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140" d="100"/>
          <a:sy n="140" d="100"/>
        </p:scale>
        <p:origin x="-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C6ED0-B45A-45F7-A25A-5048E961A1AD}" type="datetimeFigureOut">
              <a:rPr lang="de-DE" smtClean="0"/>
              <a:t>10.11.2016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419D-3D57-4FC9-8D1C-5298F6509E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64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C6ED0-B45A-45F7-A25A-5048E961A1AD}" type="datetimeFigureOut">
              <a:rPr lang="de-DE" smtClean="0"/>
              <a:t>10.11.2016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419D-3D57-4FC9-8D1C-5298F6509E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90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C6ED0-B45A-45F7-A25A-5048E961A1AD}" type="datetimeFigureOut">
              <a:rPr lang="de-DE" smtClean="0"/>
              <a:t>10.11.2016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419D-3D57-4FC9-8D1C-5298F6509E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024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C6ED0-B45A-45F7-A25A-5048E961A1AD}" type="datetimeFigureOut">
              <a:rPr lang="de-DE" smtClean="0"/>
              <a:t>10.11.2016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419D-3D57-4FC9-8D1C-5298F6509E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23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C6ED0-B45A-45F7-A25A-5048E961A1AD}" type="datetimeFigureOut">
              <a:rPr lang="de-DE" smtClean="0"/>
              <a:t>10.11.2016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419D-3D57-4FC9-8D1C-5298F6509E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923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C6ED0-B45A-45F7-A25A-5048E961A1AD}" type="datetimeFigureOut">
              <a:rPr lang="de-DE" smtClean="0"/>
              <a:t>10.11.2016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419D-3D57-4FC9-8D1C-5298F6509E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15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C6ED0-B45A-45F7-A25A-5048E961A1AD}" type="datetimeFigureOut">
              <a:rPr lang="de-DE" smtClean="0"/>
              <a:t>10.11.2016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419D-3D57-4FC9-8D1C-5298F6509E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39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C6ED0-B45A-45F7-A25A-5048E961A1AD}" type="datetimeFigureOut">
              <a:rPr lang="de-DE" smtClean="0"/>
              <a:t>10.11.2016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419D-3D57-4FC9-8D1C-5298F6509E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01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C6ED0-B45A-45F7-A25A-5048E961A1AD}" type="datetimeFigureOut">
              <a:rPr lang="de-DE" smtClean="0"/>
              <a:t>10.11.2016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419D-3D57-4FC9-8D1C-5298F6509E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91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C6ED0-B45A-45F7-A25A-5048E961A1AD}" type="datetimeFigureOut">
              <a:rPr lang="de-DE" smtClean="0"/>
              <a:t>10.11.2016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419D-3D57-4FC9-8D1C-5298F6509E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520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C6ED0-B45A-45F7-A25A-5048E961A1AD}" type="datetimeFigureOut">
              <a:rPr lang="de-DE" smtClean="0"/>
              <a:t>10.11.2016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419D-3D57-4FC9-8D1C-5298F6509E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09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C6ED0-B45A-45F7-A25A-5048E961A1AD}" type="datetimeFigureOut">
              <a:rPr lang="de-DE" smtClean="0"/>
              <a:t>10.11.2016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1419D-3D57-4FC9-8D1C-5298F6509E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106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/>
              <p:cNvSpPr/>
              <p:nvPr/>
            </p:nvSpPr>
            <p:spPr>
              <a:xfrm>
                <a:off x="329811" y="436258"/>
                <a:ext cx="112082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sz="1200" i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de-DE" sz="12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de-DE" sz="1200" i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nor/>
                      </m:rPr>
                      <a:rPr lang="de-DE" sz="12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de-DE" sz="12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H</m:t>
                    </m:r>
                    <m:r>
                      <m:rPr>
                        <m:nor/>
                      </m:rPr>
                      <a:rPr lang="de-DE" sz="1200" b="0" i="0" baseline="4500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nor/>
                      </m:rPr>
                      <a:rPr lang="de-DE" sz="12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de-DE" sz="1200" i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⇌</m:t>
                    </m:r>
                  </m:oMath>
                </a14:m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BH</a:t>
                </a:r>
                <a:r>
                  <a:rPr lang="de-DE" sz="1200" baseline="4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endParaRPr lang="de-DE" sz="1200" baseline="4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11" y="436258"/>
                <a:ext cx="1120820" cy="276999"/>
              </a:xfrm>
              <a:prstGeom prst="rect">
                <a:avLst/>
              </a:prstGeom>
              <a:blipFill rotWithShape="1">
                <a:blip r:embed="rId2"/>
                <a:stretch>
                  <a:fillRect t="-2222" b="-1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/>
              <p:cNvSpPr/>
              <p:nvPr/>
            </p:nvSpPr>
            <p:spPr>
              <a:xfrm>
                <a:off x="329811" y="2381239"/>
                <a:ext cx="2249334" cy="481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de-DE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de-DE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de-DE" sz="1200" baseline="45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de-DE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de-DE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i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f</m:t>
                          </m:r>
                          <m:d>
                            <m:dPr>
                              <m:ctrlPr>
                                <a:rPr lang="de-DE" sz="12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e>
                          </m:d>
                        </m:num>
                        <m:den>
                          <m:r>
                            <m:rPr>
                              <m:nor/>
                            </m:rPr>
                            <a:rPr lang="de-DE" sz="120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de-DE" sz="120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sz="120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BH</m:t>
                          </m:r>
                          <m:r>
                            <m:rPr>
                              <m:nor/>
                            </m:rPr>
                            <a:rPr lang="de-DE" sz="1200" baseline="4500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de-DE" sz="120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  <m:r>
                        <m:rPr>
                          <m:nor/>
                        </m:rPr>
                        <a:rPr lang="de-DE" sz="1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  <m:r>
                        <m:rPr>
                          <m:nor/>
                        </m:rPr>
                        <a:rPr lang="de-DE" sz="1200" baseline="-25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BH</m:t>
                      </m:r>
                      <m:r>
                        <m:rPr>
                          <m:nor/>
                        </m:rPr>
                        <a:rPr lang="de-DE" sz="1200" baseline="-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de-DE" sz="1200" b="0" i="0" baseline="-1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∙ </m:t>
                      </m:r>
                      <m:f>
                        <m:fPr>
                          <m:ctrlPr>
                            <a:rPr lang="de-DE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sz="120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BH</m:t>
                          </m:r>
                          <m:r>
                            <m:rPr>
                              <m:nor/>
                            </m:rPr>
                            <a:rPr lang="de-DE" sz="1200" baseline="4500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de-DE" sz="120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i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c</m:t>
                          </m:r>
                          <m:d>
                            <m:dPr>
                              <m:ctrlPr>
                                <a:rPr lang="de-DE" sz="12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i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11" y="2381239"/>
                <a:ext cx="2249334" cy="481863"/>
              </a:xfrm>
              <a:prstGeom prst="rect">
                <a:avLst/>
              </a:prstGeom>
              <a:blipFill rotWithShape="1">
                <a:blip r:embed="rId3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hteck 8"/>
              <p:cNvSpPr/>
              <p:nvPr/>
            </p:nvSpPr>
            <p:spPr>
              <a:xfrm>
                <a:off x="329811" y="3160478"/>
                <a:ext cx="3083408" cy="5032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20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de-DE" sz="1200" b="1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-</m:t>
                          </m:r>
                          <m:r>
                            <m:rPr>
                              <m:nor/>
                            </m:rPr>
                            <a:rPr lang="de-DE" sz="1200" b="1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DE" sz="1200" b="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de-DE" sz="12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de-DE" sz="12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  <m:r>
                                <m:rPr>
                                  <m:nor/>
                                </m:rPr>
                                <a:rPr lang="de-DE" sz="1200" baseline="450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de-DE" sz="12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de-DE" sz="1200" b="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de-DE" sz="1200" b="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de-DE" sz="1200" b="0" i="0" smtClean="0">
                                      <a:solidFill>
                                        <a:srgbClr val="0000FF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f</m:t>
                                  </m:r>
                                  <m:d>
                                    <m:dPr>
                                      <m:ctrlPr>
                                        <a:rPr lang="de-DE" sz="1200" b="0" i="1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de-DE" sz="1200" b="0" i="0">
                                          <a:solidFill>
                                            <a:srgbClr val="0000FF"/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de-DE" sz="1200" smtClean="0">
                                      <a:solidFill>
                                        <a:srgbClr val="FF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f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sz="1200" smtClean="0">
                                      <a:solidFill>
                                        <a:srgbClr val="FF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(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sz="1200" smtClean="0">
                                      <a:solidFill>
                                        <a:srgbClr val="FF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BH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sz="1200" baseline="45000" smtClean="0">
                                      <a:solidFill>
                                        <a:srgbClr val="FF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sz="1200" smtClean="0">
                                      <a:solidFill>
                                        <a:srgbClr val="FF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m:rPr>
                          <m:nor/>
                        </m:rPr>
                        <a:rPr lang="de-DE" sz="1200" b="0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de-DE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  <m:r>
                        <m:rPr>
                          <m:nor/>
                        </m:rPr>
                        <a:rPr lang="de-DE" sz="1200" baseline="-25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BH</m:t>
                      </m:r>
                      <m:r>
                        <m:rPr>
                          <m:nor/>
                        </m:rPr>
                        <a:rPr lang="de-DE" sz="1200" baseline="-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de-DE" sz="1200" b="0" i="0" baseline="-1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de-DE" sz="1200" b="0" i="1" baseline="-1000" smtClean="0">
                          <a:latin typeface="Cambria Math"/>
                          <a:cs typeface="Arial" panose="020B0604020202020204" pitchFamily="34" charset="0"/>
                        </a:rPr>
                        <m:t>−</m:t>
                      </m:r>
                      <m:func>
                        <m:funcPr>
                          <m:ctrlPr>
                            <a:rPr lang="de-DE" sz="1200" b="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de-DE" sz="1200" b="1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log</m:t>
                          </m:r>
                        </m:fName>
                        <m:e>
                          <m:f>
                            <m:fPr>
                              <m:ctrlPr>
                                <a:rPr lang="de-DE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de-DE" sz="1200" smtClean="0">
                                  <a:solidFill>
                                    <a:srgbClr val="FF0000"/>
                                  </a:solidFill>
                                  <a:latin typeface="Arial" panose="020B0604020202020204" pitchFamily="34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r>
                                <m:rPr>
                                  <m:nor/>
                                </m:rPr>
                                <a:rPr lang="de-DE" sz="1200" smtClean="0">
                                  <a:solidFill>
                                    <a:srgbClr val="FF0000"/>
                                  </a:solidFill>
                                  <a:latin typeface="Arial" panose="020B0604020202020204" pitchFamily="34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de-DE" sz="1200" smtClean="0">
                                  <a:solidFill>
                                    <a:srgbClr val="FF0000"/>
                                  </a:solidFill>
                                  <a:latin typeface="Arial" panose="020B0604020202020204" pitchFamily="34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BH</m:t>
                              </m:r>
                              <m:r>
                                <m:rPr>
                                  <m:nor/>
                                </m:rPr>
                                <a:rPr lang="de-DE" sz="1200" baseline="45000" smtClean="0">
                                  <a:solidFill>
                                    <a:srgbClr val="FF0000"/>
                                  </a:solidFill>
                                  <a:latin typeface="Arial" panose="020B0604020202020204" pitchFamily="34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de-DE" sz="1200" smtClean="0">
                                  <a:solidFill>
                                    <a:srgbClr val="FF0000"/>
                                  </a:solidFill>
                                  <a:latin typeface="Arial" panose="020B0604020202020204" pitchFamily="34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de-DE" sz="1200" smtClean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d>
                                <m:dPr>
                                  <m:ctrlPr>
                                    <a:rPr lang="de-DE" sz="12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>
                                      <a:solidFill>
                                        <a:srgbClr val="0000FF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B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11" y="3160478"/>
                <a:ext cx="3083408" cy="5032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hteck 9"/>
              <p:cNvSpPr/>
              <p:nvPr/>
            </p:nvSpPr>
            <p:spPr>
              <a:xfrm>
                <a:off x="329811" y="3961133"/>
                <a:ext cx="1844864" cy="5032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200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de-DE" sz="12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</m:t>
                          </m:r>
                          <m:r>
                            <m:rPr>
                              <m:nor/>
                            </m:rPr>
                            <a:rPr lang="de-DE" sz="1200" b="1" baseline="-250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0</m:t>
                          </m:r>
                          <m:r>
                            <m:rPr>
                              <m:nor/>
                            </m:rPr>
                            <a:rPr lang="de-DE" sz="1200" b="0" i="0" baseline="-25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de-DE" sz="1200" b="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-</m:t>
                          </m:r>
                          <m:r>
                            <m:rPr>
                              <m:nor/>
                            </m:rPr>
                            <a:rPr lang="de-DE" sz="1200" b="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DE" sz="1200" b="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de-DE" sz="12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de-DE" sz="12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  <m:r>
                                <m:rPr>
                                  <m:nor/>
                                </m:rPr>
                                <a:rPr lang="de-DE" sz="1200" baseline="450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de-DE" sz="120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de-DE" sz="1200" b="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de-DE" sz="1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de-DE" sz="1200" smtClean="0">
                                      <a:solidFill>
                                        <a:srgbClr val="0000FF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f</m:t>
                                  </m:r>
                                  <m:d>
                                    <m:dPr>
                                      <m:ctrlPr>
                                        <a:rPr lang="de-DE" sz="1200" i="1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de-DE" sz="1200">
                                          <a:solidFill>
                                            <a:srgbClr val="0000FF"/>
                                          </a:solidFill>
                                          <a:latin typeface="Arial" panose="020B0604020202020204" pitchFamily="34" charset="0"/>
                                          <a:cs typeface="Arial" panose="020B0604020202020204" pitchFamily="34" charset="0"/>
                                        </a:rPr>
                                        <m:t>B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de-DE" sz="1200" smtClean="0">
                                      <a:solidFill>
                                        <a:srgbClr val="FF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f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sz="1200" smtClean="0">
                                      <a:solidFill>
                                        <a:srgbClr val="FF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(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sz="1200" smtClean="0">
                                      <a:solidFill>
                                        <a:srgbClr val="FF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BH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sz="1200" baseline="45000" smtClean="0">
                                      <a:solidFill>
                                        <a:srgbClr val="FF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de-DE" sz="1200" smtClean="0">
                                      <a:solidFill>
                                        <a:srgbClr val="FF0000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11" y="3961133"/>
                <a:ext cx="1844864" cy="503279"/>
              </a:xfrm>
              <a:prstGeom prst="rect">
                <a:avLst/>
              </a:prstGeom>
              <a:blipFill rotWithShape="1"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hteck 10"/>
              <p:cNvSpPr/>
              <p:nvPr/>
            </p:nvSpPr>
            <p:spPr>
              <a:xfrm>
                <a:off x="322987" y="4516124"/>
                <a:ext cx="121379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pH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-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log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(</m:t>
                      </m:r>
                      <m:r>
                        <m:rPr>
                          <m:nor/>
                        </m:rPr>
                        <a:rPr lang="de-DE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de-DE" sz="1200" baseline="45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de-DE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87" y="4516124"/>
                <a:ext cx="1213794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hteck 12"/>
              <p:cNvSpPr/>
              <p:nvPr/>
            </p:nvSpPr>
            <p:spPr>
              <a:xfrm>
                <a:off x="329811" y="5933106"/>
                <a:ext cx="1856598" cy="4735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de-DE" sz="1200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0</m:t>
                      </m:r>
                      <m:r>
                        <m:rPr>
                          <m:nor/>
                        </m:rPr>
                        <a:rPr lang="de-DE" sz="1200" i="0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de-DE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pK</m:t>
                      </m:r>
                      <m:r>
                        <m:rPr>
                          <m:nor/>
                        </m:rPr>
                        <a:rPr lang="de-DE" sz="1200" baseline="-25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BH</m:t>
                      </m:r>
                      <m:r>
                        <m:rPr>
                          <m:nor/>
                        </m:rPr>
                        <a:rPr lang="de-DE" sz="1200" baseline="-1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func>
                        <m:funcPr>
                          <m:ctrlPr>
                            <a:rPr lang="de-DE" sz="12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de-DE" sz="1200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de-DE" sz="1200" i="0" smtClean="0">
                              <a:latin typeface="Cambria Math"/>
                            </a:rPr>
                            <m:t>-</m:t>
                          </m:r>
                          <m:r>
                            <a:rPr lang="de-DE" sz="1200" b="0" i="1" smtClean="0">
                              <a:latin typeface="Cambria Math"/>
                            </a:rPr>
                            <m:t>  </m:t>
                          </m:r>
                          <m:r>
                            <m:rPr>
                              <m:nor/>
                            </m:rPr>
                            <a:rPr lang="de-DE" sz="12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log</m:t>
                          </m:r>
                        </m:fName>
                        <m:e>
                          <m:f>
                            <m:fPr>
                              <m:ctrlPr>
                                <a:rPr lang="de-DE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de-DE" sz="1200" smtClean="0">
                                  <a:solidFill>
                                    <a:srgbClr val="FF0000"/>
                                  </a:solidFill>
                                  <a:latin typeface="Arial" panose="020B0604020202020204" pitchFamily="34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r>
                                <m:rPr>
                                  <m:nor/>
                                </m:rPr>
                                <a:rPr lang="de-DE" sz="1200" smtClean="0">
                                  <a:solidFill>
                                    <a:srgbClr val="FF0000"/>
                                  </a:solidFill>
                                  <a:latin typeface="Arial" panose="020B0604020202020204" pitchFamily="34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de-DE" sz="1200" smtClean="0">
                                  <a:solidFill>
                                    <a:srgbClr val="FF0000"/>
                                  </a:solidFill>
                                  <a:latin typeface="Arial" panose="020B0604020202020204" pitchFamily="34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BH</m:t>
                              </m:r>
                              <m:r>
                                <m:rPr>
                                  <m:nor/>
                                </m:rPr>
                                <a:rPr lang="de-DE" sz="1200" baseline="45000" smtClean="0">
                                  <a:solidFill>
                                    <a:srgbClr val="FF0000"/>
                                  </a:solidFill>
                                  <a:latin typeface="Arial" panose="020B0604020202020204" pitchFamily="34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de-DE" sz="1200" smtClean="0">
                                  <a:solidFill>
                                    <a:srgbClr val="FF0000"/>
                                  </a:solidFill>
                                  <a:latin typeface="Arial" panose="020B0604020202020204" pitchFamily="34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de-DE" sz="1200" smtClean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d>
                                <m:dPr>
                                  <m:ctrlPr>
                                    <a:rPr lang="de-DE" sz="12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de-DE" sz="1200">
                                      <a:solidFill>
                                        <a:srgbClr val="0000FF"/>
                                      </a:solidFill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B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11" y="5933106"/>
                <a:ext cx="1856598" cy="47359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329811" y="1694333"/>
                <a:ext cx="1713098" cy="3895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sz="12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</m:t>
                          </m:r>
                          <m:r>
                            <m:rPr>
                              <m:nor/>
                            </m:rPr>
                            <a:rPr lang="de-DE" sz="1200" baseline="450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de-DE" sz="12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 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f</m:t>
                          </m:r>
                          <m:d>
                            <m:dPr>
                              <m:ctrlPr>
                                <a:rPr lang="de-DE" sz="12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solidFill>
                                    <a:srgbClr val="0000FF"/>
                                  </a:solidFill>
                                  <a:latin typeface="Arial" panose="020B0604020202020204" pitchFamily="34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∙ 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BH</m:t>
                          </m:r>
                          <m:r>
                            <m:rPr>
                              <m:nor/>
                            </m:rPr>
                            <a:rPr lang="de-DE" sz="1200" b="0" i="0" baseline="4500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 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 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BH</m:t>
                          </m:r>
                          <m:r>
                            <m:rPr>
                              <m:nor/>
                            </m:rPr>
                            <a:rPr lang="de-DE" sz="1200" b="0" i="0" baseline="4500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  <m:r>
                        <m:rPr>
                          <m:nor/>
                        </m:rPr>
                        <a:rPr lang="de-DE" sz="1200" b="0" i="0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  <m:r>
                        <m:rPr>
                          <m:nor/>
                        </m:rPr>
                        <a:rPr lang="de-DE" sz="1200" baseline="-25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BH</m:t>
                      </m:r>
                      <m:r>
                        <m:rPr>
                          <m:nor/>
                        </m:rPr>
                        <a:rPr lang="de-DE" sz="1200" baseline="-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11" y="1694333"/>
                <a:ext cx="1713098" cy="389530"/>
              </a:xfrm>
              <a:prstGeom prst="rect">
                <a:avLst/>
              </a:prstGeom>
              <a:blipFill rotWithShape="1">
                <a:blip r:embed="rId8"/>
                <a:stretch>
                  <a:fillRect l="-2135" t="-3125" r="-356" b="-1562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329811" y="1010633"/>
                <a:ext cx="1340110" cy="3863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1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</m:t>
                          </m:r>
                          <m:r>
                            <m:rPr>
                              <m:nor/>
                            </m:rPr>
                            <a:rPr lang="de-DE" sz="1200" b="0" i="0" baseline="450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 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 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0000FF"/>
                              </a:solidFill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BH</m:t>
                          </m:r>
                          <m:r>
                            <m:rPr>
                              <m:nor/>
                            </m:rPr>
                            <a:rPr lang="de-DE" sz="1200" b="0" i="0" baseline="4500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solidFill>
                                <a:srgbClr val="FF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 i="0" dirty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e-DE" sz="1200" b="0" i="0" dirty="0" smtClean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</m:t>
                      </m:r>
                      <m:r>
                        <m:rPr>
                          <m:nor/>
                        </m:rPr>
                        <a:rPr lang="de-DE" sz="1200" baseline="-25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BH</m:t>
                      </m:r>
                      <m:r>
                        <m:rPr>
                          <m:nor/>
                        </m:rPr>
                        <a:rPr lang="de-DE" sz="1200" baseline="-1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11" y="1010633"/>
                <a:ext cx="1340110" cy="386324"/>
              </a:xfrm>
              <a:prstGeom prst="rect">
                <a:avLst/>
              </a:prstGeom>
              <a:blipFill rotWithShape="1">
                <a:blip r:embed="rId9"/>
                <a:stretch>
                  <a:fillRect l="-2273" t="-3175" b="-1746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hteck 4"/>
              <p:cNvSpPr/>
              <p:nvPr/>
            </p:nvSpPr>
            <p:spPr>
              <a:xfrm>
                <a:off x="329811" y="5336163"/>
                <a:ext cx="1547218" cy="2995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de-DE" sz="12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14:m>
                  <m:oMath xmlns:m="http://schemas.openxmlformats.org/officeDocument/2006/math">
                    <m:r>
                      <a:rPr lang="de-DE" sz="1200" b="0" i="0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de-DE" sz="1200" i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de-DE" sz="12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de-DE" sz="1200" i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-</m:t>
                    </m:r>
                    <m:r>
                      <m:rPr>
                        <m:nor/>
                      </m:rPr>
                      <a:rPr lang="de-DE" sz="12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log</m:t>
                    </m:r>
                    <m:r>
                      <m:rPr>
                        <m:nor/>
                      </m:rPr>
                      <a:rPr lang="de-DE" sz="12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de-DE" sz="12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a</m:t>
                    </m:r>
                    <m:r>
                      <m:rPr>
                        <m:nor/>
                      </m:rPr>
                      <a:rPr lang="de-DE" sz="12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de-DE" sz="12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H</m:t>
                    </m:r>
                    <m:r>
                      <m:rPr>
                        <m:nor/>
                      </m:rPr>
                      <a:rPr lang="de-DE" sz="1200" baseline="450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nor/>
                      </m:rPr>
                      <a:rPr lang="de-DE" sz="12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pH</a:t>
                </a:r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11" y="5336163"/>
                <a:ext cx="1547218" cy="299569"/>
              </a:xfrm>
              <a:prstGeom prst="rect">
                <a:avLst/>
              </a:prstGeom>
              <a:blipFill rotWithShape="1">
                <a:blip r:embed="rId10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040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127</Words>
  <Application>Microsoft Office PowerPoint</Application>
  <PresentationFormat>Benutzerdefiniert</PresentationFormat>
  <Paragraphs>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Samanta Jänsch</dc:creator>
  <cp:lastModifiedBy>Samy</cp:lastModifiedBy>
  <cp:revision>12</cp:revision>
  <dcterms:created xsi:type="dcterms:W3CDTF">2016-11-10T15:08:54Z</dcterms:created>
  <dcterms:modified xsi:type="dcterms:W3CDTF">2016-11-10T18:30:03Z</dcterms:modified>
</cp:coreProperties>
</file>