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5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84A0D-5C18-4D72-80A2-61961D53545F}" type="datetimeFigureOut">
              <a:rPr lang="de-DE" smtClean="0"/>
              <a:pPr/>
              <a:t>17.07.2014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4BA24-7FEE-45C7-AE54-C9AEC29D9E4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066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…auch via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Thiolase</a:t>
            </a:r>
            <a:r>
              <a:rPr lang="de-DE" baseline="0" dirty="0" smtClean="0"/>
              <a:t> (gleiche Zwischen- und Endprodukte &gt;&gt; Ausnahme: kein </a:t>
            </a:r>
            <a:r>
              <a:rPr lang="de-DE" baseline="0" dirty="0" err="1" smtClean="0"/>
              <a:t>Acetoacetat</a:t>
            </a:r>
            <a:r>
              <a:rPr lang="de-DE" baseline="0" dirty="0" smtClean="0"/>
              <a:t>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4BA24-7FEE-45C7-AE54-C9AEC29D9E48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98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E52-4DEB-4CA1-86A8-D8AC1FA6095A}" type="datetimeFigureOut">
              <a:rPr lang="de-DE" smtClean="0"/>
              <a:pPr/>
              <a:t>17.07.2014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763-8B69-4A2C-8040-2A1FBAE4B6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E52-4DEB-4CA1-86A8-D8AC1FA6095A}" type="datetimeFigureOut">
              <a:rPr lang="de-DE" smtClean="0"/>
              <a:pPr/>
              <a:t>17.07.2014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763-8B69-4A2C-8040-2A1FBAE4B6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E52-4DEB-4CA1-86A8-D8AC1FA6095A}" type="datetimeFigureOut">
              <a:rPr lang="de-DE" smtClean="0"/>
              <a:pPr/>
              <a:t>17.07.2014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763-8B69-4A2C-8040-2A1FBAE4B6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E52-4DEB-4CA1-86A8-D8AC1FA6095A}" type="datetimeFigureOut">
              <a:rPr lang="de-DE" smtClean="0"/>
              <a:pPr/>
              <a:t>17.07.2014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763-8B69-4A2C-8040-2A1FBAE4B6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E52-4DEB-4CA1-86A8-D8AC1FA6095A}" type="datetimeFigureOut">
              <a:rPr lang="de-DE" smtClean="0"/>
              <a:pPr/>
              <a:t>17.07.2014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763-8B69-4A2C-8040-2A1FBAE4B6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E52-4DEB-4CA1-86A8-D8AC1FA6095A}" type="datetimeFigureOut">
              <a:rPr lang="de-DE" smtClean="0"/>
              <a:pPr/>
              <a:t>17.07.2014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763-8B69-4A2C-8040-2A1FBAE4B6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E52-4DEB-4CA1-86A8-D8AC1FA6095A}" type="datetimeFigureOut">
              <a:rPr lang="de-DE" smtClean="0"/>
              <a:pPr/>
              <a:t>17.07.2014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763-8B69-4A2C-8040-2A1FBAE4B6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E52-4DEB-4CA1-86A8-D8AC1FA6095A}" type="datetimeFigureOut">
              <a:rPr lang="de-DE" smtClean="0"/>
              <a:pPr/>
              <a:t>17.07.2014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763-8B69-4A2C-8040-2A1FBAE4B6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E52-4DEB-4CA1-86A8-D8AC1FA6095A}" type="datetimeFigureOut">
              <a:rPr lang="de-DE" smtClean="0"/>
              <a:pPr/>
              <a:t>17.07.2014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763-8B69-4A2C-8040-2A1FBAE4B6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E52-4DEB-4CA1-86A8-D8AC1FA6095A}" type="datetimeFigureOut">
              <a:rPr lang="de-DE" smtClean="0"/>
              <a:pPr/>
              <a:t>17.07.2014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763-8B69-4A2C-8040-2A1FBAE4B6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8E52-4DEB-4CA1-86A8-D8AC1FA6095A}" type="datetimeFigureOut">
              <a:rPr lang="de-DE" smtClean="0"/>
              <a:pPr/>
              <a:t>17.07.2014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763-8B69-4A2C-8040-2A1FBAE4B6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F8E52-4DEB-4CA1-86A8-D8AC1FA6095A}" type="datetimeFigureOut">
              <a:rPr lang="de-DE" smtClean="0"/>
              <a:pPr/>
              <a:t>17.07.2014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D6763-8B69-4A2C-8040-2A1FBAE4B6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94" y="1700808"/>
            <a:ext cx="2884574" cy="142655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199" y="1700808"/>
            <a:ext cx="2884574" cy="1426554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>
          <a:xfrm>
            <a:off x="4211960" y="3356992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943" y="4725144"/>
            <a:ext cx="5723175" cy="1584176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2123728" y="3645024"/>
            <a:ext cx="1939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" pitchFamily="34" charset="0"/>
                <a:cs typeface="Arial" pitchFamily="34" charset="0"/>
              </a:rPr>
              <a:t>- HS-</a:t>
            </a:r>
            <a:r>
              <a:rPr lang="de-DE" sz="3200" dirty="0" err="1" smtClean="0">
                <a:latin typeface="Arial" pitchFamily="34" charset="0"/>
                <a:cs typeface="Arial" pitchFamily="34" charset="0"/>
              </a:rPr>
              <a:t>CoA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504253" y="3645024"/>
            <a:ext cx="28039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3-Ketothiolase</a:t>
            </a:r>
            <a:endParaRPr lang="de-DE" sz="3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960655" y="1988840"/>
            <a:ext cx="1800200" cy="1368152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70C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211960" y="2420888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" pitchFamily="34" charset="0"/>
                <a:cs typeface="Arial" pitchFamily="34" charset="0"/>
              </a:rPr>
              <a:t>+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012" y="5013176"/>
            <a:ext cx="5459347" cy="1598497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>
          <a:xfrm>
            <a:off x="4211960" y="3356992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849" y="1484784"/>
            <a:ext cx="5723175" cy="1584176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15616" y="3212976"/>
            <a:ext cx="2050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NADPH+H</a:t>
            </a:r>
            <a:r>
              <a:rPr lang="de-DE" sz="2800" baseline="30000" dirty="0" smtClean="0">
                <a:latin typeface="Arial" pitchFamily="34" charset="0"/>
                <a:cs typeface="Arial" pitchFamily="34" charset="0"/>
              </a:rPr>
              <a:t>+</a:t>
            </a:r>
            <a:endParaRPr lang="de-DE" sz="28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504253" y="3356992"/>
            <a:ext cx="33746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Acetoacetyl-CoA</a:t>
            </a:r>
            <a:r>
              <a:rPr lang="de-DE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</a:t>
            </a:r>
            <a:br>
              <a:rPr lang="de-DE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de-DE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Reduktase</a:t>
            </a:r>
            <a:endParaRPr lang="de-DE" sz="3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15616" y="4149080"/>
            <a:ext cx="1321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NADP</a:t>
            </a:r>
            <a:r>
              <a:rPr lang="de-DE" sz="2800" baseline="30000" dirty="0" smtClean="0">
                <a:latin typeface="Arial" pitchFamily="34" charset="0"/>
                <a:cs typeface="Arial" pitchFamily="34" charset="0"/>
              </a:rPr>
              <a:t>+</a:t>
            </a:r>
            <a:endParaRPr lang="de-DE" sz="28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Bogen 35"/>
          <p:cNvSpPr/>
          <p:nvPr/>
        </p:nvSpPr>
        <p:spPr>
          <a:xfrm>
            <a:off x="2699792" y="3356992"/>
            <a:ext cx="1368152" cy="1152128"/>
          </a:xfrm>
          <a:prstGeom prst="arc">
            <a:avLst>
              <a:gd name="adj1" fmla="val 16200000"/>
              <a:gd name="adj2" fmla="val 5562541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/>
          <p:cNvSpPr/>
          <p:nvPr/>
        </p:nvSpPr>
        <p:spPr>
          <a:xfrm>
            <a:off x="2051720" y="1278342"/>
            <a:ext cx="936104" cy="864096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36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012" y="1484784"/>
            <a:ext cx="5459347" cy="1598497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>
          <a:xfrm>
            <a:off x="4211960" y="3356992"/>
            <a:ext cx="0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1115616" y="3212976"/>
            <a:ext cx="2050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NADPH+H</a:t>
            </a:r>
            <a:r>
              <a:rPr lang="de-DE" sz="2800" baseline="30000" dirty="0" smtClean="0">
                <a:latin typeface="Arial" pitchFamily="34" charset="0"/>
                <a:cs typeface="Arial" pitchFamily="34" charset="0"/>
              </a:rPr>
              <a:t>+</a:t>
            </a:r>
            <a:endParaRPr lang="de-DE" sz="28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88024" y="4365104"/>
            <a:ext cx="2850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PHF-</a:t>
            </a:r>
            <a:r>
              <a:rPr lang="de-DE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Synthase</a:t>
            </a:r>
            <a:endParaRPr lang="de-DE" sz="3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115616" y="4345940"/>
            <a:ext cx="1321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NADP</a:t>
            </a:r>
            <a:r>
              <a:rPr lang="de-DE" sz="2800" baseline="30000" dirty="0" smtClean="0">
                <a:latin typeface="Arial" pitchFamily="34" charset="0"/>
                <a:cs typeface="Arial" pitchFamily="34" charset="0"/>
              </a:rPr>
              <a:t>+</a:t>
            </a:r>
            <a:endParaRPr lang="de-DE" sz="28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Bogen 35"/>
          <p:cNvSpPr/>
          <p:nvPr/>
        </p:nvSpPr>
        <p:spPr>
          <a:xfrm>
            <a:off x="2411760" y="3356992"/>
            <a:ext cx="1710190" cy="1440160"/>
          </a:xfrm>
          <a:prstGeom prst="arc">
            <a:avLst>
              <a:gd name="adj1" fmla="val 16200000"/>
              <a:gd name="adj2" fmla="val 547773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296" y="3140968"/>
            <a:ext cx="2441743" cy="1327035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4427984" y="350100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+</a:t>
            </a:r>
            <a:endParaRPr lang="de-DE" sz="2800" baseline="30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381" y="4941168"/>
            <a:ext cx="3859220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36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 Verbindung mit Pfeil 7"/>
          <p:cNvCxnSpPr/>
          <p:nvPr/>
        </p:nvCxnSpPr>
        <p:spPr>
          <a:xfrm>
            <a:off x="4211960" y="3645024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4499992" y="3933056"/>
            <a:ext cx="3783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PHF-</a:t>
            </a:r>
            <a:r>
              <a:rPr lang="de-DE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Depolymerase</a:t>
            </a:r>
            <a:endParaRPr lang="de-DE" sz="3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338" y="1772816"/>
            <a:ext cx="3526969" cy="191683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786" y="5013176"/>
            <a:ext cx="4094347" cy="155772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4893048" y="2340169"/>
            <a:ext cx="13067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" pitchFamily="34" charset="0"/>
                <a:cs typeface="Arial" pitchFamily="34" charset="0"/>
              </a:rPr>
              <a:t>+ H</a:t>
            </a:r>
            <a:r>
              <a:rPr lang="de-DE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de-DE" sz="3200" dirty="0" smtClean="0">
                <a:latin typeface="Arial" pitchFamily="34" charset="0"/>
                <a:cs typeface="Arial" pitchFamily="34" charset="0"/>
              </a:rPr>
              <a:t>O</a:t>
            </a:r>
            <a:endParaRPr lang="de-DE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115616" y="2276872"/>
            <a:ext cx="1152128" cy="1152128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 Verbindung mit Pfeil 7"/>
          <p:cNvCxnSpPr/>
          <p:nvPr/>
        </p:nvCxnSpPr>
        <p:spPr>
          <a:xfrm>
            <a:off x="3635896" y="2348880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3419872" y="1340768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3HB-Dehydrogenase</a:t>
            </a:r>
            <a:endParaRPr lang="de-DE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319" y="1772816"/>
            <a:ext cx="2942272" cy="105824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41" y="1700808"/>
            <a:ext cx="3343717" cy="1272142"/>
          </a:xfrm>
          <a:prstGeom prst="rect">
            <a:avLst/>
          </a:prstGeom>
        </p:spPr>
      </p:pic>
      <p:cxnSp>
        <p:nvCxnSpPr>
          <p:cNvPr id="18" name="Gerade Verbindung mit Pfeil 17"/>
          <p:cNvCxnSpPr/>
          <p:nvPr/>
        </p:nvCxnSpPr>
        <p:spPr>
          <a:xfrm>
            <a:off x="3275856" y="4509120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3275856" y="3483005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Succinyl</a:t>
            </a:r>
            <a:r>
              <a:rPr lang="de-DE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de-DE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CoA</a:t>
            </a:r>
            <a:r>
              <a:rPr lang="de-DE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-Transferase</a:t>
            </a:r>
            <a:endParaRPr lang="de-DE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83" y="3501008"/>
            <a:ext cx="2942272" cy="1058240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785" y="3919450"/>
            <a:ext cx="3431030" cy="949710"/>
          </a:xfrm>
          <a:prstGeom prst="rect">
            <a:avLst/>
          </a:prstGeom>
        </p:spPr>
      </p:pic>
      <p:sp>
        <p:nvSpPr>
          <p:cNvPr id="22" name="Textfeld 21"/>
          <p:cNvSpPr txBox="1"/>
          <p:nvPr/>
        </p:nvSpPr>
        <p:spPr>
          <a:xfrm>
            <a:off x="611560" y="4509120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-SH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>
          <a:xfrm>
            <a:off x="3707904" y="6165304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3563888" y="551723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de-DE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de-DE" sz="2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Ketothiolase</a:t>
            </a:r>
            <a:endParaRPr lang="de-DE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Grafik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423" y="5517232"/>
            <a:ext cx="2139822" cy="1058240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7" y="5301208"/>
            <a:ext cx="3431030" cy="949710"/>
          </a:xfrm>
          <a:prstGeom prst="rect">
            <a:avLst/>
          </a:prstGeom>
        </p:spPr>
      </p:pic>
      <p:sp>
        <p:nvSpPr>
          <p:cNvPr id="27" name="Textfeld 26"/>
          <p:cNvSpPr txBox="1"/>
          <p:nvPr/>
        </p:nvSpPr>
        <p:spPr>
          <a:xfrm>
            <a:off x="611560" y="614614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-SH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6156176" y="6021288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" pitchFamily="34" charset="0"/>
                <a:cs typeface="Arial" pitchFamily="34" charset="0"/>
              </a:rPr>
              <a:t>2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2" grpId="0"/>
      <p:bldP spid="24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Bildschirmpräsentation (4:3)</PresentationFormat>
  <Paragraphs>20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MCUpper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Polyhydroxybuttersäure (PHB)</dc:title>
  <dc:creator>Hellraiser</dc:creator>
  <cp:lastModifiedBy>Florian Thomas Körner</cp:lastModifiedBy>
  <cp:revision>88</cp:revision>
  <dcterms:created xsi:type="dcterms:W3CDTF">2014-04-15T10:42:03Z</dcterms:created>
  <dcterms:modified xsi:type="dcterms:W3CDTF">2014-07-17T12:03:06Z</dcterms:modified>
</cp:coreProperties>
</file>