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65" r:id="rId3"/>
    <p:sldId id="264" r:id="rId4"/>
    <p:sldId id="261" r:id="rId5"/>
    <p:sldId id="263" r:id="rId6"/>
    <p:sldId id="262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11" autoAdjust="0"/>
    <p:restoredTop sz="94660"/>
  </p:normalViewPr>
  <p:slideViewPr>
    <p:cSldViewPr>
      <p:cViewPr>
        <p:scale>
          <a:sx n="110" d="100"/>
          <a:sy n="110" d="100"/>
        </p:scale>
        <p:origin x="-1800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2FDA0-9842-438E-8371-3FF12911A3A8}" type="datetimeFigureOut">
              <a:rPr lang="de-DE" smtClean="0"/>
              <a:pPr/>
              <a:t>14.04.2014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30DFD-EA18-419F-8ACB-C8B4CB8308E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1902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30DFD-EA18-419F-8ACB-C8B4CB8308E7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482231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30DFD-EA18-419F-8ACB-C8B4CB8308E7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020009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30DFD-EA18-419F-8ACB-C8B4CB8308E7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841307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30DFD-EA18-419F-8ACB-C8B4CB8308E7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043683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30DFD-EA18-419F-8ACB-C8B4CB8308E7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09408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30DFD-EA18-419F-8ACB-C8B4CB8308E7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817795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30DFD-EA18-419F-8ACB-C8B4CB8308E7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215115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F9F2-22E0-4E6E-BBCC-90711D81A802}" type="datetimeFigureOut">
              <a:rPr lang="de-DE" smtClean="0"/>
              <a:pPr/>
              <a:t>14.04.2014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80B80-6A8A-466F-9C75-D69C751C3D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F9F2-22E0-4E6E-BBCC-90711D81A802}" type="datetimeFigureOut">
              <a:rPr lang="de-DE" smtClean="0"/>
              <a:pPr/>
              <a:t>14.04.2014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80B80-6A8A-466F-9C75-D69C751C3D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F9F2-22E0-4E6E-BBCC-90711D81A802}" type="datetimeFigureOut">
              <a:rPr lang="de-DE" smtClean="0"/>
              <a:pPr/>
              <a:t>14.04.2014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80B80-6A8A-466F-9C75-D69C751C3D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F9F2-22E0-4E6E-BBCC-90711D81A802}" type="datetimeFigureOut">
              <a:rPr lang="de-DE" smtClean="0"/>
              <a:pPr/>
              <a:t>14.04.2014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80B80-6A8A-466F-9C75-D69C751C3D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F9F2-22E0-4E6E-BBCC-90711D81A802}" type="datetimeFigureOut">
              <a:rPr lang="de-DE" smtClean="0"/>
              <a:pPr/>
              <a:t>14.04.2014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80B80-6A8A-466F-9C75-D69C751C3D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F9F2-22E0-4E6E-BBCC-90711D81A802}" type="datetimeFigureOut">
              <a:rPr lang="de-DE" smtClean="0"/>
              <a:pPr/>
              <a:t>14.04.2014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80B80-6A8A-466F-9C75-D69C751C3D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F9F2-22E0-4E6E-BBCC-90711D81A802}" type="datetimeFigureOut">
              <a:rPr lang="de-DE" smtClean="0"/>
              <a:pPr/>
              <a:t>14.04.2014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80B80-6A8A-466F-9C75-D69C751C3D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F9F2-22E0-4E6E-BBCC-90711D81A802}" type="datetimeFigureOut">
              <a:rPr lang="de-DE" smtClean="0"/>
              <a:pPr/>
              <a:t>14.04.2014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80B80-6A8A-466F-9C75-D69C751C3D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F9F2-22E0-4E6E-BBCC-90711D81A802}" type="datetimeFigureOut">
              <a:rPr lang="de-DE" smtClean="0"/>
              <a:pPr/>
              <a:t>14.04.2014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80B80-6A8A-466F-9C75-D69C751C3D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F9F2-22E0-4E6E-BBCC-90711D81A802}" type="datetimeFigureOut">
              <a:rPr lang="de-DE" smtClean="0"/>
              <a:pPr/>
              <a:t>14.04.2014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80B80-6A8A-466F-9C75-D69C751C3D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F9F2-22E0-4E6E-BBCC-90711D81A802}" type="datetimeFigureOut">
              <a:rPr lang="de-DE" smtClean="0"/>
              <a:pPr/>
              <a:t>14.04.2014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80B80-6A8A-466F-9C75-D69C751C3D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7F9F2-22E0-4E6E-BBCC-90711D81A802}" type="datetimeFigureOut">
              <a:rPr lang="de-DE" smtClean="0"/>
              <a:pPr/>
              <a:t>14.04.2014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80B80-6A8A-466F-9C75-D69C751C3D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rafik 61" descr="l-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796906">
            <a:off x="4408669" y="1959803"/>
            <a:ext cx="2932176" cy="1011936"/>
          </a:xfrm>
          <a:prstGeom prst="rect">
            <a:avLst/>
          </a:prstGeom>
        </p:spPr>
      </p:pic>
      <p:pic>
        <p:nvPicPr>
          <p:cNvPr id="84" name="Grafik 83" descr="s-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9421649">
            <a:off x="4162019" y="4681238"/>
            <a:ext cx="2859024" cy="1011936"/>
          </a:xfrm>
          <a:prstGeom prst="rect">
            <a:avLst/>
          </a:prstGeom>
        </p:spPr>
      </p:pic>
      <p:pic>
        <p:nvPicPr>
          <p:cNvPr id="74" name="Grafik 73" descr="s-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6200000">
            <a:off x="1704992" y="3055648"/>
            <a:ext cx="4297680" cy="1011936"/>
          </a:xfrm>
          <a:prstGeom prst="rect">
            <a:avLst/>
          </a:prstGeom>
        </p:spPr>
      </p:pic>
      <p:sp>
        <p:nvSpPr>
          <p:cNvPr id="29" name="Textfeld 28"/>
          <p:cNvSpPr txBox="1"/>
          <p:nvPr/>
        </p:nvSpPr>
        <p:spPr>
          <a:xfrm>
            <a:off x="6300192" y="371703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flüssig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563888" y="980728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gasförmig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635896" y="5805264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fest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feld 84"/>
          <p:cNvSpPr txBox="1"/>
          <p:nvPr/>
        </p:nvSpPr>
        <p:spPr>
          <a:xfrm>
            <a:off x="2843808" y="18864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u="sng" dirty="0" smtClean="0">
                <a:latin typeface="Arial" pitchFamily="34" charset="0"/>
                <a:cs typeface="Arial" pitchFamily="34" charset="0"/>
              </a:rPr>
              <a:t>Die Aggregatzustände</a:t>
            </a:r>
            <a:endParaRPr lang="de-DE" sz="2400" b="1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feld 4"/>
              <p:cNvSpPr txBox="1"/>
              <p:nvPr/>
            </p:nvSpPr>
            <p:spPr>
              <a:xfrm>
                <a:off x="4114800" y="2971800"/>
                <a:ext cx="26870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𝑑𝑇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𝑑𝑝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(3)</m:t>
                      </m:r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971800"/>
                <a:ext cx="2687018" cy="276999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2268" t="-2222" r="-2494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480880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feld 4"/>
              <p:cNvSpPr txBox="1"/>
              <p:nvPr/>
            </p:nvSpPr>
            <p:spPr>
              <a:xfrm>
                <a:off x="4114800" y="2971800"/>
                <a:ext cx="4042260" cy="301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𝑑𝑇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𝑑𝑝</m:t>
                      </m:r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𝑑𝑇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𝑑𝑝</m:t>
                      </m:r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971800"/>
                <a:ext cx="4042260" cy="301749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t="-2041" r="-1508" b="-285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239592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feld 4"/>
              <p:cNvSpPr txBox="1"/>
              <p:nvPr/>
            </p:nvSpPr>
            <p:spPr>
              <a:xfrm>
                <a:off x="4114800" y="2971800"/>
                <a:ext cx="1066189" cy="5712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𝑑𝑝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𝑑𝑇</m:t>
                          </m:r>
                        </m:den>
                      </m:f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971800"/>
                <a:ext cx="1066189" cy="571247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extfeld 1"/>
              <p:cNvSpPr txBox="1"/>
              <p:nvPr/>
            </p:nvSpPr>
            <p:spPr>
              <a:xfrm>
                <a:off x="5508104" y="2971800"/>
                <a:ext cx="1844223" cy="301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2971800"/>
                <a:ext cx="1844223" cy="301749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l="-2649" b="-285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feld 3"/>
              <p:cNvSpPr txBox="1"/>
              <p:nvPr/>
            </p:nvSpPr>
            <p:spPr>
              <a:xfrm>
                <a:off x="5473784" y="3241298"/>
                <a:ext cx="1844223" cy="301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3784" y="3241298"/>
                <a:ext cx="1844223" cy="301749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l="-1656" b="-285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861377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rafik 61" descr="l-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796906">
            <a:off x="4408669" y="1959803"/>
            <a:ext cx="2932176" cy="1011936"/>
          </a:xfrm>
          <a:prstGeom prst="rect">
            <a:avLst/>
          </a:prstGeom>
        </p:spPr>
      </p:pic>
      <p:pic>
        <p:nvPicPr>
          <p:cNvPr id="84" name="Grafik 83" descr="s-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9421649">
            <a:off x="4283196" y="4321199"/>
            <a:ext cx="2859024" cy="1011936"/>
          </a:xfrm>
          <a:prstGeom prst="rect">
            <a:avLst/>
          </a:prstGeom>
        </p:spPr>
      </p:pic>
      <p:pic>
        <p:nvPicPr>
          <p:cNvPr id="74" name="Grafik 73" descr="s-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6200000">
            <a:off x="1704992" y="3055648"/>
            <a:ext cx="4297680" cy="1011936"/>
          </a:xfrm>
          <a:prstGeom prst="rect">
            <a:avLst/>
          </a:prstGeom>
        </p:spPr>
      </p:pic>
      <p:sp>
        <p:nvSpPr>
          <p:cNvPr id="29" name="Textfeld 28"/>
          <p:cNvSpPr txBox="1"/>
          <p:nvPr/>
        </p:nvSpPr>
        <p:spPr>
          <a:xfrm>
            <a:off x="6084328" y="3573016"/>
            <a:ext cx="144000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latin typeface="Arial" pitchFamily="34" charset="0"/>
                <a:cs typeface="Arial" pitchFamily="34" charset="0"/>
              </a:rPr>
              <a:t>flüssig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563888" y="960673"/>
            <a:ext cx="144016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de-DE" sz="2000" b="1" dirty="0" smtClean="0">
                <a:latin typeface="Arial" pitchFamily="34" charset="0"/>
                <a:cs typeface="Arial" pitchFamily="34" charset="0"/>
              </a:rPr>
              <a:t>gasförmig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491880" y="5733256"/>
            <a:ext cx="144000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latin typeface="Arial" pitchFamily="34" charset="0"/>
                <a:cs typeface="Arial" pitchFamily="34" charset="0"/>
              </a:rPr>
              <a:t>fest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081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 Verbindung mit Pfeil 6"/>
          <p:cNvCxnSpPr/>
          <p:nvPr/>
        </p:nvCxnSpPr>
        <p:spPr>
          <a:xfrm flipV="1">
            <a:off x="1115616" y="764704"/>
            <a:ext cx="0" cy="53285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>
            <a:off x="1115616" y="6093296"/>
            <a:ext cx="554461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683568" y="69269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p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444208" y="616530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T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Freihandform 16"/>
          <p:cNvSpPr/>
          <p:nvPr/>
        </p:nvSpPr>
        <p:spPr>
          <a:xfrm>
            <a:off x="1105471" y="1916832"/>
            <a:ext cx="4834681" cy="4156422"/>
          </a:xfrm>
          <a:custGeom>
            <a:avLst/>
            <a:gdLst>
              <a:gd name="connsiteX0" fmla="*/ 0 w 5513695"/>
              <a:gd name="connsiteY0" fmla="*/ 4162567 h 4162567"/>
              <a:gd name="connsiteX1" fmla="*/ 1378424 w 5513695"/>
              <a:gd name="connsiteY1" fmla="*/ 3289110 h 4162567"/>
              <a:gd name="connsiteX2" fmla="*/ 2415653 w 5513695"/>
              <a:gd name="connsiteY2" fmla="*/ 2634017 h 4162567"/>
              <a:gd name="connsiteX3" fmla="*/ 3439235 w 5513695"/>
              <a:gd name="connsiteY3" fmla="*/ 185609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78553 h 4162567"/>
              <a:gd name="connsiteX2" fmla="*/ 2415653 w 5513695"/>
              <a:gd name="connsiteY2" fmla="*/ 2634017 h 4162567"/>
              <a:gd name="connsiteX3" fmla="*/ 3439235 w 5513695"/>
              <a:gd name="connsiteY3" fmla="*/ 185609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78553 h 4162567"/>
              <a:gd name="connsiteX2" fmla="*/ 2602435 w 5513695"/>
              <a:gd name="connsiteY2" fmla="*/ 2958473 h 4162567"/>
              <a:gd name="connsiteX3" fmla="*/ 3439235 w 5513695"/>
              <a:gd name="connsiteY3" fmla="*/ 185609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78553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78553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06545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06545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06545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06545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06545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659292"/>
              <a:gd name="connsiteY0" fmla="*/ 4286019 h 4286019"/>
              <a:gd name="connsiteX1" fmla="*/ 1522315 w 5659292"/>
              <a:gd name="connsiteY1" fmla="*/ 3729997 h 4286019"/>
              <a:gd name="connsiteX2" fmla="*/ 2602435 w 5659292"/>
              <a:gd name="connsiteY2" fmla="*/ 3081925 h 4286019"/>
              <a:gd name="connsiteX3" fmla="*/ 3610547 w 5659292"/>
              <a:gd name="connsiteY3" fmla="*/ 2289837 h 4286019"/>
              <a:gd name="connsiteX4" fmla="*/ 4681182 w 5659292"/>
              <a:gd name="connsiteY4" fmla="*/ 942317 h 4286019"/>
              <a:gd name="connsiteX5" fmla="*/ 5513695 w 5659292"/>
              <a:gd name="connsiteY5" fmla="*/ 123452 h 4286019"/>
              <a:gd name="connsiteX6" fmla="*/ 5554763 w 5659292"/>
              <a:gd name="connsiteY6" fmla="*/ 201605 h 4286019"/>
              <a:gd name="connsiteX0" fmla="*/ 0 w 5777725"/>
              <a:gd name="connsiteY0" fmla="*/ 4517486 h 4517486"/>
              <a:gd name="connsiteX1" fmla="*/ 1522315 w 5777725"/>
              <a:gd name="connsiteY1" fmla="*/ 3961464 h 4517486"/>
              <a:gd name="connsiteX2" fmla="*/ 2602435 w 5777725"/>
              <a:gd name="connsiteY2" fmla="*/ 3313392 h 4517486"/>
              <a:gd name="connsiteX3" fmla="*/ 3610547 w 5777725"/>
              <a:gd name="connsiteY3" fmla="*/ 2521304 h 4517486"/>
              <a:gd name="connsiteX4" fmla="*/ 3970586 w 5777725"/>
              <a:gd name="connsiteY4" fmla="*/ 361064 h 4517486"/>
              <a:gd name="connsiteX5" fmla="*/ 5513695 w 5777725"/>
              <a:gd name="connsiteY5" fmla="*/ 354919 h 4517486"/>
              <a:gd name="connsiteX6" fmla="*/ 5554763 w 5777725"/>
              <a:gd name="connsiteY6" fmla="*/ 433072 h 4517486"/>
              <a:gd name="connsiteX0" fmla="*/ 0 w 5561700"/>
              <a:gd name="connsiteY0" fmla="*/ 4974561 h 4974561"/>
              <a:gd name="connsiteX1" fmla="*/ 1522315 w 5561700"/>
              <a:gd name="connsiteY1" fmla="*/ 4418539 h 4974561"/>
              <a:gd name="connsiteX2" fmla="*/ 2602435 w 5561700"/>
              <a:gd name="connsiteY2" fmla="*/ 3770467 h 4974561"/>
              <a:gd name="connsiteX3" fmla="*/ 3610547 w 5561700"/>
              <a:gd name="connsiteY3" fmla="*/ 2978379 h 4974561"/>
              <a:gd name="connsiteX4" fmla="*/ 3970586 w 5561700"/>
              <a:gd name="connsiteY4" fmla="*/ 818139 h 4974561"/>
              <a:gd name="connsiteX5" fmla="*/ 5513695 w 5561700"/>
              <a:gd name="connsiteY5" fmla="*/ 811994 h 4974561"/>
              <a:gd name="connsiteX6" fmla="*/ 4258618 w 5561700"/>
              <a:gd name="connsiteY6" fmla="*/ 26051 h 4974561"/>
              <a:gd name="connsiteX0" fmla="*/ 0 w 4258618"/>
              <a:gd name="connsiteY0" fmla="*/ 4948510 h 4948510"/>
              <a:gd name="connsiteX1" fmla="*/ 1522315 w 4258618"/>
              <a:gd name="connsiteY1" fmla="*/ 4392488 h 4948510"/>
              <a:gd name="connsiteX2" fmla="*/ 2602435 w 4258618"/>
              <a:gd name="connsiteY2" fmla="*/ 3744416 h 4948510"/>
              <a:gd name="connsiteX3" fmla="*/ 3610547 w 4258618"/>
              <a:gd name="connsiteY3" fmla="*/ 2952328 h 4948510"/>
              <a:gd name="connsiteX4" fmla="*/ 3970586 w 4258618"/>
              <a:gd name="connsiteY4" fmla="*/ 792088 h 4948510"/>
              <a:gd name="connsiteX5" fmla="*/ 4258618 w 4258618"/>
              <a:gd name="connsiteY5" fmla="*/ 0 h 4948510"/>
              <a:gd name="connsiteX0" fmla="*/ 0 w 4258618"/>
              <a:gd name="connsiteY0" fmla="*/ 4948510 h 4948510"/>
              <a:gd name="connsiteX1" fmla="*/ 1522315 w 4258618"/>
              <a:gd name="connsiteY1" fmla="*/ 4392488 h 4948510"/>
              <a:gd name="connsiteX2" fmla="*/ 2602435 w 4258618"/>
              <a:gd name="connsiteY2" fmla="*/ 3744416 h 4948510"/>
              <a:gd name="connsiteX3" fmla="*/ 3970586 w 4258618"/>
              <a:gd name="connsiteY3" fmla="*/ 3024336 h 4948510"/>
              <a:gd name="connsiteX4" fmla="*/ 3970586 w 4258618"/>
              <a:gd name="connsiteY4" fmla="*/ 792088 h 4948510"/>
              <a:gd name="connsiteX5" fmla="*/ 4258618 w 4258618"/>
              <a:gd name="connsiteY5" fmla="*/ 0 h 4948510"/>
              <a:gd name="connsiteX0" fmla="*/ 0 w 4258618"/>
              <a:gd name="connsiteY0" fmla="*/ 4948510 h 4948510"/>
              <a:gd name="connsiteX1" fmla="*/ 1522315 w 4258618"/>
              <a:gd name="connsiteY1" fmla="*/ 4392488 h 4948510"/>
              <a:gd name="connsiteX2" fmla="*/ 2890466 w 4258618"/>
              <a:gd name="connsiteY2" fmla="*/ 4176464 h 4948510"/>
              <a:gd name="connsiteX3" fmla="*/ 3970586 w 4258618"/>
              <a:gd name="connsiteY3" fmla="*/ 3024336 h 4948510"/>
              <a:gd name="connsiteX4" fmla="*/ 3970586 w 4258618"/>
              <a:gd name="connsiteY4" fmla="*/ 792088 h 4948510"/>
              <a:gd name="connsiteX5" fmla="*/ 4258618 w 4258618"/>
              <a:gd name="connsiteY5" fmla="*/ 0 h 4948510"/>
              <a:gd name="connsiteX0" fmla="*/ 0 w 4258618"/>
              <a:gd name="connsiteY0" fmla="*/ 4948510 h 4948510"/>
              <a:gd name="connsiteX1" fmla="*/ 1666330 w 4258618"/>
              <a:gd name="connsiteY1" fmla="*/ 4464496 h 4948510"/>
              <a:gd name="connsiteX2" fmla="*/ 2890466 w 4258618"/>
              <a:gd name="connsiteY2" fmla="*/ 4176464 h 4948510"/>
              <a:gd name="connsiteX3" fmla="*/ 3970586 w 4258618"/>
              <a:gd name="connsiteY3" fmla="*/ 3024336 h 4948510"/>
              <a:gd name="connsiteX4" fmla="*/ 3970586 w 4258618"/>
              <a:gd name="connsiteY4" fmla="*/ 792088 h 4948510"/>
              <a:gd name="connsiteX5" fmla="*/ 4258618 w 4258618"/>
              <a:gd name="connsiteY5" fmla="*/ 0 h 4948510"/>
              <a:gd name="connsiteX0" fmla="*/ 0 w 4258618"/>
              <a:gd name="connsiteY0" fmla="*/ 4948510 h 4948510"/>
              <a:gd name="connsiteX1" fmla="*/ 1666330 w 4258618"/>
              <a:gd name="connsiteY1" fmla="*/ 4464496 h 4948510"/>
              <a:gd name="connsiteX2" fmla="*/ 2890466 w 4258618"/>
              <a:gd name="connsiteY2" fmla="*/ 4176464 h 4948510"/>
              <a:gd name="connsiteX3" fmla="*/ 3970586 w 4258618"/>
              <a:gd name="connsiteY3" fmla="*/ 3024336 h 4948510"/>
              <a:gd name="connsiteX4" fmla="*/ 3970586 w 4258618"/>
              <a:gd name="connsiteY4" fmla="*/ 792088 h 4948510"/>
              <a:gd name="connsiteX5" fmla="*/ 4258618 w 4258618"/>
              <a:gd name="connsiteY5" fmla="*/ 0 h 4948510"/>
              <a:gd name="connsiteX0" fmla="*/ 0 w 4150606"/>
              <a:gd name="connsiteY0" fmla="*/ 5164534 h 5164534"/>
              <a:gd name="connsiteX1" fmla="*/ 1666330 w 4150606"/>
              <a:gd name="connsiteY1" fmla="*/ 4680520 h 5164534"/>
              <a:gd name="connsiteX2" fmla="*/ 2890466 w 4150606"/>
              <a:gd name="connsiteY2" fmla="*/ 4392488 h 5164534"/>
              <a:gd name="connsiteX3" fmla="*/ 3970586 w 4150606"/>
              <a:gd name="connsiteY3" fmla="*/ 3240360 h 5164534"/>
              <a:gd name="connsiteX4" fmla="*/ 3970586 w 4150606"/>
              <a:gd name="connsiteY4" fmla="*/ 1008112 h 5164534"/>
              <a:gd name="connsiteX5" fmla="*/ 4042594 w 4150606"/>
              <a:gd name="connsiteY5" fmla="*/ 0 h 5164534"/>
              <a:gd name="connsiteX0" fmla="*/ 0 w 4162607"/>
              <a:gd name="connsiteY0" fmla="*/ 5164534 h 5164534"/>
              <a:gd name="connsiteX1" fmla="*/ 1666330 w 4162607"/>
              <a:gd name="connsiteY1" fmla="*/ 4680520 h 5164534"/>
              <a:gd name="connsiteX2" fmla="*/ 2890466 w 4162607"/>
              <a:gd name="connsiteY2" fmla="*/ 4392488 h 5164534"/>
              <a:gd name="connsiteX3" fmla="*/ 3970586 w 4162607"/>
              <a:gd name="connsiteY3" fmla="*/ 3240360 h 5164534"/>
              <a:gd name="connsiteX4" fmla="*/ 4042594 w 4162607"/>
              <a:gd name="connsiteY4" fmla="*/ 0 h 5164534"/>
              <a:gd name="connsiteX0" fmla="*/ 0 w 4258618"/>
              <a:gd name="connsiteY0" fmla="*/ 5164534 h 5164534"/>
              <a:gd name="connsiteX1" fmla="*/ 1666330 w 4258618"/>
              <a:gd name="connsiteY1" fmla="*/ 4680520 h 5164534"/>
              <a:gd name="connsiteX2" fmla="*/ 2890466 w 4258618"/>
              <a:gd name="connsiteY2" fmla="*/ 4392488 h 5164534"/>
              <a:gd name="connsiteX3" fmla="*/ 3970586 w 4258618"/>
              <a:gd name="connsiteY3" fmla="*/ 3240360 h 5164534"/>
              <a:gd name="connsiteX4" fmla="*/ 4258618 w 4258618"/>
              <a:gd name="connsiteY4" fmla="*/ 0 h 5164534"/>
              <a:gd name="connsiteX0" fmla="*/ 0 w 4258618"/>
              <a:gd name="connsiteY0" fmla="*/ 5164534 h 5164534"/>
              <a:gd name="connsiteX1" fmla="*/ 1666330 w 4258618"/>
              <a:gd name="connsiteY1" fmla="*/ 4680520 h 5164534"/>
              <a:gd name="connsiteX2" fmla="*/ 2962473 w 4258618"/>
              <a:gd name="connsiteY2" fmla="*/ 4464496 h 5164534"/>
              <a:gd name="connsiteX3" fmla="*/ 3970586 w 4258618"/>
              <a:gd name="connsiteY3" fmla="*/ 3240360 h 5164534"/>
              <a:gd name="connsiteX4" fmla="*/ 4258618 w 4258618"/>
              <a:gd name="connsiteY4" fmla="*/ 0 h 5164534"/>
              <a:gd name="connsiteX0" fmla="*/ 0 w 4258618"/>
              <a:gd name="connsiteY0" fmla="*/ 5164534 h 5164534"/>
              <a:gd name="connsiteX1" fmla="*/ 1666330 w 4258618"/>
              <a:gd name="connsiteY1" fmla="*/ 4680520 h 5164534"/>
              <a:gd name="connsiteX2" fmla="*/ 2962473 w 4258618"/>
              <a:gd name="connsiteY2" fmla="*/ 4464496 h 5164534"/>
              <a:gd name="connsiteX3" fmla="*/ 3970586 w 4258618"/>
              <a:gd name="connsiteY3" fmla="*/ 3240360 h 5164534"/>
              <a:gd name="connsiteX4" fmla="*/ 4258618 w 4258618"/>
              <a:gd name="connsiteY4" fmla="*/ 0 h 5164534"/>
              <a:gd name="connsiteX0" fmla="*/ 0 w 4258618"/>
              <a:gd name="connsiteY0" fmla="*/ 5164534 h 5164534"/>
              <a:gd name="connsiteX1" fmla="*/ 2962473 w 4258618"/>
              <a:gd name="connsiteY1" fmla="*/ 4464496 h 5164534"/>
              <a:gd name="connsiteX2" fmla="*/ 3970586 w 4258618"/>
              <a:gd name="connsiteY2" fmla="*/ 3240360 h 5164534"/>
              <a:gd name="connsiteX3" fmla="*/ 4258618 w 4258618"/>
              <a:gd name="connsiteY3" fmla="*/ 0 h 5164534"/>
              <a:gd name="connsiteX0" fmla="*/ 0 w 4258618"/>
              <a:gd name="connsiteY0" fmla="*/ 5164534 h 5164534"/>
              <a:gd name="connsiteX1" fmla="*/ 3394521 w 4258618"/>
              <a:gd name="connsiteY1" fmla="*/ 4392488 h 5164534"/>
              <a:gd name="connsiteX2" fmla="*/ 3970586 w 4258618"/>
              <a:gd name="connsiteY2" fmla="*/ 3240360 h 5164534"/>
              <a:gd name="connsiteX3" fmla="*/ 4258618 w 4258618"/>
              <a:gd name="connsiteY3" fmla="*/ 0 h 5164534"/>
              <a:gd name="connsiteX0" fmla="*/ 0 w 4402633"/>
              <a:gd name="connsiteY0" fmla="*/ 5164534 h 5164534"/>
              <a:gd name="connsiteX1" fmla="*/ 3394521 w 4402633"/>
              <a:gd name="connsiteY1" fmla="*/ 4392488 h 5164534"/>
              <a:gd name="connsiteX2" fmla="*/ 4258617 w 4402633"/>
              <a:gd name="connsiteY2" fmla="*/ 3240360 h 5164534"/>
              <a:gd name="connsiteX3" fmla="*/ 4258618 w 4402633"/>
              <a:gd name="connsiteY3" fmla="*/ 0 h 5164534"/>
              <a:gd name="connsiteX0" fmla="*/ 0 w 4618657"/>
              <a:gd name="connsiteY0" fmla="*/ 5164534 h 5164534"/>
              <a:gd name="connsiteX1" fmla="*/ 3394521 w 4618657"/>
              <a:gd name="connsiteY1" fmla="*/ 4392488 h 5164534"/>
              <a:gd name="connsiteX2" fmla="*/ 4258617 w 4618657"/>
              <a:gd name="connsiteY2" fmla="*/ 3240360 h 5164534"/>
              <a:gd name="connsiteX3" fmla="*/ 4618657 w 4618657"/>
              <a:gd name="connsiteY3" fmla="*/ 0 h 5164534"/>
              <a:gd name="connsiteX0" fmla="*/ 0 w 4618657"/>
              <a:gd name="connsiteY0" fmla="*/ 5164534 h 5164534"/>
              <a:gd name="connsiteX1" fmla="*/ 2674441 w 4618657"/>
              <a:gd name="connsiteY1" fmla="*/ 4608512 h 5164534"/>
              <a:gd name="connsiteX2" fmla="*/ 4258617 w 4618657"/>
              <a:gd name="connsiteY2" fmla="*/ 3240360 h 5164534"/>
              <a:gd name="connsiteX3" fmla="*/ 4618657 w 4618657"/>
              <a:gd name="connsiteY3" fmla="*/ 0 h 5164534"/>
              <a:gd name="connsiteX0" fmla="*/ 0 w 4618657"/>
              <a:gd name="connsiteY0" fmla="*/ 4156422 h 4156422"/>
              <a:gd name="connsiteX1" fmla="*/ 2674441 w 4618657"/>
              <a:gd name="connsiteY1" fmla="*/ 3600400 h 4156422"/>
              <a:gd name="connsiteX2" fmla="*/ 4258617 w 4618657"/>
              <a:gd name="connsiteY2" fmla="*/ 2232248 h 4156422"/>
              <a:gd name="connsiteX3" fmla="*/ 4618657 w 4618657"/>
              <a:gd name="connsiteY3" fmla="*/ 0 h 4156422"/>
              <a:gd name="connsiteX0" fmla="*/ 0 w 4690665"/>
              <a:gd name="connsiteY0" fmla="*/ 4156422 h 4156422"/>
              <a:gd name="connsiteX1" fmla="*/ 2674441 w 4690665"/>
              <a:gd name="connsiteY1" fmla="*/ 3600400 h 4156422"/>
              <a:gd name="connsiteX2" fmla="*/ 4258617 w 4690665"/>
              <a:gd name="connsiteY2" fmla="*/ 2232248 h 4156422"/>
              <a:gd name="connsiteX3" fmla="*/ 4690665 w 4690665"/>
              <a:gd name="connsiteY3" fmla="*/ 0 h 4156422"/>
              <a:gd name="connsiteX0" fmla="*/ 0 w 4834681"/>
              <a:gd name="connsiteY0" fmla="*/ 4156422 h 4156422"/>
              <a:gd name="connsiteX1" fmla="*/ 2674441 w 4834681"/>
              <a:gd name="connsiteY1" fmla="*/ 3600400 h 4156422"/>
              <a:gd name="connsiteX2" fmla="*/ 4258617 w 4834681"/>
              <a:gd name="connsiteY2" fmla="*/ 2232248 h 4156422"/>
              <a:gd name="connsiteX3" fmla="*/ 4834681 w 4834681"/>
              <a:gd name="connsiteY3" fmla="*/ 0 h 4156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34681" h="4156422">
                <a:moveTo>
                  <a:pt x="0" y="4156422"/>
                </a:moveTo>
                <a:cubicBezTo>
                  <a:pt x="617182" y="4010581"/>
                  <a:pt x="1964672" y="3921096"/>
                  <a:pt x="2674441" y="3600400"/>
                </a:cubicBezTo>
                <a:cubicBezTo>
                  <a:pt x="3384211" y="3279704"/>
                  <a:pt x="3898577" y="2832315"/>
                  <a:pt x="4258617" y="2232248"/>
                </a:cubicBezTo>
                <a:cubicBezTo>
                  <a:pt x="4618657" y="1632181"/>
                  <a:pt x="4819679" y="675075"/>
                  <a:pt x="4834681" y="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9" name="Gerade Verbindung 18"/>
          <p:cNvCxnSpPr>
            <a:endCxn id="17" idx="1"/>
          </p:cNvCxnSpPr>
          <p:nvPr/>
        </p:nvCxnSpPr>
        <p:spPr>
          <a:xfrm flipH="1">
            <a:off x="3779911" y="908720"/>
            <a:ext cx="288034" cy="46085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2843808" y="188640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u="sng" dirty="0" smtClean="0">
                <a:latin typeface="Arial" pitchFamily="34" charset="0"/>
                <a:cs typeface="Arial" pitchFamily="34" charset="0"/>
              </a:rPr>
              <a:t>Phasendiagramm von Iod</a:t>
            </a:r>
            <a:endParaRPr lang="de-DE" sz="2400" b="1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 Verbindung mit Pfeil 6"/>
          <p:cNvCxnSpPr/>
          <p:nvPr/>
        </p:nvCxnSpPr>
        <p:spPr>
          <a:xfrm flipV="1">
            <a:off x="1115616" y="764704"/>
            <a:ext cx="0" cy="53285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>
            <a:off x="1115616" y="6093296"/>
            <a:ext cx="554461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683568" y="69269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p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444208" y="616530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T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Freihandform 16"/>
          <p:cNvSpPr/>
          <p:nvPr/>
        </p:nvSpPr>
        <p:spPr>
          <a:xfrm>
            <a:off x="1105471" y="1916832"/>
            <a:ext cx="4834681" cy="4156422"/>
          </a:xfrm>
          <a:custGeom>
            <a:avLst/>
            <a:gdLst>
              <a:gd name="connsiteX0" fmla="*/ 0 w 5513695"/>
              <a:gd name="connsiteY0" fmla="*/ 4162567 h 4162567"/>
              <a:gd name="connsiteX1" fmla="*/ 1378424 w 5513695"/>
              <a:gd name="connsiteY1" fmla="*/ 3289110 h 4162567"/>
              <a:gd name="connsiteX2" fmla="*/ 2415653 w 5513695"/>
              <a:gd name="connsiteY2" fmla="*/ 2634017 h 4162567"/>
              <a:gd name="connsiteX3" fmla="*/ 3439235 w 5513695"/>
              <a:gd name="connsiteY3" fmla="*/ 185609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78553 h 4162567"/>
              <a:gd name="connsiteX2" fmla="*/ 2415653 w 5513695"/>
              <a:gd name="connsiteY2" fmla="*/ 2634017 h 4162567"/>
              <a:gd name="connsiteX3" fmla="*/ 3439235 w 5513695"/>
              <a:gd name="connsiteY3" fmla="*/ 185609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78553 h 4162567"/>
              <a:gd name="connsiteX2" fmla="*/ 2602435 w 5513695"/>
              <a:gd name="connsiteY2" fmla="*/ 2958473 h 4162567"/>
              <a:gd name="connsiteX3" fmla="*/ 3439235 w 5513695"/>
              <a:gd name="connsiteY3" fmla="*/ 185609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78553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78553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06545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06545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06545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06545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06545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659292"/>
              <a:gd name="connsiteY0" fmla="*/ 4286019 h 4286019"/>
              <a:gd name="connsiteX1" fmla="*/ 1522315 w 5659292"/>
              <a:gd name="connsiteY1" fmla="*/ 3729997 h 4286019"/>
              <a:gd name="connsiteX2" fmla="*/ 2602435 w 5659292"/>
              <a:gd name="connsiteY2" fmla="*/ 3081925 h 4286019"/>
              <a:gd name="connsiteX3" fmla="*/ 3610547 w 5659292"/>
              <a:gd name="connsiteY3" fmla="*/ 2289837 h 4286019"/>
              <a:gd name="connsiteX4" fmla="*/ 4681182 w 5659292"/>
              <a:gd name="connsiteY4" fmla="*/ 942317 h 4286019"/>
              <a:gd name="connsiteX5" fmla="*/ 5513695 w 5659292"/>
              <a:gd name="connsiteY5" fmla="*/ 123452 h 4286019"/>
              <a:gd name="connsiteX6" fmla="*/ 5554763 w 5659292"/>
              <a:gd name="connsiteY6" fmla="*/ 201605 h 4286019"/>
              <a:gd name="connsiteX0" fmla="*/ 0 w 5777725"/>
              <a:gd name="connsiteY0" fmla="*/ 4517486 h 4517486"/>
              <a:gd name="connsiteX1" fmla="*/ 1522315 w 5777725"/>
              <a:gd name="connsiteY1" fmla="*/ 3961464 h 4517486"/>
              <a:gd name="connsiteX2" fmla="*/ 2602435 w 5777725"/>
              <a:gd name="connsiteY2" fmla="*/ 3313392 h 4517486"/>
              <a:gd name="connsiteX3" fmla="*/ 3610547 w 5777725"/>
              <a:gd name="connsiteY3" fmla="*/ 2521304 h 4517486"/>
              <a:gd name="connsiteX4" fmla="*/ 3970586 w 5777725"/>
              <a:gd name="connsiteY4" fmla="*/ 361064 h 4517486"/>
              <a:gd name="connsiteX5" fmla="*/ 5513695 w 5777725"/>
              <a:gd name="connsiteY5" fmla="*/ 354919 h 4517486"/>
              <a:gd name="connsiteX6" fmla="*/ 5554763 w 5777725"/>
              <a:gd name="connsiteY6" fmla="*/ 433072 h 4517486"/>
              <a:gd name="connsiteX0" fmla="*/ 0 w 5561700"/>
              <a:gd name="connsiteY0" fmla="*/ 4974561 h 4974561"/>
              <a:gd name="connsiteX1" fmla="*/ 1522315 w 5561700"/>
              <a:gd name="connsiteY1" fmla="*/ 4418539 h 4974561"/>
              <a:gd name="connsiteX2" fmla="*/ 2602435 w 5561700"/>
              <a:gd name="connsiteY2" fmla="*/ 3770467 h 4974561"/>
              <a:gd name="connsiteX3" fmla="*/ 3610547 w 5561700"/>
              <a:gd name="connsiteY3" fmla="*/ 2978379 h 4974561"/>
              <a:gd name="connsiteX4" fmla="*/ 3970586 w 5561700"/>
              <a:gd name="connsiteY4" fmla="*/ 818139 h 4974561"/>
              <a:gd name="connsiteX5" fmla="*/ 5513695 w 5561700"/>
              <a:gd name="connsiteY5" fmla="*/ 811994 h 4974561"/>
              <a:gd name="connsiteX6" fmla="*/ 4258618 w 5561700"/>
              <a:gd name="connsiteY6" fmla="*/ 26051 h 4974561"/>
              <a:gd name="connsiteX0" fmla="*/ 0 w 4258618"/>
              <a:gd name="connsiteY0" fmla="*/ 4948510 h 4948510"/>
              <a:gd name="connsiteX1" fmla="*/ 1522315 w 4258618"/>
              <a:gd name="connsiteY1" fmla="*/ 4392488 h 4948510"/>
              <a:gd name="connsiteX2" fmla="*/ 2602435 w 4258618"/>
              <a:gd name="connsiteY2" fmla="*/ 3744416 h 4948510"/>
              <a:gd name="connsiteX3" fmla="*/ 3610547 w 4258618"/>
              <a:gd name="connsiteY3" fmla="*/ 2952328 h 4948510"/>
              <a:gd name="connsiteX4" fmla="*/ 3970586 w 4258618"/>
              <a:gd name="connsiteY4" fmla="*/ 792088 h 4948510"/>
              <a:gd name="connsiteX5" fmla="*/ 4258618 w 4258618"/>
              <a:gd name="connsiteY5" fmla="*/ 0 h 4948510"/>
              <a:gd name="connsiteX0" fmla="*/ 0 w 4258618"/>
              <a:gd name="connsiteY0" fmla="*/ 4948510 h 4948510"/>
              <a:gd name="connsiteX1" fmla="*/ 1522315 w 4258618"/>
              <a:gd name="connsiteY1" fmla="*/ 4392488 h 4948510"/>
              <a:gd name="connsiteX2" fmla="*/ 2602435 w 4258618"/>
              <a:gd name="connsiteY2" fmla="*/ 3744416 h 4948510"/>
              <a:gd name="connsiteX3" fmla="*/ 3970586 w 4258618"/>
              <a:gd name="connsiteY3" fmla="*/ 3024336 h 4948510"/>
              <a:gd name="connsiteX4" fmla="*/ 3970586 w 4258618"/>
              <a:gd name="connsiteY4" fmla="*/ 792088 h 4948510"/>
              <a:gd name="connsiteX5" fmla="*/ 4258618 w 4258618"/>
              <a:gd name="connsiteY5" fmla="*/ 0 h 4948510"/>
              <a:gd name="connsiteX0" fmla="*/ 0 w 4258618"/>
              <a:gd name="connsiteY0" fmla="*/ 4948510 h 4948510"/>
              <a:gd name="connsiteX1" fmla="*/ 1522315 w 4258618"/>
              <a:gd name="connsiteY1" fmla="*/ 4392488 h 4948510"/>
              <a:gd name="connsiteX2" fmla="*/ 2890466 w 4258618"/>
              <a:gd name="connsiteY2" fmla="*/ 4176464 h 4948510"/>
              <a:gd name="connsiteX3" fmla="*/ 3970586 w 4258618"/>
              <a:gd name="connsiteY3" fmla="*/ 3024336 h 4948510"/>
              <a:gd name="connsiteX4" fmla="*/ 3970586 w 4258618"/>
              <a:gd name="connsiteY4" fmla="*/ 792088 h 4948510"/>
              <a:gd name="connsiteX5" fmla="*/ 4258618 w 4258618"/>
              <a:gd name="connsiteY5" fmla="*/ 0 h 4948510"/>
              <a:gd name="connsiteX0" fmla="*/ 0 w 4258618"/>
              <a:gd name="connsiteY0" fmla="*/ 4948510 h 4948510"/>
              <a:gd name="connsiteX1" fmla="*/ 1666330 w 4258618"/>
              <a:gd name="connsiteY1" fmla="*/ 4464496 h 4948510"/>
              <a:gd name="connsiteX2" fmla="*/ 2890466 w 4258618"/>
              <a:gd name="connsiteY2" fmla="*/ 4176464 h 4948510"/>
              <a:gd name="connsiteX3" fmla="*/ 3970586 w 4258618"/>
              <a:gd name="connsiteY3" fmla="*/ 3024336 h 4948510"/>
              <a:gd name="connsiteX4" fmla="*/ 3970586 w 4258618"/>
              <a:gd name="connsiteY4" fmla="*/ 792088 h 4948510"/>
              <a:gd name="connsiteX5" fmla="*/ 4258618 w 4258618"/>
              <a:gd name="connsiteY5" fmla="*/ 0 h 4948510"/>
              <a:gd name="connsiteX0" fmla="*/ 0 w 4258618"/>
              <a:gd name="connsiteY0" fmla="*/ 4948510 h 4948510"/>
              <a:gd name="connsiteX1" fmla="*/ 1666330 w 4258618"/>
              <a:gd name="connsiteY1" fmla="*/ 4464496 h 4948510"/>
              <a:gd name="connsiteX2" fmla="*/ 2890466 w 4258618"/>
              <a:gd name="connsiteY2" fmla="*/ 4176464 h 4948510"/>
              <a:gd name="connsiteX3" fmla="*/ 3970586 w 4258618"/>
              <a:gd name="connsiteY3" fmla="*/ 3024336 h 4948510"/>
              <a:gd name="connsiteX4" fmla="*/ 3970586 w 4258618"/>
              <a:gd name="connsiteY4" fmla="*/ 792088 h 4948510"/>
              <a:gd name="connsiteX5" fmla="*/ 4258618 w 4258618"/>
              <a:gd name="connsiteY5" fmla="*/ 0 h 4948510"/>
              <a:gd name="connsiteX0" fmla="*/ 0 w 4150606"/>
              <a:gd name="connsiteY0" fmla="*/ 5164534 h 5164534"/>
              <a:gd name="connsiteX1" fmla="*/ 1666330 w 4150606"/>
              <a:gd name="connsiteY1" fmla="*/ 4680520 h 5164534"/>
              <a:gd name="connsiteX2" fmla="*/ 2890466 w 4150606"/>
              <a:gd name="connsiteY2" fmla="*/ 4392488 h 5164534"/>
              <a:gd name="connsiteX3" fmla="*/ 3970586 w 4150606"/>
              <a:gd name="connsiteY3" fmla="*/ 3240360 h 5164534"/>
              <a:gd name="connsiteX4" fmla="*/ 3970586 w 4150606"/>
              <a:gd name="connsiteY4" fmla="*/ 1008112 h 5164534"/>
              <a:gd name="connsiteX5" fmla="*/ 4042594 w 4150606"/>
              <a:gd name="connsiteY5" fmla="*/ 0 h 5164534"/>
              <a:gd name="connsiteX0" fmla="*/ 0 w 4162607"/>
              <a:gd name="connsiteY0" fmla="*/ 5164534 h 5164534"/>
              <a:gd name="connsiteX1" fmla="*/ 1666330 w 4162607"/>
              <a:gd name="connsiteY1" fmla="*/ 4680520 h 5164534"/>
              <a:gd name="connsiteX2" fmla="*/ 2890466 w 4162607"/>
              <a:gd name="connsiteY2" fmla="*/ 4392488 h 5164534"/>
              <a:gd name="connsiteX3" fmla="*/ 3970586 w 4162607"/>
              <a:gd name="connsiteY3" fmla="*/ 3240360 h 5164534"/>
              <a:gd name="connsiteX4" fmla="*/ 4042594 w 4162607"/>
              <a:gd name="connsiteY4" fmla="*/ 0 h 5164534"/>
              <a:gd name="connsiteX0" fmla="*/ 0 w 4258618"/>
              <a:gd name="connsiteY0" fmla="*/ 5164534 h 5164534"/>
              <a:gd name="connsiteX1" fmla="*/ 1666330 w 4258618"/>
              <a:gd name="connsiteY1" fmla="*/ 4680520 h 5164534"/>
              <a:gd name="connsiteX2" fmla="*/ 2890466 w 4258618"/>
              <a:gd name="connsiteY2" fmla="*/ 4392488 h 5164534"/>
              <a:gd name="connsiteX3" fmla="*/ 3970586 w 4258618"/>
              <a:gd name="connsiteY3" fmla="*/ 3240360 h 5164534"/>
              <a:gd name="connsiteX4" fmla="*/ 4258618 w 4258618"/>
              <a:gd name="connsiteY4" fmla="*/ 0 h 5164534"/>
              <a:gd name="connsiteX0" fmla="*/ 0 w 4258618"/>
              <a:gd name="connsiteY0" fmla="*/ 5164534 h 5164534"/>
              <a:gd name="connsiteX1" fmla="*/ 1666330 w 4258618"/>
              <a:gd name="connsiteY1" fmla="*/ 4680520 h 5164534"/>
              <a:gd name="connsiteX2" fmla="*/ 2962473 w 4258618"/>
              <a:gd name="connsiteY2" fmla="*/ 4464496 h 5164534"/>
              <a:gd name="connsiteX3" fmla="*/ 3970586 w 4258618"/>
              <a:gd name="connsiteY3" fmla="*/ 3240360 h 5164534"/>
              <a:gd name="connsiteX4" fmla="*/ 4258618 w 4258618"/>
              <a:gd name="connsiteY4" fmla="*/ 0 h 5164534"/>
              <a:gd name="connsiteX0" fmla="*/ 0 w 4258618"/>
              <a:gd name="connsiteY0" fmla="*/ 5164534 h 5164534"/>
              <a:gd name="connsiteX1" fmla="*/ 1666330 w 4258618"/>
              <a:gd name="connsiteY1" fmla="*/ 4680520 h 5164534"/>
              <a:gd name="connsiteX2" fmla="*/ 2962473 w 4258618"/>
              <a:gd name="connsiteY2" fmla="*/ 4464496 h 5164534"/>
              <a:gd name="connsiteX3" fmla="*/ 3970586 w 4258618"/>
              <a:gd name="connsiteY3" fmla="*/ 3240360 h 5164534"/>
              <a:gd name="connsiteX4" fmla="*/ 4258618 w 4258618"/>
              <a:gd name="connsiteY4" fmla="*/ 0 h 5164534"/>
              <a:gd name="connsiteX0" fmla="*/ 0 w 4258618"/>
              <a:gd name="connsiteY0" fmla="*/ 5164534 h 5164534"/>
              <a:gd name="connsiteX1" fmla="*/ 2962473 w 4258618"/>
              <a:gd name="connsiteY1" fmla="*/ 4464496 h 5164534"/>
              <a:gd name="connsiteX2" fmla="*/ 3970586 w 4258618"/>
              <a:gd name="connsiteY2" fmla="*/ 3240360 h 5164534"/>
              <a:gd name="connsiteX3" fmla="*/ 4258618 w 4258618"/>
              <a:gd name="connsiteY3" fmla="*/ 0 h 5164534"/>
              <a:gd name="connsiteX0" fmla="*/ 0 w 4258618"/>
              <a:gd name="connsiteY0" fmla="*/ 5164534 h 5164534"/>
              <a:gd name="connsiteX1" fmla="*/ 3394521 w 4258618"/>
              <a:gd name="connsiteY1" fmla="*/ 4392488 h 5164534"/>
              <a:gd name="connsiteX2" fmla="*/ 3970586 w 4258618"/>
              <a:gd name="connsiteY2" fmla="*/ 3240360 h 5164534"/>
              <a:gd name="connsiteX3" fmla="*/ 4258618 w 4258618"/>
              <a:gd name="connsiteY3" fmla="*/ 0 h 5164534"/>
              <a:gd name="connsiteX0" fmla="*/ 0 w 4402633"/>
              <a:gd name="connsiteY0" fmla="*/ 5164534 h 5164534"/>
              <a:gd name="connsiteX1" fmla="*/ 3394521 w 4402633"/>
              <a:gd name="connsiteY1" fmla="*/ 4392488 h 5164534"/>
              <a:gd name="connsiteX2" fmla="*/ 4258617 w 4402633"/>
              <a:gd name="connsiteY2" fmla="*/ 3240360 h 5164534"/>
              <a:gd name="connsiteX3" fmla="*/ 4258618 w 4402633"/>
              <a:gd name="connsiteY3" fmla="*/ 0 h 5164534"/>
              <a:gd name="connsiteX0" fmla="*/ 0 w 4618657"/>
              <a:gd name="connsiteY0" fmla="*/ 5164534 h 5164534"/>
              <a:gd name="connsiteX1" fmla="*/ 3394521 w 4618657"/>
              <a:gd name="connsiteY1" fmla="*/ 4392488 h 5164534"/>
              <a:gd name="connsiteX2" fmla="*/ 4258617 w 4618657"/>
              <a:gd name="connsiteY2" fmla="*/ 3240360 h 5164534"/>
              <a:gd name="connsiteX3" fmla="*/ 4618657 w 4618657"/>
              <a:gd name="connsiteY3" fmla="*/ 0 h 5164534"/>
              <a:gd name="connsiteX0" fmla="*/ 0 w 4618657"/>
              <a:gd name="connsiteY0" fmla="*/ 5164534 h 5164534"/>
              <a:gd name="connsiteX1" fmla="*/ 2674441 w 4618657"/>
              <a:gd name="connsiteY1" fmla="*/ 4608512 h 5164534"/>
              <a:gd name="connsiteX2" fmla="*/ 4258617 w 4618657"/>
              <a:gd name="connsiteY2" fmla="*/ 3240360 h 5164534"/>
              <a:gd name="connsiteX3" fmla="*/ 4618657 w 4618657"/>
              <a:gd name="connsiteY3" fmla="*/ 0 h 5164534"/>
              <a:gd name="connsiteX0" fmla="*/ 0 w 4618657"/>
              <a:gd name="connsiteY0" fmla="*/ 4156422 h 4156422"/>
              <a:gd name="connsiteX1" fmla="*/ 2674441 w 4618657"/>
              <a:gd name="connsiteY1" fmla="*/ 3600400 h 4156422"/>
              <a:gd name="connsiteX2" fmla="*/ 4258617 w 4618657"/>
              <a:gd name="connsiteY2" fmla="*/ 2232248 h 4156422"/>
              <a:gd name="connsiteX3" fmla="*/ 4618657 w 4618657"/>
              <a:gd name="connsiteY3" fmla="*/ 0 h 4156422"/>
              <a:gd name="connsiteX0" fmla="*/ 0 w 4690665"/>
              <a:gd name="connsiteY0" fmla="*/ 4156422 h 4156422"/>
              <a:gd name="connsiteX1" fmla="*/ 2674441 w 4690665"/>
              <a:gd name="connsiteY1" fmla="*/ 3600400 h 4156422"/>
              <a:gd name="connsiteX2" fmla="*/ 4258617 w 4690665"/>
              <a:gd name="connsiteY2" fmla="*/ 2232248 h 4156422"/>
              <a:gd name="connsiteX3" fmla="*/ 4690665 w 4690665"/>
              <a:gd name="connsiteY3" fmla="*/ 0 h 4156422"/>
              <a:gd name="connsiteX0" fmla="*/ 0 w 4834681"/>
              <a:gd name="connsiteY0" fmla="*/ 4156422 h 4156422"/>
              <a:gd name="connsiteX1" fmla="*/ 2674441 w 4834681"/>
              <a:gd name="connsiteY1" fmla="*/ 3600400 h 4156422"/>
              <a:gd name="connsiteX2" fmla="*/ 4258617 w 4834681"/>
              <a:gd name="connsiteY2" fmla="*/ 2232248 h 4156422"/>
              <a:gd name="connsiteX3" fmla="*/ 4834681 w 4834681"/>
              <a:gd name="connsiteY3" fmla="*/ 0 h 4156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34681" h="4156422">
                <a:moveTo>
                  <a:pt x="0" y="4156422"/>
                </a:moveTo>
                <a:cubicBezTo>
                  <a:pt x="617182" y="4010581"/>
                  <a:pt x="1964672" y="3921096"/>
                  <a:pt x="2674441" y="3600400"/>
                </a:cubicBezTo>
                <a:cubicBezTo>
                  <a:pt x="3384211" y="3279704"/>
                  <a:pt x="3898577" y="2832315"/>
                  <a:pt x="4258617" y="2232248"/>
                </a:cubicBezTo>
                <a:cubicBezTo>
                  <a:pt x="4618657" y="1632181"/>
                  <a:pt x="4819679" y="675075"/>
                  <a:pt x="4834681" y="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9" name="Gerade Verbindung 18"/>
          <p:cNvCxnSpPr>
            <a:endCxn id="17" idx="1"/>
          </p:cNvCxnSpPr>
          <p:nvPr/>
        </p:nvCxnSpPr>
        <p:spPr>
          <a:xfrm flipH="1">
            <a:off x="3779911" y="764704"/>
            <a:ext cx="288033" cy="47525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1619672" y="4221088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feste Phase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851920" y="42210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flüssige Phase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5148064" y="530120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gasförmige Phase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843808" y="188640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u="sng" dirty="0" smtClean="0">
                <a:latin typeface="Arial" pitchFamily="34" charset="0"/>
                <a:cs typeface="Arial" pitchFamily="34" charset="0"/>
              </a:rPr>
              <a:t>Phasendiagramm von Iod</a:t>
            </a:r>
            <a:endParaRPr lang="de-DE" sz="2400" b="1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 Verbindung mit Pfeil 6"/>
          <p:cNvCxnSpPr/>
          <p:nvPr/>
        </p:nvCxnSpPr>
        <p:spPr>
          <a:xfrm flipV="1">
            <a:off x="1115616" y="764704"/>
            <a:ext cx="0" cy="53285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>
            <a:off x="1115616" y="6093296"/>
            <a:ext cx="554461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683568" y="69269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p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444208" y="616530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T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Freihandform 16"/>
          <p:cNvSpPr/>
          <p:nvPr/>
        </p:nvSpPr>
        <p:spPr>
          <a:xfrm>
            <a:off x="1105471" y="1916832"/>
            <a:ext cx="4834681" cy="4156422"/>
          </a:xfrm>
          <a:custGeom>
            <a:avLst/>
            <a:gdLst>
              <a:gd name="connsiteX0" fmla="*/ 0 w 5513695"/>
              <a:gd name="connsiteY0" fmla="*/ 4162567 h 4162567"/>
              <a:gd name="connsiteX1" fmla="*/ 1378424 w 5513695"/>
              <a:gd name="connsiteY1" fmla="*/ 3289110 h 4162567"/>
              <a:gd name="connsiteX2" fmla="*/ 2415653 w 5513695"/>
              <a:gd name="connsiteY2" fmla="*/ 2634017 h 4162567"/>
              <a:gd name="connsiteX3" fmla="*/ 3439235 w 5513695"/>
              <a:gd name="connsiteY3" fmla="*/ 185609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78553 h 4162567"/>
              <a:gd name="connsiteX2" fmla="*/ 2415653 w 5513695"/>
              <a:gd name="connsiteY2" fmla="*/ 2634017 h 4162567"/>
              <a:gd name="connsiteX3" fmla="*/ 3439235 w 5513695"/>
              <a:gd name="connsiteY3" fmla="*/ 185609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78553 h 4162567"/>
              <a:gd name="connsiteX2" fmla="*/ 2602435 w 5513695"/>
              <a:gd name="connsiteY2" fmla="*/ 2958473 h 4162567"/>
              <a:gd name="connsiteX3" fmla="*/ 3439235 w 5513695"/>
              <a:gd name="connsiteY3" fmla="*/ 185609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78553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78553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06545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06545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06545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06545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06545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659292"/>
              <a:gd name="connsiteY0" fmla="*/ 4286019 h 4286019"/>
              <a:gd name="connsiteX1" fmla="*/ 1522315 w 5659292"/>
              <a:gd name="connsiteY1" fmla="*/ 3729997 h 4286019"/>
              <a:gd name="connsiteX2" fmla="*/ 2602435 w 5659292"/>
              <a:gd name="connsiteY2" fmla="*/ 3081925 h 4286019"/>
              <a:gd name="connsiteX3" fmla="*/ 3610547 w 5659292"/>
              <a:gd name="connsiteY3" fmla="*/ 2289837 h 4286019"/>
              <a:gd name="connsiteX4" fmla="*/ 4681182 w 5659292"/>
              <a:gd name="connsiteY4" fmla="*/ 942317 h 4286019"/>
              <a:gd name="connsiteX5" fmla="*/ 5513695 w 5659292"/>
              <a:gd name="connsiteY5" fmla="*/ 123452 h 4286019"/>
              <a:gd name="connsiteX6" fmla="*/ 5554763 w 5659292"/>
              <a:gd name="connsiteY6" fmla="*/ 201605 h 4286019"/>
              <a:gd name="connsiteX0" fmla="*/ 0 w 5777725"/>
              <a:gd name="connsiteY0" fmla="*/ 4517486 h 4517486"/>
              <a:gd name="connsiteX1" fmla="*/ 1522315 w 5777725"/>
              <a:gd name="connsiteY1" fmla="*/ 3961464 h 4517486"/>
              <a:gd name="connsiteX2" fmla="*/ 2602435 w 5777725"/>
              <a:gd name="connsiteY2" fmla="*/ 3313392 h 4517486"/>
              <a:gd name="connsiteX3" fmla="*/ 3610547 w 5777725"/>
              <a:gd name="connsiteY3" fmla="*/ 2521304 h 4517486"/>
              <a:gd name="connsiteX4" fmla="*/ 3970586 w 5777725"/>
              <a:gd name="connsiteY4" fmla="*/ 361064 h 4517486"/>
              <a:gd name="connsiteX5" fmla="*/ 5513695 w 5777725"/>
              <a:gd name="connsiteY5" fmla="*/ 354919 h 4517486"/>
              <a:gd name="connsiteX6" fmla="*/ 5554763 w 5777725"/>
              <a:gd name="connsiteY6" fmla="*/ 433072 h 4517486"/>
              <a:gd name="connsiteX0" fmla="*/ 0 w 5561700"/>
              <a:gd name="connsiteY0" fmla="*/ 4974561 h 4974561"/>
              <a:gd name="connsiteX1" fmla="*/ 1522315 w 5561700"/>
              <a:gd name="connsiteY1" fmla="*/ 4418539 h 4974561"/>
              <a:gd name="connsiteX2" fmla="*/ 2602435 w 5561700"/>
              <a:gd name="connsiteY2" fmla="*/ 3770467 h 4974561"/>
              <a:gd name="connsiteX3" fmla="*/ 3610547 w 5561700"/>
              <a:gd name="connsiteY3" fmla="*/ 2978379 h 4974561"/>
              <a:gd name="connsiteX4" fmla="*/ 3970586 w 5561700"/>
              <a:gd name="connsiteY4" fmla="*/ 818139 h 4974561"/>
              <a:gd name="connsiteX5" fmla="*/ 5513695 w 5561700"/>
              <a:gd name="connsiteY5" fmla="*/ 811994 h 4974561"/>
              <a:gd name="connsiteX6" fmla="*/ 4258618 w 5561700"/>
              <a:gd name="connsiteY6" fmla="*/ 26051 h 4974561"/>
              <a:gd name="connsiteX0" fmla="*/ 0 w 4258618"/>
              <a:gd name="connsiteY0" fmla="*/ 4948510 h 4948510"/>
              <a:gd name="connsiteX1" fmla="*/ 1522315 w 4258618"/>
              <a:gd name="connsiteY1" fmla="*/ 4392488 h 4948510"/>
              <a:gd name="connsiteX2" fmla="*/ 2602435 w 4258618"/>
              <a:gd name="connsiteY2" fmla="*/ 3744416 h 4948510"/>
              <a:gd name="connsiteX3" fmla="*/ 3610547 w 4258618"/>
              <a:gd name="connsiteY3" fmla="*/ 2952328 h 4948510"/>
              <a:gd name="connsiteX4" fmla="*/ 3970586 w 4258618"/>
              <a:gd name="connsiteY4" fmla="*/ 792088 h 4948510"/>
              <a:gd name="connsiteX5" fmla="*/ 4258618 w 4258618"/>
              <a:gd name="connsiteY5" fmla="*/ 0 h 4948510"/>
              <a:gd name="connsiteX0" fmla="*/ 0 w 4258618"/>
              <a:gd name="connsiteY0" fmla="*/ 4948510 h 4948510"/>
              <a:gd name="connsiteX1" fmla="*/ 1522315 w 4258618"/>
              <a:gd name="connsiteY1" fmla="*/ 4392488 h 4948510"/>
              <a:gd name="connsiteX2" fmla="*/ 2602435 w 4258618"/>
              <a:gd name="connsiteY2" fmla="*/ 3744416 h 4948510"/>
              <a:gd name="connsiteX3" fmla="*/ 3970586 w 4258618"/>
              <a:gd name="connsiteY3" fmla="*/ 3024336 h 4948510"/>
              <a:gd name="connsiteX4" fmla="*/ 3970586 w 4258618"/>
              <a:gd name="connsiteY4" fmla="*/ 792088 h 4948510"/>
              <a:gd name="connsiteX5" fmla="*/ 4258618 w 4258618"/>
              <a:gd name="connsiteY5" fmla="*/ 0 h 4948510"/>
              <a:gd name="connsiteX0" fmla="*/ 0 w 4258618"/>
              <a:gd name="connsiteY0" fmla="*/ 4948510 h 4948510"/>
              <a:gd name="connsiteX1" fmla="*/ 1522315 w 4258618"/>
              <a:gd name="connsiteY1" fmla="*/ 4392488 h 4948510"/>
              <a:gd name="connsiteX2" fmla="*/ 2890466 w 4258618"/>
              <a:gd name="connsiteY2" fmla="*/ 4176464 h 4948510"/>
              <a:gd name="connsiteX3" fmla="*/ 3970586 w 4258618"/>
              <a:gd name="connsiteY3" fmla="*/ 3024336 h 4948510"/>
              <a:gd name="connsiteX4" fmla="*/ 3970586 w 4258618"/>
              <a:gd name="connsiteY4" fmla="*/ 792088 h 4948510"/>
              <a:gd name="connsiteX5" fmla="*/ 4258618 w 4258618"/>
              <a:gd name="connsiteY5" fmla="*/ 0 h 4948510"/>
              <a:gd name="connsiteX0" fmla="*/ 0 w 4258618"/>
              <a:gd name="connsiteY0" fmla="*/ 4948510 h 4948510"/>
              <a:gd name="connsiteX1" fmla="*/ 1666330 w 4258618"/>
              <a:gd name="connsiteY1" fmla="*/ 4464496 h 4948510"/>
              <a:gd name="connsiteX2" fmla="*/ 2890466 w 4258618"/>
              <a:gd name="connsiteY2" fmla="*/ 4176464 h 4948510"/>
              <a:gd name="connsiteX3" fmla="*/ 3970586 w 4258618"/>
              <a:gd name="connsiteY3" fmla="*/ 3024336 h 4948510"/>
              <a:gd name="connsiteX4" fmla="*/ 3970586 w 4258618"/>
              <a:gd name="connsiteY4" fmla="*/ 792088 h 4948510"/>
              <a:gd name="connsiteX5" fmla="*/ 4258618 w 4258618"/>
              <a:gd name="connsiteY5" fmla="*/ 0 h 4948510"/>
              <a:gd name="connsiteX0" fmla="*/ 0 w 4258618"/>
              <a:gd name="connsiteY0" fmla="*/ 4948510 h 4948510"/>
              <a:gd name="connsiteX1" fmla="*/ 1666330 w 4258618"/>
              <a:gd name="connsiteY1" fmla="*/ 4464496 h 4948510"/>
              <a:gd name="connsiteX2" fmla="*/ 2890466 w 4258618"/>
              <a:gd name="connsiteY2" fmla="*/ 4176464 h 4948510"/>
              <a:gd name="connsiteX3" fmla="*/ 3970586 w 4258618"/>
              <a:gd name="connsiteY3" fmla="*/ 3024336 h 4948510"/>
              <a:gd name="connsiteX4" fmla="*/ 3970586 w 4258618"/>
              <a:gd name="connsiteY4" fmla="*/ 792088 h 4948510"/>
              <a:gd name="connsiteX5" fmla="*/ 4258618 w 4258618"/>
              <a:gd name="connsiteY5" fmla="*/ 0 h 4948510"/>
              <a:gd name="connsiteX0" fmla="*/ 0 w 4150606"/>
              <a:gd name="connsiteY0" fmla="*/ 5164534 h 5164534"/>
              <a:gd name="connsiteX1" fmla="*/ 1666330 w 4150606"/>
              <a:gd name="connsiteY1" fmla="*/ 4680520 h 5164534"/>
              <a:gd name="connsiteX2" fmla="*/ 2890466 w 4150606"/>
              <a:gd name="connsiteY2" fmla="*/ 4392488 h 5164534"/>
              <a:gd name="connsiteX3" fmla="*/ 3970586 w 4150606"/>
              <a:gd name="connsiteY3" fmla="*/ 3240360 h 5164534"/>
              <a:gd name="connsiteX4" fmla="*/ 3970586 w 4150606"/>
              <a:gd name="connsiteY4" fmla="*/ 1008112 h 5164534"/>
              <a:gd name="connsiteX5" fmla="*/ 4042594 w 4150606"/>
              <a:gd name="connsiteY5" fmla="*/ 0 h 5164534"/>
              <a:gd name="connsiteX0" fmla="*/ 0 w 4162607"/>
              <a:gd name="connsiteY0" fmla="*/ 5164534 h 5164534"/>
              <a:gd name="connsiteX1" fmla="*/ 1666330 w 4162607"/>
              <a:gd name="connsiteY1" fmla="*/ 4680520 h 5164534"/>
              <a:gd name="connsiteX2" fmla="*/ 2890466 w 4162607"/>
              <a:gd name="connsiteY2" fmla="*/ 4392488 h 5164534"/>
              <a:gd name="connsiteX3" fmla="*/ 3970586 w 4162607"/>
              <a:gd name="connsiteY3" fmla="*/ 3240360 h 5164534"/>
              <a:gd name="connsiteX4" fmla="*/ 4042594 w 4162607"/>
              <a:gd name="connsiteY4" fmla="*/ 0 h 5164534"/>
              <a:gd name="connsiteX0" fmla="*/ 0 w 4258618"/>
              <a:gd name="connsiteY0" fmla="*/ 5164534 h 5164534"/>
              <a:gd name="connsiteX1" fmla="*/ 1666330 w 4258618"/>
              <a:gd name="connsiteY1" fmla="*/ 4680520 h 5164534"/>
              <a:gd name="connsiteX2" fmla="*/ 2890466 w 4258618"/>
              <a:gd name="connsiteY2" fmla="*/ 4392488 h 5164534"/>
              <a:gd name="connsiteX3" fmla="*/ 3970586 w 4258618"/>
              <a:gd name="connsiteY3" fmla="*/ 3240360 h 5164534"/>
              <a:gd name="connsiteX4" fmla="*/ 4258618 w 4258618"/>
              <a:gd name="connsiteY4" fmla="*/ 0 h 5164534"/>
              <a:gd name="connsiteX0" fmla="*/ 0 w 4258618"/>
              <a:gd name="connsiteY0" fmla="*/ 5164534 h 5164534"/>
              <a:gd name="connsiteX1" fmla="*/ 1666330 w 4258618"/>
              <a:gd name="connsiteY1" fmla="*/ 4680520 h 5164534"/>
              <a:gd name="connsiteX2" fmla="*/ 2962473 w 4258618"/>
              <a:gd name="connsiteY2" fmla="*/ 4464496 h 5164534"/>
              <a:gd name="connsiteX3" fmla="*/ 3970586 w 4258618"/>
              <a:gd name="connsiteY3" fmla="*/ 3240360 h 5164534"/>
              <a:gd name="connsiteX4" fmla="*/ 4258618 w 4258618"/>
              <a:gd name="connsiteY4" fmla="*/ 0 h 5164534"/>
              <a:gd name="connsiteX0" fmla="*/ 0 w 4258618"/>
              <a:gd name="connsiteY0" fmla="*/ 5164534 h 5164534"/>
              <a:gd name="connsiteX1" fmla="*/ 1666330 w 4258618"/>
              <a:gd name="connsiteY1" fmla="*/ 4680520 h 5164534"/>
              <a:gd name="connsiteX2" fmla="*/ 2962473 w 4258618"/>
              <a:gd name="connsiteY2" fmla="*/ 4464496 h 5164534"/>
              <a:gd name="connsiteX3" fmla="*/ 3970586 w 4258618"/>
              <a:gd name="connsiteY3" fmla="*/ 3240360 h 5164534"/>
              <a:gd name="connsiteX4" fmla="*/ 4258618 w 4258618"/>
              <a:gd name="connsiteY4" fmla="*/ 0 h 5164534"/>
              <a:gd name="connsiteX0" fmla="*/ 0 w 4258618"/>
              <a:gd name="connsiteY0" fmla="*/ 5164534 h 5164534"/>
              <a:gd name="connsiteX1" fmla="*/ 2962473 w 4258618"/>
              <a:gd name="connsiteY1" fmla="*/ 4464496 h 5164534"/>
              <a:gd name="connsiteX2" fmla="*/ 3970586 w 4258618"/>
              <a:gd name="connsiteY2" fmla="*/ 3240360 h 5164534"/>
              <a:gd name="connsiteX3" fmla="*/ 4258618 w 4258618"/>
              <a:gd name="connsiteY3" fmla="*/ 0 h 5164534"/>
              <a:gd name="connsiteX0" fmla="*/ 0 w 4258618"/>
              <a:gd name="connsiteY0" fmla="*/ 5164534 h 5164534"/>
              <a:gd name="connsiteX1" fmla="*/ 3394521 w 4258618"/>
              <a:gd name="connsiteY1" fmla="*/ 4392488 h 5164534"/>
              <a:gd name="connsiteX2" fmla="*/ 3970586 w 4258618"/>
              <a:gd name="connsiteY2" fmla="*/ 3240360 h 5164534"/>
              <a:gd name="connsiteX3" fmla="*/ 4258618 w 4258618"/>
              <a:gd name="connsiteY3" fmla="*/ 0 h 5164534"/>
              <a:gd name="connsiteX0" fmla="*/ 0 w 4402633"/>
              <a:gd name="connsiteY0" fmla="*/ 5164534 h 5164534"/>
              <a:gd name="connsiteX1" fmla="*/ 3394521 w 4402633"/>
              <a:gd name="connsiteY1" fmla="*/ 4392488 h 5164534"/>
              <a:gd name="connsiteX2" fmla="*/ 4258617 w 4402633"/>
              <a:gd name="connsiteY2" fmla="*/ 3240360 h 5164534"/>
              <a:gd name="connsiteX3" fmla="*/ 4258618 w 4402633"/>
              <a:gd name="connsiteY3" fmla="*/ 0 h 5164534"/>
              <a:gd name="connsiteX0" fmla="*/ 0 w 4618657"/>
              <a:gd name="connsiteY0" fmla="*/ 5164534 h 5164534"/>
              <a:gd name="connsiteX1" fmla="*/ 3394521 w 4618657"/>
              <a:gd name="connsiteY1" fmla="*/ 4392488 h 5164534"/>
              <a:gd name="connsiteX2" fmla="*/ 4258617 w 4618657"/>
              <a:gd name="connsiteY2" fmla="*/ 3240360 h 5164534"/>
              <a:gd name="connsiteX3" fmla="*/ 4618657 w 4618657"/>
              <a:gd name="connsiteY3" fmla="*/ 0 h 5164534"/>
              <a:gd name="connsiteX0" fmla="*/ 0 w 4618657"/>
              <a:gd name="connsiteY0" fmla="*/ 5164534 h 5164534"/>
              <a:gd name="connsiteX1" fmla="*/ 2674441 w 4618657"/>
              <a:gd name="connsiteY1" fmla="*/ 4608512 h 5164534"/>
              <a:gd name="connsiteX2" fmla="*/ 4258617 w 4618657"/>
              <a:gd name="connsiteY2" fmla="*/ 3240360 h 5164534"/>
              <a:gd name="connsiteX3" fmla="*/ 4618657 w 4618657"/>
              <a:gd name="connsiteY3" fmla="*/ 0 h 5164534"/>
              <a:gd name="connsiteX0" fmla="*/ 0 w 4618657"/>
              <a:gd name="connsiteY0" fmla="*/ 4156422 h 4156422"/>
              <a:gd name="connsiteX1" fmla="*/ 2674441 w 4618657"/>
              <a:gd name="connsiteY1" fmla="*/ 3600400 h 4156422"/>
              <a:gd name="connsiteX2" fmla="*/ 4258617 w 4618657"/>
              <a:gd name="connsiteY2" fmla="*/ 2232248 h 4156422"/>
              <a:gd name="connsiteX3" fmla="*/ 4618657 w 4618657"/>
              <a:gd name="connsiteY3" fmla="*/ 0 h 4156422"/>
              <a:gd name="connsiteX0" fmla="*/ 0 w 4690665"/>
              <a:gd name="connsiteY0" fmla="*/ 4156422 h 4156422"/>
              <a:gd name="connsiteX1" fmla="*/ 2674441 w 4690665"/>
              <a:gd name="connsiteY1" fmla="*/ 3600400 h 4156422"/>
              <a:gd name="connsiteX2" fmla="*/ 4258617 w 4690665"/>
              <a:gd name="connsiteY2" fmla="*/ 2232248 h 4156422"/>
              <a:gd name="connsiteX3" fmla="*/ 4690665 w 4690665"/>
              <a:gd name="connsiteY3" fmla="*/ 0 h 4156422"/>
              <a:gd name="connsiteX0" fmla="*/ 0 w 4834681"/>
              <a:gd name="connsiteY0" fmla="*/ 4156422 h 4156422"/>
              <a:gd name="connsiteX1" fmla="*/ 2674441 w 4834681"/>
              <a:gd name="connsiteY1" fmla="*/ 3600400 h 4156422"/>
              <a:gd name="connsiteX2" fmla="*/ 4258617 w 4834681"/>
              <a:gd name="connsiteY2" fmla="*/ 2232248 h 4156422"/>
              <a:gd name="connsiteX3" fmla="*/ 4834681 w 4834681"/>
              <a:gd name="connsiteY3" fmla="*/ 0 h 4156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34681" h="4156422">
                <a:moveTo>
                  <a:pt x="0" y="4156422"/>
                </a:moveTo>
                <a:cubicBezTo>
                  <a:pt x="617182" y="4010581"/>
                  <a:pt x="1964672" y="3921096"/>
                  <a:pt x="2674441" y="3600400"/>
                </a:cubicBezTo>
                <a:cubicBezTo>
                  <a:pt x="3384211" y="3279704"/>
                  <a:pt x="3898577" y="2832315"/>
                  <a:pt x="4258617" y="2232248"/>
                </a:cubicBezTo>
                <a:cubicBezTo>
                  <a:pt x="4618657" y="1632181"/>
                  <a:pt x="4819679" y="675075"/>
                  <a:pt x="4834681" y="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9" name="Gerade Verbindung 18"/>
          <p:cNvCxnSpPr>
            <a:endCxn id="17" idx="1"/>
          </p:cNvCxnSpPr>
          <p:nvPr/>
        </p:nvCxnSpPr>
        <p:spPr>
          <a:xfrm flipH="1">
            <a:off x="3779911" y="764704"/>
            <a:ext cx="288033" cy="47525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1619672" y="4221088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feste Phase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851920" y="42210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flüssige Phase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5148064" y="530120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gasförmige Phase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 rot="16828475">
            <a:off x="4300647" y="2705455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Dampfdruckkurve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 rot="16385411">
            <a:off x="2765728" y="1696701"/>
            <a:ext cx="19573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Schmelzkurve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 rot="20811677">
            <a:off x="1331640" y="5373216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Sublimationskurve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2843808" y="188640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u="sng" dirty="0" smtClean="0">
                <a:latin typeface="Arial" pitchFamily="34" charset="0"/>
                <a:cs typeface="Arial" pitchFamily="34" charset="0"/>
              </a:rPr>
              <a:t>Phasendiagramm von Iod</a:t>
            </a:r>
            <a:endParaRPr lang="de-DE" sz="2400" b="1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 Verbindung mit Pfeil 6"/>
          <p:cNvCxnSpPr/>
          <p:nvPr/>
        </p:nvCxnSpPr>
        <p:spPr>
          <a:xfrm flipV="1">
            <a:off x="1115616" y="764704"/>
            <a:ext cx="0" cy="53285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>
            <a:off x="1115616" y="6093296"/>
            <a:ext cx="554461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683568" y="69269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p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444208" y="616530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T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Freihandform 16"/>
          <p:cNvSpPr/>
          <p:nvPr/>
        </p:nvSpPr>
        <p:spPr>
          <a:xfrm>
            <a:off x="1105471" y="1916832"/>
            <a:ext cx="4834681" cy="4156422"/>
          </a:xfrm>
          <a:custGeom>
            <a:avLst/>
            <a:gdLst>
              <a:gd name="connsiteX0" fmla="*/ 0 w 5513695"/>
              <a:gd name="connsiteY0" fmla="*/ 4162567 h 4162567"/>
              <a:gd name="connsiteX1" fmla="*/ 1378424 w 5513695"/>
              <a:gd name="connsiteY1" fmla="*/ 3289110 h 4162567"/>
              <a:gd name="connsiteX2" fmla="*/ 2415653 w 5513695"/>
              <a:gd name="connsiteY2" fmla="*/ 2634017 h 4162567"/>
              <a:gd name="connsiteX3" fmla="*/ 3439235 w 5513695"/>
              <a:gd name="connsiteY3" fmla="*/ 185609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78553 h 4162567"/>
              <a:gd name="connsiteX2" fmla="*/ 2415653 w 5513695"/>
              <a:gd name="connsiteY2" fmla="*/ 2634017 h 4162567"/>
              <a:gd name="connsiteX3" fmla="*/ 3439235 w 5513695"/>
              <a:gd name="connsiteY3" fmla="*/ 185609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78553 h 4162567"/>
              <a:gd name="connsiteX2" fmla="*/ 2602435 w 5513695"/>
              <a:gd name="connsiteY2" fmla="*/ 2958473 h 4162567"/>
              <a:gd name="connsiteX3" fmla="*/ 3439235 w 5513695"/>
              <a:gd name="connsiteY3" fmla="*/ 185609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78553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78553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06545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06545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06545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06545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513695"/>
              <a:gd name="connsiteY0" fmla="*/ 4162567 h 4162567"/>
              <a:gd name="connsiteX1" fmla="*/ 1522315 w 5513695"/>
              <a:gd name="connsiteY1" fmla="*/ 3606545 h 4162567"/>
              <a:gd name="connsiteX2" fmla="*/ 2602435 w 5513695"/>
              <a:gd name="connsiteY2" fmla="*/ 2958473 h 4162567"/>
              <a:gd name="connsiteX3" fmla="*/ 3610547 w 5513695"/>
              <a:gd name="connsiteY3" fmla="*/ 2166385 h 4162567"/>
              <a:gd name="connsiteX4" fmla="*/ 4681182 w 5513695"/>
              <a:gd name="connsiteY4" fmla="*/ 818865 h 4162567"/>
              <a:gd name="connsiteX5" fmla="*/ 5513695 w 5513695"/>
              <a:gd name="connsiteY5" fmla="*/ 0 h 4162567"/>
              <a:gd name="connsiteX6" fmla="*/ 5513695 w 5513695"/>
              <a:gd name="connsiteY6" fmla="*/ 0 h 4162567"/>
              <a:gd name="connsiteX0" fmla="*/ 0 w 5659292"/>
              <a:gd name="connsiteY0" fmla="*/ 4286019 h 4286019"/>
              <a:gd name="connsiteX1" fmla="*/ 1522315 w 5659292"/>
              <a:gd name="connsiteY1" fmla="*/ 3729997 h 4286019"/>
              <a:gd name="connsiteX2" fmla="*/ 2602435 w 5659292"/>
              <a:gd name="connsiteY2" fmla="*/ 3081925 h 4286019"/>
              <a:gd name="connsiteX3" fmla="*/ 3610547 w 5659292"/>
              <a:gd name="connsiteY3" fmla="*/ 2289837 h 4286019"/>
              <a:gd name="connsiteX4" fmla="*/ 4681182 w 5659292"/>
              <a:gd name="connsiteY4" fmla="*/ 942317 h 4286019"/>
              <a:gd name="connsiteX5" fmla="*/ 5513695 w 5659292"/>
              <a:gd name="connsiteY5" fmla="*/ 123452 h 4286019"/>
              <a:gd name="connsiteX6" fmla="*/ 5554763 w 5659292"/>
              <a:gd name="connsiteY6" fmla="*/ 201605 h 4286019"/>
              <a:gd name="connsiteX0" fmla="*/ 0 w 5777725"/>
              <a:gd name="connsiteY0" fmla="*/ 4517486 h 4517486"/>
              <a:gd name="connsiteX1" fmla="*/ 1522315 w 5777725"/>
              <a:gd name="connsiteY1" fmla="*/ 3961464 h 4517486"/>
              <a:gd name="connsiteX2" fmla="*/ 2602435 w 5777725"/>
              <a:gd name="connsiteY2" fmla="*/ 3313392 h 4517486"/>
              <a:gd name="connsiteX3" fmla="*/ 3610547 w 5777725"/>
              <a:gd name="connsiteY3" fmla="*/ 2521304 h 4517486"/>
              <a:gd name="connsiteX4" fmla="*/ 3970586 w 5777725"/>
              <a:gd name="connsiteY4" fmla="*/ 361064 h 4517486"/>
              <a:gd name="connsiteX5" fmla="*/ 5513695 w 5777725"/>
              <a:gd name="connsiteY5" fmla="*/ 354919 h 4517486"/>
              <a:gd name="connsiteX6" fmla="*/ 5554763 w 5777725"/>
              <a:gd name="connsiteY6" fmla="*/ 433072 h 4517486"/>
              <a:gd name="connsiteX0" fmla="*/ 0 w 5561700"/>
              <a:gd name="connsiteY0" fmla="*/ 4974561 h 4974561"/>
              <a:gd name="connsiteX1" fmla="*/ 1522315 w 5561700"/>
              <a:gd name="connsiteY1" fmla="*/ 4418539 h 4974561"/>
              <a:gd name="connsiteX2" fmla="*/ 2602435 w 5561700"/>
              <a:gd name="connsiteY2" fmla="*/ 3770467 h 4974561"/>
              <a:gd name="connsiteX3" fmla="*/ 3610547 w 5561700"/>
              <a:gd name="connsiteY3" fmla="*/ 2978379 h 4974561"/>
              <a:gd name="connsiteX4" fmla="*/ 3970586 w 5561700"/>
              <a:gd name="connsiteY4" fmla="*/ 818139 h 4974561"/>
              <a:gd name="connsiteX5" fmla="*/ 5513695 w 5561700"/>
              <a:gd name="connsiteY5" fmla="*/ 811994 h 4974561"/>
              <a:gd name="connsiteX6" fmla="*/ 4258618 w 5561700"/>
              <a:gd name="connsiteY6" fmla="*/ 26051 h 4974561"/>
              <a:gd name="connsiteX0" fmla="*/ 0 w 4258618"/>
              <a:gd name="connsiteY0" fmla="*/ 4948510 h 4948510"/>
              <a:gd name="connsiteX1" fmla="*/ 1522315 w 4258618"/>
              <a:gd name="connsiteY1" fmla="*/ 4392488 h 4948510"/>
              <a:gd name="connsiteX2" fmla="*/ 2602435 w 4258618"/>
              <a:gd name="connsiteY2" fmla="*/ 3744416 h 4948510"/>
              <a:gd name="connsiteX3" fmla="*/ 3610547 w 4258618"/>
              <a:gd name="connsiteY3" fmla="*/ 2952328 h 4948510"/>
              <a:gd name="connsiteX4" fmla="*/ 3970586 w 4258618"/>
              <a:gd name="connsiteY4" fmla="*/ 792088 h 4948510"/>
              <a:gd name="connsiteX5" fmla="*/ 4258618 w 4258618"/>
              <a:gd name="connsiteY5" fmla="*/ 0 h 4948510"/>
              <a:gd name="connsiteX0" fmla="*/ 0 w 4258618"/>
              <a:gd name="connsiteY0" fmla="*/ 4948510 h 4948510"/>
              <a:gd name="connsiteX1" fmla="*/ 1522315 w 4258618"/>
              <a:gd name="connsiteY1" fmla="*/ 4392488 h 4948510"/>
              <a:gd name="connsiteX2" fmla="*/ 2602435 w 4258618"/>
              <a:gd name="connsiteY2" fmla="*/ 3744416 h 4948510"/>
              <a:gd name="connsiteX3" fmla="*/ 3970586 w 4258618"/>
              <a:gd name="connsiteY3" fmla="*/ 3024336 h 4948510"/>
              <a:gd name="connsiteX4" fmla="*/ 3970586 w 4258618"/>
              <a:gd name="connsiteY4" fmla="*/ 792088 h 4948510"/>
              <a:gd name="connsiteX5" fmla="*/ 4258618 w 4258618"/>
              <a:gd name="connsiteY5" fmla="*/ 0 h 4948510"/>
              <a:gd name="connsiteX0" fmla="*/ 0 w 4258618"/>
              <a:gd name="connsiteY0" fmla="*/ 4948510 h 4948510"/>
              <a:gd name="connsiteX1" fmla="*/ 1522315 w 4258618"/>
              <a:gd name="connsiteY1" fmla="*/ 4392488 h 4948510"/>
              <a:gd name="connsiteX2" fmla="*/ 2890466 w 4258618"/>
              <a:gd name="connsiteY2" fmla="*/ 4176464 h 4948510"/>
              <a:gd name="connsiteX3" fmla="*/ 3970586 w 4258618"/>
              <a:gd name="connsiteY3" fmla="*/ 3024336 h 4948510"/>
              <a:gd name="connsiteX4" fmla="*/ 3970586 w 4258618"/>
              <a:gd name="connsiteY4" fmla="*/ 792088 h 4948510"/>
              <a:gd name="connsiteX5" fmla="*/ 4258618 w 4258618"/>
              <a:gd name="connsiteY5" fmla="*/ 0 h 4948510"/>
              <a:gd name="connsiteX0" fmla="*/ 0 w 4258618"/>
              <a:gd name="connsiteY0" fmla="*/ 4948510 h 4948510"/>
              <a:gd name="connsiteX1" fmla="*/ 1666330 w 4258618"/>
              <a:gd name="connsiteY1" fmla="*/ 4464496 h 4948510"/>
              <a:gd name="connsiteX2" fmla="*/ 2890466 w 4258618"/>
              <a:gd name="connsiteY2" fmla="*/ 4176464 h 4948510"/>
              <a:gd name="connsiteX3" fmla="*/ 3970586 w 4258618"/>
              <a:gd name="connsiteY3" fmla="*/ 3024336 h 4948510"/>
              <a:gd name="connsiteX4" fmla="*/ 3970586 w 4258618"/>
              <a:gd name="connsiteY4" fmla="*/ 792088 h 4948510"/>
              <a:gd name="connsiteX5" fmla="*/ 4258618 w 4258618"/>
              <a:gd name="connsiteY5" fmla="*/ 0 h 4948510"/>
              <a:gd name="connsiteX0" fmla="*/ 0 w 4258618"/>
              <a:gd name="connsiteY0" fmla="*/ 4948510 h 4948510"/>
              <a:gd name="connsiteX1" fmla="*/ 1666330 w 4258618"/>
              <a:gd name="connsiteY1" fmla="*/ 4464496 h 4948510"/>
              <a:gd name="connsiteX2" fmla="*/ 2890466 w 4258618"/>
              <a:gd name="connsiteY2" fmla="*/ 4176464 h 4948510"/>
              <a:gd name="connsiteX3" fmla="*/ 3970586 w 4258618"/>
              <a:gd name="connsiteY3" fmla="*/ 3024336 h 4948510"/>
              <a:gd name="connsiteX4" fmla="*/ 3970586 w 4258618"/>
              <a:gd name="connsiteY4" fmla="*/ 792088 h 4948510"/>
              <a:gd name="connsiteX5" fmla="*/ 4258618 w 4258618"/>
              <a:gd name="connsiteY5" fmla="*/ 0 h 4948510"/>
              <a:gd name="connsiteX0" fmla="*/ 0 w 4150606"/>
              <a:gd name="connsiteY0" fmla="*/ 5164534 h 5164534"/>
              <a:gd name="connsiteX1" fmla="*/ 1666330 w 4150606"/>
              <a:gd name="connsiteY1" fmla="*/ 4680520 h 5164534"/>
              <a:gd name="connsiteX2" fmla="*/ 2890466 w 4150606"/>
              <a:gd name="connsiteY2" fmla="*/ 4392488 h 5164534"/>
              <a:gd name="connsiteX3" fmla="*/ 3970586 w 4150606"/>
              <a:gd name="connsiteY3" fmla="*/ 3240360 h 5164534"/>
              <a:gd name="connsiteX4" fmla="*/ 3970586 w 4150606"/>
              <a:gd name="connsiteY4" fmla="*/ 1008112 h 5164534"/>
              <a:gd name="connsiteX5" fmla="*/ 4042594 w 4150606"/>
              <a:gd name="connsiteY5" fmla="*/ 0 h 5164534"/>
              <a:gd name="connsiteX0" fmla="*/ 0 w 4162607"/>
              <a:gd name="connsiteY0" fmla="*/ 5164534 h 5164534"/>
              <a:gd name="connsiteX1" fmla="*/ 1666330 w 4162607"/>
              <a:gd name="connsiteY1" fmla="*/ 4680520 h 5164534"/>
              <a:gd name="connsiteX2" fmla="*/ 2890466 w 4162607"/>
              <a:gd name="connsiteY2" fmla="*/ 4392488 h 5164534"/>
              <a:gd name="connsiteX3" fmla="*/ 3970586 w 4162607"/>
              <a:gd name="connsiteY3" fmla="*/ 3240360 h 5164534"/>
              <a:gd name="connsiteX4" fmla="*/ 4042594 w 4162607"/>
              <a:gd name="connsiteY4" fmla="*/ 0 h 5164534"/>
              <a:gd name="connsiteX0" fmla="*/ 0 w 4258618"/>
              <a:gd name="connsiteY0" fmla="*/ 5164534 h 5164534"/>
              <a:gd name="connsiteX1" fmla="*/ 1666330 w 4258618"/>
              <a:gd name="connsiteY1" fmla="*/ 4680520 h 5164534"/>
              <a:gd name="connsiteX2" fmla="*/ 2890466 w 4258618"/>
              <a:gd name="connsiteY2" fmla="*/ 4392488 h 5164534"/>
              <a:gd name="connsiteX3" fmla="*/ 3970586 w 4258618"/>
              <a:gd name="connsiteY3" fmla="*/ 3240360 h 5164534"/>
              <a:gd name="connsiteX4" fmla="*/ 4258618 w 4258618"/>
              <a:gd name="connsiteY4" fmla="*/ 0 h 5164534"/>
              <a:gd name="connsiteX0" fmla="*/ 0 w 4258618"/>
              <a:gd name="connsiteY0" fmla="*/ 5164534 h 5164534"/>
              <a:gd name="connsiteX1" fmla="*/ 1666330 w 4258618"/>
              <a:gd name="connsiteY1" fmla="*/ 4680520 h 5164534"/>
              <a:gd name="connsiteX2" fmla="*/ 2962473 w 4258618"/>
              <a:gd name="connsiteY2" fmla="*/ 4464496 h 5164534"/>
              <a:gd name="connsiteX3" fmla="*/ 3970586 w 4258618"/>
              <a:gd name="connsiteY3" fmla="*/ 3240360 h 5164534"/>
              <a:gd name="connsiteX4" fmla="*/ 4258618 w 4258618"/>
              <a:gd name="connsiteY4" fmla="*/ 0 h 5164534"/>
              <a:gd name="connsiteX0" fmla="*/ 0 w 4258618"/>
              <a:gd name="connsiteY0" fmla="*/ 5164534 h 5164534"/>
              <a:gd name="connsiteX1" fmla="*/ 1666330 w 4258618"/>
              <a:gd name="connsiteY1" fmla="*/ 4680520 h 5164534"/>
              <a:gd name="connsiteX2" fmla="*/ 2962473 w 4258618"/>
              <a:gd name="connsiteY2" fmla="*/ 4464496 h 5164534"/>
              <a:gd name="connsiteX3" fmla="*/ 3970586 w 4258618"/>
              <a:gd name="connsiteY3" fmla="*/ 3240360 h 5164534"/>
              <a:gd name="connsiteX4" fmla="*/ 4258618 w 4258618"/>
              <a:gd name="connsiteY4" fmla="*/ 0 h 5164534"/>
              <a:gd name="connsiteX0" fmla="*/ 0 w 4258618"/>
              <a:gd name="connsiteY0" fmla="*/ 5164534 h 5164534"/>
              <a:gd name="connsiteX1" fmla="*/ 2962473 w 4258618"/>
              <a:gd name="connsiteY1" fmla="*/ 4464496 h 5164534"/>
              <a:gd name="connsiteX2" fmla="*/ 3970586 w 4258618"/>
              <a:gd name="connsiteY2" fmla="*/ 3240360 h 5164534"/>
              <a:gd name="connsiteX3" fmla="*/ 4258618 w 4258618"/>
              <a:gd name="connsiteY3" fmla="*/ 0 h 5164534"/>
              <a:gd name="connsiteX0" fmla="*/ 0 w 4258618"/>
              <a:gd name="connsiteY0" fmla="*/ 5164534 h 5164534"/>
              <a:gd name="connsiteX1" fmla="*/ 3394521 w 4258618"/>
              <a:gd name="connsiteY1" fmla="*/ 4392488 h 5164534"/>
              <a:gd name="connsiteX2" fmla="*/ 3970586 w 4258618"/>
              <a:gd name="connsiteY2" fmla="*/ 3240360 h 5164534"/>
              <a:gd name="connsiteX3" fmla="*/ 4258618 w 4258618"/>
              <a:gd name="connsiteY3" fmla="*/ 0 h 5164534"/>
              <a:gd name="connsiteX0" fmla="*/ 0 w 4402633"/>
              <a:gd name="connsiteY0" fmla="*/ 5164534 h 5164534"/>
              <a:gd name="connsiteX1" fmla="*/ 3394521 w 4402633"/>
              <a:gd name="connsiteY1" fmla="*/ 4392488 h 5164534"/>
              <a:gd name="connsiteX2" fmla="*/ 4258617 w 4402633"/>
              <a:gd name="connsiteY2" fmla="*/ 3240360 h 5164534"/>
              <a:gd name="connsiteX3" fmla="*/ 4258618 w 4402633"/>
              <a:gd name="connsiteY3" fmla="*/ 0 h 5164534"/>
              <a:gd name="connsiteX0" fmla="*/ 0 w 4618657"/>
              <a:gd name="connsiteY0" fmla="*/ 5164534 h 5164534"/>
              <a:gd name="connsiteX1" fmla="*/ 3394521 w 4618657"/>
              <a:gd name="connsiteY1" fmla="*/ 4392488 h 5164534"/>
              <a:gd name="connsiteX2" fmla="*/ 4258617 w 4618657"/>
              <a:gd name="connsiteY2" fmla="*/ 3240360 h 5164534"/>
              <a:gd name="connsiteX3" fmla="*/ 4618657 w 4618657"/>
              <a:gd name="connsiteY3" fmla="*/ 0 h 5164534"/>
              <a:gd name="connsiteX0" fmla="*/ 0 w 4618657"/>
              <a:gd name="connsiteY0" fmla="*/ 5164534 h 5164534"/>
              <a:gd name="connsiteX1" fmla="*/ 2674441 w 4618657"/>
              <a:gd name="connsiteY1" fmla="*/ 4608512 h 5164534"/>
              <a:gd name="connsiteX2" fmla="*/ 4258617 w 4618657"/>
              <a:gd name="connsiteY2" fmla="*/ 3240360 h 5164534"/>
              <a:gd name="connsiteX3" fmla="*/ 4618657 w 4618657"/>
              <a:gd name="connsiteY3" fmla="*/ 0 h 5164534"/>
              <a:gd name="connsiteX0" fmla="*/ 0 w 4618657"/>
              <a:gd name="connsiteY0" fmla="*/ 4156422 h 4156422"/>
              <a:gd name="connsiteX1" fmla="*/ 2674441 w 4618657"/>
              <a:gd name="connsiteY1" fmla="*/ 3600400 h 4156422"/>
              <a:gd name="connsiteX2" fmla="*/ 4258617 w 4618657"/>
              <a:gd name="connsiteY2" fmla="*/ 2232248 h 4156422"/>
              <a:gd name="connsiteX3" fmla="*/ 4618657 w 4618657"/>
              <a:gd name="connsiteY3" fmla="*/ 0 h 4156422"/>
              <a:gd name="connsiteX0" fmla="*/ 0 w 4690665"/>
              <a:gd name="connsiteY0" fmla="*/ 4156422 h 4156422"/>
              <a:gd name="connsiteX1" fmla="*/ 2674441 w 4690665"/>
              <a:gd name="connsiteY1" fmla="*/ 3600400 h 4156422"/>
              <a:gd name="connsiteX2" fmla="*/ 4258617 w 4690665"/>
              <a:gd name="connsiteY2" fmla="*/ 2232248 h 4156422"/>
              <a:gd name="connsiteX3" fmla="*/ 4690665 w 4690665"/>
              <a:gd name="connsiteY3" fmla="*/ 0 h 4156422"/>
              <a:gd name="connsiteX0" fmla="*/ 0 w 4834681"/>
              <a:gd name="connsiteY0" fmla="*/ 4156422 h 4156422"/>
              <a:gd name="connsiteX1" fmla="*/ 2674441 w 4834681"/>
              <a:gd name="connsiteY1" fmla="*/ 3600400 h 4156422"/>
              <a:gd name="connsiteX2" fmla="*/ 4258617 w 4834681"/>
              <a:gd name="connsiteY2" fmla="*/ 2232248 h 4156422"/>
              <a:gd name="connsiteX3" fmla="*/ 4834681 w 4834681"/>
              <a:gd name="connsiteY3" fmla="*/ 0 h 4156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34681" h="4156422">
                <a:moveTo>
                  <a:pt x="0" y="4156422"/>
                </a:moveTo>
                <a:cubicBezTo>
                  <a:pt x="617182" y="4010581"/>
                  <a:pt x="1964672" y="3921096"/>
                  <a:pt x="2674441" y="3600400"/>
                </a:cubicBezTo>
                <a:cubicBezTo>
                  <a:pt x="3384211" y="3279704"/>
                  <a:pt x="3898577" y="2832315"/>
                  <a:pt x="4258617" y="2232248"/>
                </a:cubicBezTo>
                <a:cubicBezTo>
                  <a:pt x="4618657" y="1632181"/>
                  <a:pt x="4819679" y="675075"/>
                  <a:pt x="4834681" y="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9" name="Gerade Verbindung 18"/>
          <p:cNvCxnSpPr>
            <a:endCxn id="17" idx="1"/>
          </p:cNvCxnSpPr>
          <p:nvPr/>
        </p:nvCxnSpPr>
        <p:spPr>
          <a:xfrm flipH="1">
            <a:off x="3779911" y="764704"/>
            <a:ext cx="288033" cy="47525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1619672" y="4221088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feste Phase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851920" y="422108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flüssige Phase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5148064" y="530120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gasförmige Phase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 rot="16828475">
            <a:off x="4300647" y="2705455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Dampfdruckkurve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 rot="16385411">
            <a:off x="2765728" y="1696701"/>
            <a:ext cx="19573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Schmelzkurve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 rot="20811677">
            <a:off x="1331640" y="5373216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Sublimationskurve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3707904" y="5445224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5868144" y="1844824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/>
          <p:cNvSpPr txBox="1"/>
          <p:nvPr/>
        </p:nvSpPr>
        <p:spPr>
          <a:xfrm>
            <a:off x="3563888" y="5517232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Tripelpunkt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6012160" y="1628800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kritischer Punkt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843808" y="188640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u="sng" dirty="0" smtClean="0">
                <a:latin typeface="Arial" pitchFamily="34" charset="0"/>
                <a:cs typeface="Arial" pitchFamily="34" charset="0"/>
              </a:rPr>
              <a:t>Phasendiagramm von Iod</a:t>
            </a:r>
            <a:endParaRPr lang="de-DE" sz="2400" b="1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uppieren 51"/>
          <p:cNvGrpSpPr/>
          <p:nvPr/>
        </p:nvGrpSpPr>
        <p:grpSpPr>
          <a:xfrm>
            <a:off x="69266" y="764704"/>
            <a:ext cx="7455062" cy="5748745"/>
            <a:chOff x="69266" y="764704"/>
            <a:chExt cx="7455062" cy="5748745"/>
          </a:xfrm>
        </p:grpSpPr>
        <p:grpSp>
          <p:nvGrpSpPr>
            <p:cNvPr id="48" name="Gruppieren 47"/>
            <p:cNvGrpSpPr/>
            <p:nvPr/>
          </p:nvGrpSpPr>
          <p:grpSpPr>
            <a:xfrm>
              <a:off x="69266" y="764704"/>
              <a:ext cx="7455062" cy="5748745"/>
              <a:chOff x="69266" y="764704"/>
              <a:chExt cx="7455062" cy="5748745"/>
            </a:xfrm>
          </p:grpSpPr>
          <p:cxnSp>
            <p:nvCxnSpPr>
              <p:cNvPr id="33" name="Gerader Verbinder 32"/>
              <p:cNvCxnSpPr/>
              <p:nvPr/>
            </p:nvCxnSpPr>
            <p:spPr>
              <a:xfrm flipH="1" flipV="1">
                <a:off x="3760910" y="5559126"/>
                <a:ext cx="10199" cy="51412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4" name="Gruppieren 33"/>
              <p:cNvGrpSpPr/>
              <p:nvPr/>
            </p:nvGrpSpPr>
            <p:grpSpPr>
              <a:xfrm>
                <a:off x="69266" y="764704"/>
                <a:ext cx="7455062" cy="5748745"/>
                <a:chOff x="69266" y="764704"/>
                <a:chExt cx="7455062" cy="5748745"/>
              </a:xfrm>
            </p:grpSpPr>
            <p:cxnSp>
              <p:nvCxnSpPr>
                <p:cNvPr id="28" name="Gerader Verbinder 27"/>
                <p:cNvCxnSpPr/>
                <p:nvPr/>
              </p:nvCxnSpPr>
              <p:spPr>
                <a:xfrm flipV="1">
                  <a:off x="5927151" y="2101327"/>
                  <a:ext cx="15743" cy="3991969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2" name="Gruppieren 21"/>
                <p:cNvGrpSpPr/>
                <p:nvPr/>
              </p:nvGrpSpPr>
              <p:grpSpPr>
                <a:xfrm>
                  <a:off x="69266" y="764704"/>
                  <a:ext cx="7455062" cy="5748745"/>
                  <a:chOff x="69266" y="764704"/>
                  <a:chExt cx="7455062" cy="5748745"/>
                </a:xfrm>
              </p:grpSpPr>
              <p:cxnSp>
                <p:nvCxnSpPr>
                  <p:cNvPr id="3" name="Gerader Verbinder 2"/>
                  <p:cNvCxnSpPr>
                    <a:stCxn id="15" idx="2"/>
                  </p:cNvCxnSpPr>
                  <p:nvPr/>
                </p:nvCxnSpPr>
                <p:spPr>
                  <a:xfrm flipH="1" flipV="1">
                    <a:off x="1115617" y="5501734"/>
                    <a:ext cx="2592287" cy="15498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Gerader Verbinder 26"/>
                  <p:cNvCxnSpPr/>
                  <p:nvPr/>
                </p:nvCxnSpPr>
                <p:spPr>
                  <a:xfrm flipH="1" flipV="1">
                    <a:off x="1104801" y="1886718"/>
                    <a:ext cx="4918174" cy="2007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Gerade Verbindung mit Pfeil 6"/>
                  <p:cNvCxnSpPr/>
                  <p:nvPr/>
                </p:nvCxnSpPr>
                <p:spPr>
                  <a:xfrm flipV="1">
                    <a:off x="1115616" y="764704"/>
                    <a:ext cx="0" cy="5328592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Gerade Verbindung mit Pfeil 8"/>
                  <p:cNvCxnSpPr/>
                  <p:nvPr/>
                </p:nvCxnSpPr>
                <p:spPr>
                  <a:xfrm>
                    <a:off x="1115616" y="6093296"/>
                    <a:ext cx="5544616" cy="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" name="Textfeld 9"/>
                  <p:cNvSpPr txBox="1"/>
                  <p:nvPr/>
                </p:nvSpPr>
                <p:spPr>
                  <a:xfrm>
                    <a:off x="69266" y="819690"/>
                    <a:ext cx="1043608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2000" dirty="0" smtClean="0">
                        <a:latin typeface="Arial" pitchFamily="34" charset="0"/>
                        <a:cs typeface="Arial" pitchFamily="34" charset="0"/>
                      </a:rPr>
                      <a:t>p in </a:t>
                    </a:r>
                    <a:r>
                      <a:rPr lang="de-DE" sz="2000" dirty="0" err="1" smtClean="0">
                        <a:latin typeface="Arial" pitchFamily="34" charset="0"/>
                        <a:cs typeface="Arial" pitchFamily="34" charset="0"/>
                      </a:rPr>
                      <a:t>Pa</a:t>
                    </a:r>
                    <a:endParaRPr lang="de-DE" sz="20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1" name="Textfeld 10"/>
                  <p:cNvSpPr txBox="1"/>
                  <p:nvPr/>
                </p:nvSpPr>
                <p:spPr>
                  <a:xfrm>
                    <a:off x="6149486" y="6113339"/>
                    <a:ext cx="850105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de-DE" sz="2000" dirty="0" smtClean="0">
                        <a:latin typeface="Arial" pitchFamily="34" charset="0"/>
                        <a:cs typeface="Arial" pitchFamily="34" charset="0"/>
                      </a:rPr>
                      <a:t>T in K</a:t>
                    </a:r>
                    <a:endParaRPr lang="de-DE" sz="20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" name="Freihandform 16"/>
                  <p:cNvSpPr/>
                  <p:nvPr/>
                </p:nvSpPr>
                <p:spPr>
                  <a:xfrm>
                    <a:off x="1105471" y="1916832"/>
                    <a:ext cx="4834681" cy="4156422"/>
                  </a:xfrm>
                  <a:custGeom>
                    <a:avLst/>
                    <a:gdLst>
                      <a:gd name="connsiteX0" fmla="*/ 0 w 5513695"/>
                      <a:gd name="connsiteY0" fmla="*/ 4162567 h 4162567"/>
                      <a:gd name="connsiteX1" fmla="*/ 1378424 w 5513695"/>
                      <a:gd name="connsiteY1" fmla="*/ 3289110 h 4162567"/>
                      <a:gd name="connsiteX2" fmla="*/ 2415653 w 5513695"/>
                      <a:gd name="connsiteY2" fmla="*/ 2634017 h 4162567"/>
                      <a:gd name="connsiteX3" fmla="*/ 3439235 w 5513695"/>
                      <a:gd name="connsiteY3" fmla="*/ 1856095 h 4162567"/>
                      <a:gd name="connsiteX4" fmla="*/ 4681182 w 5513695"/>
                      <a:gd name="connsiteY4" fmla="*/ 818865 h 4162567"/>
                      <a:gd name="connsiteX5" fmla="*/ 5513695 w 5513695"/>
                      <a:gd name="connsiteY5" fmla="*/ 0 h 4162567"/>
                      <a:gd name="connsiteX6" fmla="*/ 5513695 w 5513695"/>
                      <a:gd name="connsiteY6" fmla="*/ 0 h 4162567"/>
                      <a:gd name="connsiteX0" fmla="*/ 0 w 5513695"/>
                      <a:gd name="connsiteY0" fmla="*/ 4162567 h 4162567"/>
                      <a:gd name="connsiteX1" fmla="*/ 1522315 w 5513695"/>
                      <a:gd name="connsiteY1" fmla="*/ 3678553 h 4162567"/>
                      <a:gd name="connsiteX2" fmla="*/ 2415653 w 5513695"/>
                      <a:gd name="connsiteY2" fmla="*/ 2634017 h 4162567"/>
                      <a:gd name="connsiteX3" fmla="*/ 3439235 w 5513695"/>
                      <a:gd name="connsiteY3" fmla="*/ 1856095 h 4162567"/>
                      <a:gd name="connsiteX4" fmla="*/ 4681182 w 5513695"/>
                      <a:gd name="connsiteY4" fmla="*/ 818865 h 4162567"/>
                      <a:gd name="connsiteX5" fmla="*/ 5513695 w 5513695"/>
                      <a:gd name="connsiteY5" fmla="*/ 0 h 4162567"/>
                      <a:gd name="connsiteX6" fmla="*/ 5513695 w 5513695"/>
                      <a:gd name="connsiteY6" fmla="*/ 0 h 4162567"/>
                      <a:gd name="connsiteX0" fmla="*/ 0 w 5513695"/>
                      <a:gd name="connsiteY0" fmla="*/ 4162567 h 4162567"/>
                      <a:gd name="connsiteX1" fmla="*/ 1522315 w 5513695"/>
                      <a:gd name="connsiteY1" fmla="*/ 3678553 h 4162567"/>
                      <a:gd name="connsiteX2" fmla="*/ 2602435 w 5513695"/>
                      <a:gd name="connsiteY2" fmla="*/ 2958473 h 4162567"/>
                      <a:gd name="connsiteX3" fmla="*/ 3439235 w 5513695"/>
                      <a:gd name="connsiteY3" fmla="*/ 1856095 h 4162567"/>
                      <a:gd name="connsiteX4" fmla="*/ 4681182 w 5513695"/>
                      <a:gd name="connsiteY4" fmla="*/ 818865 h 4162567"/>
                      <a:gd name="connsiteX5" fmla="*/ 5513695 w 5513695"/>
                      <a:gd name="connsiteY5" fmla="*/ 0 h 4162567"/>
                      <a:gd name="connsiteX6" fmla="*/ 5513695 w 5513695"/>
                      <a:gd name="connsiteY6" fmla="*/ 0 h 4162567"/>
                      <a:gd name="connsiteX0" fmla="*/ 0 w 5513695"/>
                      <a:gd name="connsiteY0" fmla="*/ 4162567 h 4162567"/>
                      <a:gd name="connsiteX1" fmla="*/ 1522315 w 5513695"/>
                      <a:gd name="connsiteY1" fmla="*/ 3678553 h 4162567"/>
                      <a:gd name="connsiteX2" fmla="*/ 2602435 w 5513695"/>
                      <a:gd name="connsiteY2" fmla="*/ 2958473 h 4162567"/>
                      <a:gd name="connsiteX3" fmla="*/ 3610547 w 5513695"/>
                      <a:gd name="connsiteY3" fmla="*/ 2166385 h 4162567"/>
                      <a:gd name="connsiteX4" fmla="*/ 4681182 w 5513695"/>
                      <a:gd name="connsiteY4" fmla="*/ 818865 h 4162567"/>
                      <a:gd name="connsiteX5" fmla="*/ 5513695 w 5513695"/>
                      <a:gd name="connsiteY5" fmla="*/ 0 h 4162567"/>
                      <a:gd name="connsiteX6" fmla="*/ 5513695 w 5513695"/>
                      <a:gd name="connsiteY6" fmla="*/ 0 h 4162567"/>
                      <a:gd name="connsiteX0" fmla="*/ 0 w 5513695"/>
                      <a:gd name="connsiteY0" fmla="*/ 4162567 h 4162567"/>
                      <a:gd name="connsiteX1" fmla="*/ 1522315 w 5513695"/>
                      <a:gd name="connsiteY1" fmla="*/ 3678553 h 4162567"/>
                      <a:gd name="connsiteX2" fmla="*/ 2602435 w 5513695"/>
                      <a:gd name="connsiteY2" fmla="*/ 2958473 h 4162567"/>
                      <a:gd name="connsiteX3" fmla="*/ 3610547 w 5513695"/>
                      <a:gd name="connsiteY3" fmla="*/ 2166385 h 4162567"/>
                      <a:gd name="connsiteX4" fmla="*/ 4681182 w 5513695"/>
                      <a:gd name="connsiteY4" fmla="*/ 818865 h 4162567"/>
                      <a:gd name="connsiteX5" fmla="*/ 5513695 w 5513695"/>
                      <a:gd name="connsiteY5" fmla="*/ 0 h 4162567"/>
                      <a:gd name="connsiteX6" fmla="*/ 5513695 w 5513695"/>
                      <a:gd name="connsiteY6" fmla="*/ 0 h 4162567"/>
                      <a:gd name="connsiteX0" fmla="*/ 0 w 5513695"/>
                      <a:gd name="connsiteY0" fmla="*/ 4162567 h 4162567"/>
                      <a:gd name="connsiteX1" fmla="*/ 1522315 w 5513695"/>
                      <a:gd name="connsiteY1" fmla="*/ 3606545 h 4162567"/>
                      <a:gd name="connsiteX2" fmla="*/ 2602435 w 5513695"/>
                      <a:gd name="connsiteY2" fmla="*/ 2958473 h 4162567"/>
                      <a:gd name="connsiteX3" fmla="*/ 3610547 w 5513695"/>
                      <a:gd name="connsiteY3" fmla="*/ 2166385 h 4162567"/>
                      <a:gd name="connsiteX4" fmla="*/ 4681182 w 5513695"/>
                      <a:gd name="connsiteY4" fmla="*/ 818865 h 4162567"/>
                      <a:gd name="connsiteX5" fmla="*/ 5513695 w 5513695"/>
                      <a:gd name="connsiteY5" fmla="*/ 0 h 4162567"/>
                      <a:gd name="connsiteX6" fmla="*/ 5513695 w 5513695"/>
                      <a:gd name="connsiteY6" fmla="*/ 0 h 4162567"/>
                      <a:gd name="connsiteX0" fmla="*/ 0 w 5513695"/>
                      <a:gd name="connsiteY0" fmla="*/ 4162567 h 4162567"/>
                      <a:gd name="connsiteX1" fmla="*/ 1522315 w 5513695"/>
                      <a:gd name="connsiteY1" fmla="*/ 3606545 h 4162567"/>
                      <a:gd name="connsiteX2" fmla="*/ 2602435 w 5513695"/>
                      <a:gd name="connsiteY2" fmla="*/ 2958473 h 4162567"/>
                      <a:gd name="connsiteX3" fmla="*/ 3610547 w 5513695"/>
                      <a:gd name="connsiteY3" fmla="*/ 2166385 h 4162567"/>
                      <a:gd name="connsiteX4" fmla="*/ 4681182 w 5513695"/>
                      <a:gd name="connsiteY4" fmla="*/ 818865 h 4162567"/>
                      <a:gd name="connsiteX5" fmla="*/ 5513695 w 5513695"/>
                      <a:gd name="connsiteY5" fmla="*/ 0 h 4162567"/>
                      <a:gd name="connsiteX6" fmla="*/ 5513695 w 5513695"/>
                      <a:gd name="connsiteY6" fmla="*/ 0 h 4162567"/>
                      <a:gd name="connsiteX0" fmla="*/ 0 w 5513695"/>
                      <a:gd name="connsiteY0" fmla="*/ 4162567 h 4162567"/>
                      <a:gd name="connsiteX1" fmla="*/ 1522315 w 5513695"/>
                      <a:gd name="connsiteY1" fmla="*/ 3606545 h 4162567"/>
                      <a:gd name="connsiteX2" fmla="*/ 2602435 w 5513695"/>
                      <a:gd name="connsiteY2" fmla="*/ 2958473 h 4162567"/>
                      <a:gd name="connsiteX3" fmla="*/ 3610547 w 5513695"/>
                      <a:gd name="connsiteY3" fmla="*/ 2166385 h 4162567"/>
                      <a:gd name="connsiteX4" fmla="*/ 4681182 w 5513695"/>
                      <a:gd name="connsiteY4" fmla="*/ 818865 h 4162567"/>
                      <a:gd name="connsiteX5" fmla="*/ 5513695 w 5513695"/>
                      <a:gd name="connsiteY5" fmla="*/ 0 h 4162567"/>
                      <a:gd name="connsiteX6" fmla="*/ 5513695 w 5513695"/>
                      <a:gd name="connsiteY6" fmla="*/ 0 h 4162567"/>
                      <a:gd name="connsiteX0" fmla="*/ 0 w 5513695"/>
                      <a:gd name="connsiteY0" fmla="*/ 4162567 h 4162567"/>
                      <a:gd name="connsiteX1" fmla="*/ 1522315 w 5513695"/>
                      <a:gd name="connsiteY1" fmla="*/ 3606545 h 4162567"/>
                      <a:gd name="connsiteX2" fmla="*/ 2602435 w 5513695"/>
                      <a:gd name="connsiteY2" fmla="*/ 2958473 h 4162567"/>
                      <a:gd name="connsiteX3" fmla="*/ 3610547 w 5513695"/>
                      <a:gd name="connsiteY3" fmla="*/ 2166385 h 4162567"/>
                      <a:gd name="connsiteX4" fmla="*/ 4681182 w 5513695"/>
                      <a:gd name="connsiteY4" fmla="*/ 818865 h 4162567"/>
                      <a:gd name="connsiteX5" fmla="*/ 5513695 w 5513695"/>
                      <a:gd name="connsiteY5" fmla="*/ 0 h 4162567"/>
                      <a:gd name="connsiteX6" fmla="*/ 5513695 w 5513695"/>
                      <a:gd name="connsiteY6" fmla="*/ 0 h 4162567"/>
                      <a:gd name="connsiteX0" fmla="*/ 0 w 5513695"/>
                      <a:gd name="connsiteY0" fmla="*/ 4162567 h 4162567"/>
                      <a:gd name="connsiteX1" fmla="*/ 1522315 w 5513695"/>
                      <a:gd name="connsiteY1" fmla="*/ 3606545 h 4162567"/>
                      <a:gd name="connsiteX2" fmla="*/ 2602435 w 5513695"/>
                      <a:gd name="connsiteY2" fmla="*/ 2958473 h 4162567"/>
                      <a:gd name="connsiteX3" fmla="*/ 3610547 w 5513695"/>
                      <a:gd name="connsiteY3" fmla="*/ 2166385 h 4162567"/>
                      <a:gd name="connsiteX4" fmla="*/ 4681182 w 5513695"/>
                      <a:gd name="connsiteY4" fmla="*/ 818865 h 4162567"/>
                      <a:gd name="connsiteX5" fmla="*/ 5513695 w 5513695"/>
                      <a:gd name="connsiteY5" fmla="*/ 0 h 4162567"/>
                      <a:gd name="connsiteX6" fmla="*/ 5513695 w 5513695"/>
                      <a:gd name="connsiteY6" fmla="*/ 0 h 4162567"/>
                      <a:gd name="connsiteX0" fmla="*/ 0 w 5659292"/>
                      <a:gd name="connsiteY0" fmla="*/ 4286019 h 4286019"/>
                      <a:gd name="connsiteX1" fmla="*/ 1522315 w 5659292"/>
                      <a:gd name="connsiteY1" fmla="*/ 3729997 h 4286019"/>
                      <a:gd name="connsiteX2" fmla="*/ 2602435 w 5659292"/>
                      <a:gd name="connsiteY2" fmla="*/ 3081925 h 4286019"/>
                      <a:gd name="connsiteX3" fmla="*/ 3610547 w 5659292"/>
                      <a:gd name="connsiteY3" fmla="*/ 2289837 h 4286019"/>
                      <a:gd name="connsiteX4" fmla="*/ 4681182 w 5659292"/>
                      <a:gd name="connsiteY4" fmla="*/ 942317 h 4286019"/>
                      <a:gd name="connsiteX5" fmla="*/ 5513695 w 5659292"/>
                      <a:gd name="connsiteY5" fmla="*/ 123452 h 4286019"/>
                      <a:gd name="connsiteX6" fmla="*/ 5554763 w 5659292"/>
                      <a:gd name="connsiteY6" fmla="*/ 201605 h 4286019"/>
                      <a:gd name="connsiteX0" fmla="*/ 0 w 5777725"/>
                      <a:gd name="connsiteY0" fmla="*/ 4517486 h 4517486"/>
                      <a:gd name="connsiteX1" fmla="*/ 1522315 w 5777725"/>
                      <a:gd name="connsiteY1" fmla="*/ 3961464 h 4517486"/>
                      <a:gd name="connsiteX2" fmla="*/ 2602435 w 5777725"/>
                      <a:gd name="connsiteY2" fmla="*/ 3313392 h 4517486"/>
                      <a:gd name="connsiteX3" fmla="*/ 3610547 w 5777725"/>
                      <a:gd name="connsiteY3" fmla="*/ 2521304 h 4517486"/>
                      <a:gd name="connsiteX4" fmla="*/ 3970586 w 5777725"/>
                      <a:gd name="connsiteY4" fmla="*/ 361064 h 4517486"/>
                      <a:gd name="connsiteX5" fmla="*/ 5513695 w 5777725"/>
                      <a:gd name="connsiteY5" fmla="*/ 354919 h 4517486"/>
                      <a:gd name="connsiteX6" fmla="*/ 5554763 w 5777725"/>
                      <a:gd name="connsiteY6" fmla="*/ 433072 h 4517486"/>
                      <a:gd name="connsiteX0" fmla="*/ 0 w 5561700"/>
                      <a:gd name="connsiteY0" fmla="*/ 4974561 h 4974561"/>
                      <a:gd name="connsiteX1" fmla="*/ 1522315 w 5561700"/>
                      <a:gd name="connsiteY1" fmla="*/ 4418539 h 4974561"/>
                      <a:gd name="connsiteX2" fmla="*/ 2602435 w 5561700"/>
                      <a:gd name="connsiteY2" fmla="*/ 3770467 h 4974561"/>
                      <a:gd name="connsiteX3" fmla="*/ 3610547 w 5561700"/>
                      <a:gd name="connsiteY3" fmla="*/ 2978379 h 4974561"/>
                      <a:gd name="connsiteX4" fmla="*/ 3970586 w 5561700"/>
                      <a:gd name="connsiteY4" fmla="*/ 818139 h 4974561"/>
                      <a:gd name="connsiteX5" fmla="*/ 5513695 w 5561700"/>
                      <a:gd name="connsiteY5" fmla="*/ 811994 h 4974561"/>
                      <a:gd name="connsiteX6" fmla="*/ 4258618 w 5561700"/>
                      <a:gd name="connsiteY6" fmla="*/ 26051 h 4974561"/>
                      <a:gd name="connsiteX0" fmla="*/ 0 w 4258618"/>
                      <a:gd name="connsiteY0" fmla="*/ 4948510 h 4948510"/>
                      <a:gd name="connsiteX1" fmla="*/ 1522315 w 4258618"/>
                      <a:gd name="connsiteY1" fmla="*/ 4392488 h 4948510"/>
                      <a:gd name="connsiteX2" fmla="*/ 2602435 w 4258618"/>
                      <a:gd name="connsiteY2" fmla="*/ 3744416 h 4948510"/>
                      <a:gd name="connsiteX3" fmla="*/ 3610547 w 4258618"/>
                      <a:gd name="connsiteY3" fmla="*/ 2952328 h 4948510"/>
                      <a:gd name="connsiteX4" fmla="*/ 3970586 w 4258618"/>
                      <a:gd name="connsiteY4" fmla="*/ 792088 h 4948510"/>
                      <a:gd name="connsiteX5" fmla="*/ 4258618 w 4258618"/>
                      <a:gd name="connsiteY5" fmla="*/ 0 h 4948510"/>
                      <a:gd name="connsiteX0" fmla="*/ 0 w 4258618"/>
                      <a:gd name="connsiteY0" fmla="*/ 4948510 h 4948510"/>
                      <a:gd name="connsiteX1" fmla="*/ 1522315 w 4258618"/>
                      <a:gd name="connsiteY1" fmla="*/ 4392488 h 4948510"/>
                      <a:gd name="connsiteX2" fmla="*/ 2602435 w 4258618"/>
                      <a:gd name="connsiteY2" fmla="*/ 3744416 h 4948510"/>
                      <a:gd name="connsiteX3" fmla="*/ 3970586 w 4258618"/>
                      <a:gd name="connsiteY3" fmla="*/ 3024336 h 4948510"/>
                      <a:gd name="connsiteX4" fmla="*/ 3970586 w 4258618"/>
                      <a:gd name="connsiteY4" fmla="*/ 792088 h 4948510"/>
                      <a:gd name="connsiteX5" fmla="*/ 4258618 w 4258618"/>
                      <a:gd name="connsiteY5" fmla="*/ 0 h 4948510"/>
                      <a:gd name="connsiteX0" fmla="*/ 0 w 4258618"/>
                      <a:gd name="connsiteY0" fmla="*/ 4948510 h 4948510"/>
                      <a:gd name="connsiteX1" fmla="*/ 1522315 w 4258618"/>
                      <a:gd name="connsiteY1" fmla="*/ 4392488 h 4948510"/>
                      <a:gd name="connsiteX2" fmla="*/ 2890466 w 4258618"/>
                      <a:gd name="connsiteY2" fmla="*/ 4176464 h 4948510"/>
                      <a:gd name="connsiteX3" fmla="*/ 3970586 w 4258618"/>
                      <a:gd name="connsiteY3" fmla="*/ 3024336 h 4948510"/>
                      <a:gd name="connsiteX4" fmla="*/ 3970586 w 4258618"/>
                      <a:gd name="connsiteY4" fmla="*/ 792088 h 4948510"/>
                      <a:gd name="connsiteX5" fmla="*/ 4258618 w 4258618"/>
                      <a:gd name="connsiteY5" fmla="*/ 0 h 4948510"/>
                      <a:gd name="connsiteX0" fmla="*/ 0 w 4258618"/>
                      <a:gd name="connsiteY0" fmla="*/ 4948510 h 4948510"/>
                      <a:gd name="connsiteX1" fmla="*/ 1666330 w 4258618"/>
                      <a:gd name="connsiteY1" fmla="*/ 4464496 h 4948510"/>
                      <a:gd name="connsiteX2" fmla="*/ 2890466 w 4258618"/>
                      <a:gd name="connsiteY2" fmla="*/ 4176464 h 4948510"/>
                      <a:gd name="connsiteX3" fmla="*/ 3970586 w 4258618"/>
                      <a:gd name="connsiteY3" fmla="*/ 3024336 h 4948510"/>
                      <a:gd name="connsiteX4" fmla="*/ 3970586 w 4258618"/>
                      <a:gd name="connsiteY4" fmla="*/ 792088 h 4948510"/>
                      <a:gd name="connsiteX5" fmla="*/ 4258618 w 4258618"/>
                      <a:gd name="connsiteY5" fmla="*/ 0 h 4948510"/>
                      <a:gd name="connsiteX0" fmla="*/ 0 w 4258618"/>
                      <a:gd name="connsiteY0" fmla="*/ 4948510 h 4948510"/>
                      <a:gd name="connsiteX1" fmla="*/ 1666330 w 4258618"/>
                      <a:gd name="connsiteY1" fmla="*/ 4464496 h 4948510"/>
                      <a:gd name="connsiteX2" fmla="*/ 2890466 w 4258618"/>
                      <a:gd name="connsiteY2" fmla="*/ 4176464 h 4948510"/>
                      <a:gd name="connsiteX3" fmla="*/ 3970586 w 4258618"/>
                      <a:gd name="connsiteY3" fmla="*/ 3024336 h 4948510"/>
                      <a:gd name="connsiteX4" fmla="*/ 3970586 w 4258618"/>
                      <a:gd name="connsiteY4" fmla="*/ 792088 h 4948510"/>
                      <a:gd name="connsiteX5" fmla="*/ 4258618 w 4258618"/>
                      <a:gd name="connsiteY5" fmla="*/ 0 h 4948510"/>
                      <a:gd name="connsiteX0" fmla="*/ 0 w 4150606"/>
                      <a:gd name="connsiteY0" fmla="*/ 5164534 h 5164534"/>
                      <a:gd name="connsiteX1" fmla="*/ 1666330 w 4150606"/>
                      <a:gd name="connsiteY1" fmla="*/ 4680520 h 5164534"/>
                      <a:gd name="connsiteX2" fmla="*/ 2890466 w 4150606"/>
                      <a:gd name="connsiteY2" fmla="*/ 4392488 h 5164534"/>
                      <a:gd name="connsiteX3" fmla="*/ 3970586 w 4150606"/>
                      <a:gd name="connsiteY3" fmla="*/ 3240360 h 5164534"/>
                      <a:gd name="connsiteX4" fmla="*/ 3970586 w 4150606"/>
                      <a:gd name="connsiteY4" fmla="*/ 1008112 h 5164534"/>
                      <a:gd name="connsiteX5" fmla="*/ 4042594 w 4150606"/>
                      <a:gd name="connsiteY5" fmla="*/ 0 h 5164534"/>
                      <a:gd name="connsiteX0" fmla="*/ 0 w 4162607"/>
                      <a:gd name="connsiteY0" fmla="*/ 5164534 h 5164534"/>
                      <a:gd name="connsiteX1" fmla="*/ 1666330 w 4162607"/>
                      <a:gd name="connsiteY1" fmla="*/ 4680520 h 5164534"/>
                      <a:gd name="connsiteX2" fmla="*/ 2890466 w 4162607"/>
                      <a:gd name="connsiteY2" fmla="*/ 4392488 h 5164534"/>
                      <a:gd name="connsiteX3" fmla="*/ 3970586 w 4162607"/>
                      <a:gd name="connsiteY3" fmla="*/ 3240360 h 5164534"/>
                      <a:gd name="connsiteX4" fmla="*/ 4042594 w 4162607"/>
                      <a:gd name="connsiteY4" fmla="*/ 0 h 5164534"/>
                      <a:gd name="connsiteX0" fmla="*/ 0 w 4258618"/>
                      <a:gd name="connsiteY0" fmla="*/ 5164534 h 5164534"/>
                      <a:gd name="connsiteX1" fmla="*/ 1666330 w 4258618"/>
                      <a:gd name="connsiteY1" fmla="*/ 4680520 h 5164534"/>
                      <a:gd name="connsiteX2" fmla="*/ 2890466 w 4258618"/>
                      <a:gd name="connsiteY2" fmla="*/ 4392488 h 5164534"/>
                      <a:gd name="connsiteX3" fmla="*/ 3970586 w 4258618"/>
                      <a:gd name="connsiteY3" fmla="*/ 3240360 h 5164534"/>
                      <a:gd name="connsiteX4" fmla="*/ 4258618 w 4258618"/>
                      <a:gd name="connsiteY4" fmla="*/ 0 h 5164534"/>
                      <a:gd name="connsiteX0" fmla="*/ 0 w 4258618"/>
                      <a:gd name="connsiteY0" fmla="*/ 5164534 h 5164534"/>
                      <a:gd name="connsiteX1" fmla="*/ 1666330 w 4258618"/>
                      <a:gd name="connsiteY1" fmla="*/ 4680520 h 5164534"/>
                      <a:gd name="connsiteX2" fmla="*/ 2962473 w 4258618"/>
                      <a:gd name="connsiteY2" fmla="*/ 4464496 h 5164534"/>
                      <a:gd name="connsiteX3" fmla="*/ 3970586 w 4258618"/>
                      <a:gd name="connsiteY3" fmla="*/ 3240360 h 5164534"/>
                      <a:gd name="connsiteX4" fmla="*/ 4258618 w 4258618"/>
                      <a:gd name="connsiteY4" fmla="*/ 0 h 5164534"/>
                      <a:gd name="connsiteX0" fmla="*/ 0 w 4258618"/>
                      <a:gd name="connsiteY0" fmla="*/ 5164534 h 5164534"/>
                      <a:gd name="connsiteX1" fmla="*/ 1666330 w 4258618"/>
                      <a:gd name="connsiteY1" fmla="*/ 4680520 h 5164534"/>
                      <a:gd name="connsiteX2" fmla="*/ 2962473 w 4258618"/>
                      <a:gd name="connsiteY2" fmla="*/ 4464496 h 5164534"/>
                      <a:gd name="connsiteX3" fmla="*/ 3970586 w 4258618"/>
                      <a:gd name="connsiteY3" fmla="*/ 3240360 h 5164534"/>
                      <a:gd name="connsiteX4" fmla="*/ 4258618 w 4258618"/>
                      <a:gd name="connsiteY4" fmla="*/ 0 h 5164534"/>
                      <a:gd name="connsiteX0" fmla="*/ 0 w 4258618"/>
                      <a:gd name="connsiteY0" fmla="*/ 5164534 h 5164534"/>
                      <a:gd name="connsiteX1" fmla="*/ 2962473 w 4258618"/>
                      <a:gd name="connsiteY1" fmla="*/ 4464496 h 5164534"/>
                      <a:gd name="connsiteX2" fmla="*/ 3970586 w 4258618"/>
                      <a:gd name="connsiteY2" fmla="*/ 3240360 h 5164534"/>
                      <a:gd name="connsiteX3" fmla="*/ 4258618 w 4258618"/>
                      <a:gd name="connsiteY3" fmla="*/ 0 h 5164534"/>
                      <a:gd name="connsiteX0" fmla="*/ 0 w 4258618"/>
                      <a:gd name="connsiteY0" fmla="*/ 5164534 h 5164534"/>
                      <a:gd name="connsiteX1" fmla="*/ 3394521 w 4258618"/>
                      <a:gd name="connsiteY1" fmla="*/ 4392488 h 5164534"/>
                      <a:gd name="connsiteX2" fmla="*/ 3970586 w 4258618"/>
                      <a:gd name="connsiteY2" fmla="*/ 3240360 h 5164534"/>
                      <a:gd name="connsiteX3" fmla="*/ 4258618 w 4258618"/>
                      <a:gd name="connsiteY3" fmla="*/ 0 h 5164534"/>
                      <a:gd name="connsiteX0" fmla="*/ 0 w 4402633"/>
                      <a:gd name="connsiteY0" fmla="*/ 5164534 h 5164534"/>
                      <a:gd name="connsiteX1" fmla="*/ 3394521 w 4402633"/>
                      <a:gd name="connsiteY1" fmla="*/ 4392488 h 5164534"/>
                      <a:gd name="connsiteX2" fmla="*/ 4258617 w 4402633"/>
                      <a:gd name="connsiteY2" fmla="*/ 3240360 h 5164534"/>
                      <a:gd name="connsiteX3" fmla="*/ 4258618 w 4402633"/>
                      <a:gd name="connsiteY3" fmla="*/ 0 h 5164534"/>
                      <a:gd name="connsiteX0" fmla="*/ 0 w 4618657"/>
                      <a:gd name="connsiteY0" fmla="*/ 5164534 h 5164534"/>
                      <a:gd name="connsiteX1" fmla="*/ 3394521 w 4618657"/>
                      <a:gd name="connsiteY1" fmla="*/ 4392488 h 5164534"/>
                      <a:gd name="connsiteX2" fmla="*/ 4258617 w 4618657"/>
                      <a:gd name="connsiteY2" fmla="*/ 3240360 h 5164534"/>
                      <a:gd name="connsiteX3" fmla="*/ 4618657 w 4618657"/>
                      <a:gd name="connsiteY3" fmla="*/ 0 h 5164534"/>
                      <a:gd name="connsiteX0" fmla="*/ 0 w 4618657"/>
                      <a:gd name="connsiteY0" fmla="*/ 5164534 h 5164534"/>
                      <a:gd name="connsiteX1" fmla="*/ 2674441 w 4618657"/>
                      <a:gd name="connsiteY1" fmla="*/ 4608512 h 5164534"/>
                      <a:gd name="connsiteX2" fmla="*/ 4258617 w 4618657"/>
                      <a:gd name="connsiteY2" fmla="*/ 3240360 h 5164534"/>
                      <a:gd name="connsiteX3" fmla="*/ 4618657 w 4618657"/>
                      <a:gd name="connsiteY3" fmla="*/ 0 h 5164534"/>
                      <a:gd name="connsiteX0" fmla="*/ 0 w 4618657"/>
                      <a:gd name="connsiteY0" fmla="*/ 4156422 h 4156422"/>
                      <a:gd name="connsiteX1" fmla="*/ 2674441 w 4618657"/>
                      <a:gd name="connsiteY1" fmla="*/ 3600400 h 4156422"/>
                      <a:gd name="connsiteX2" fmla="*/ 4258617 w 4618657"/>
                      <a:gd name="connsiteY2" fmla="*/ 2232248 h 4156422"/>
                      <a:gd name="connsiteX3" fmla="*/ 4618657 w 4618657"/>
                      <a:gd name="connsiteY3" fmla="*/ 0 h 4156422"/>
                      <a:gd name="connsiteX0" fmla="*/ 0 w 4690665"/>
                      <a:gd name="connsiteY0" fmla="*/ 4156422 h 4156422"/>
                      <a:gd name="connsiteX1" fmla="*/ 2674441 w 4690665"/>
                      <a:gd name="connsiteY1" fmla="*/ 3600400 h 4156422"/>
                      <a:gd name="connsiteX2" fmla="*/ 4258617 w 4690665"/>
                      <a:gd name="connsiteY2" fmla="*/ 2232248 h 4156422"/>
                      <a:gd name="connsiteX3" fmla="*/ 4690665 w 4690665"/>
                      <a:gd name="connsiteY3" fmla="*/ 0 h 4156422"/>
                      <a:gd name="connsiteX0" fmla="*/ 0 w 4834681"/>
                      <a:gd name="connsiteY0" fmla="*/ 4156422 h 4156422"/>
                      <a:gd name="connsiteX1" fmla="*/ 2674441 w 4834681"/>
                      <a:gd name="connsiteY1" fmla="*/ 3600400 h 4156422"/>
                      <a:gd name="connsiteX2" fmla="*/ 4258617 w 4834681"/>
                      <a:gd name="connsiteY2" fmla="*/ 2232248 h 4156422"/>
                      <a:gd name="connsiteX3" fmla="*/ 4834681 w 4834681"/>
                      <a:gd name="connsiteY3" fmla="*/ 0 h 41564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834681" h="4156422">
                        <a:moveTo>
                          <a:pt x="0" y="4156422"/>
                        </a:moveTo>
                        <a:cubicBezTo>
                          <a:pt x="617182" y="4010581"/>
                          <a:pt x="1964672" y="3921096"/>
                          <a:pt x="2674441" y="3600400"/>
                        </a:cubicBezTo>
                        <a:cubicBezTo>
                          <a:pt x="3384211" y="3279704"/>
                          <a:pt x="3898577" y="2832315"/>
                          <a:pt x="4258617" y="2232248"/>
                        </a:cubicBezTo>
                        <a:cubicBezTo>
                          <a:pt x="4618657" y="1632181"/>
                          <a:pt x="4819679" y="675075"/>
                          <a:pt x="4834681" y="0"/>
                        </a:cubicBezTo>
                      </a:path>
                    </a:pathLst>
                  </a:cu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cxnSp>
                <p:nvCxnSpPr>
                  <p:cNvPr id="19" name="Gerade Verbindung 18"/>
                  <p:cNvCxnSpPr>
                    <a:endCxn id="17" idx="1"/>
                  </p:cNvCxnSpPr>
                  <p:nvPr/>
                </p:nvCxnSpPr>
                <p:spPr>
                  <a:xfrm flipH="1">
                    <a:off x="3779911" y="764704"/>
                    <a:ext cx="288033" cy="4752528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Textfeld 23"/>
                  <p:cNvSpPr txBox="1"/>
                  <p:nvPr/>
                </p:nvSpPr>
                <p:spPr>
                  <a:xfrm>
                    <a:off x="1619672" y="4221088"/>
                    <a:ext cx="1368152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2000" dirty="0" smtClean="0">
                        <a:latin typeface="Arial" pitchFamily="34" charset="0"/>
                        <a:cs typeface="Arial" pitchFamily="34" charset="0"/>
                      </a:rPr>
                      <a:t>feste Phase</a:t>
                    </a:r>
                    <a:endParaRPr lang="de-DE" sz="20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" name="Textfeld 24"/>
                  <p:cNvSpPr txBox="1"/>
                  <p:nvPr/>
                </p:nvSpPr>
                <p:spPr>
                  <a:xfrm>
                    <a:off x="3851920" y="4221088"/>
                    <a:ext cx="1656184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2000" dirty="0" smtClean="0">
                        <a:latin typeface="Arial" pitchFamily="34" charset="0"/>
                        <a:cs typeface="Arial" pitchFamily="34" charset="0"/>
                      </a:rPr>
                      <a:t>flüssige Phase</a:t>
                    </a:r>
                    <a:endParaRPr lang="de-DE" sz="20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Textfeld 25"/>
                  <p:cNvSpPr txBox="1"/>
                  <p:nvPr/>
                </p:nvSpPr>
                <p:spPr>
                  <a:xfrm>
                    <a:off x="5148064" y="5301208"/>
                    <a:ext cx="1656184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2000" dirty="0" smtClean="0">
                        <a:latin typeface="Arial" pitchFamily="34" charset="0"/>
                        <a:cs typeface="Arial" pitchFamily="34" charset="0"/>
                      </a:rPr>
                      <a:t>gasförmige Phase</a:t>
                    </a:r>
                    <a:endParaRPr lang="de-DE" sz="20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" name="Textfeld 11"/>
                  <p:cNvSpPr txBox="1"/>
                  <p:nvPr/>
                </p:nvSpPr>
                <p:spPr>
                  <a:xfrm rot="16828475">
                    <a:off x="4300647" y="2705455"/>
                    <a:ext cx="2376264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2000" dirty="0" smtClean="0">
                        <a:latin typeface="Arial" pitchFamily="34" charset="0"/>
                        <a:cs typeface="Arial" pitchFamily="34" charset="0"/>
                      </a:rPr>
                      <a:t>Dampfdruckkurve</a:t>
                    </a:r>
                    <a:endParaRPr lang="de-DE" sz="20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" name="Textfeld 12"/>
                  <p:cNvSpPr txBox="1"/>
                  <p:nvPr/>
                </p:nvSpPr>
                <p:spPr>
                  <a:xfrm rot="16385411">
                    <a:off x="2765728" y="1696701"/>
                    <a:ext cx="1957348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2000" dirty="0" smtClean="0">
                        <a:latin typeface="Arial" pitchFamily="34" charset="0"/>
                        <a:cs typeface="Arial" pitchFamily="34" charset="0"/>
                      </a:rPr>
                      <a:t>Schmelzkurve</a:t>
                    </a:r>
                    <a:endParaRPr lang="de-DE" sz="20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" name="Textfeld 13"/>
                  <p:cNvSpPr txBox="1"/>
                  <p:nvPr/>
                </p:nvSpPr>
                <p:spPr>
                  <a:xfrm rot="20811677">
                    <a:off x="1331640" y="5373216"/>
                    <a:ext cx="2376264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2000" dirty="0" smtClean="0">
                        <a:latin typeface="Arial" pitchFamily="34" charset="0"/>
                        <a:cs typeface="Arial" pitchFamily="34" charset="0"/>
                      </a:rPr>
                      <a:t>Sublimationskurve</a:t>
                    </a:r>
                    <a:endParaRPr lang="de-DE" sz="20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" name="Ellipse 14"/>
                  <p:cNvSpPr/>
                  <p:nvPr/>
                </p:nvSpPr>
                <p:spPr>
                  <a:xfrm>
                    <a:off x="3707904" y="5445224"/>
                    <a:ext cx="144016" cy="144016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8" name="Ellipse 17"/>
                  <p:cNvSpPr/>
                  <p:nvPr/>
                </p:nvSpPr>
                <p:spPr>
                  <a:xfrm>
                    <a:off x="5868144" y="1844824"/>
                    <a:ext cx="144016" cy="144016"/>
                  </a:xfrm>
                  <a:prstGeom prst="ellipse">
                    <a:avLst/>
                  </a:prstGeom>
                  <a:solidFill>
                    <a:srgbClr val="00FF00"/>
                  </a:solidFill>
                  <a:ln>
                    <a:solidFill>
                      <a:srgbClr val="00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1" name="Textfeld 20"/>
                  <p:cNvSpPr txBox="1"/>
                  <p:nvPr/>
                </p:nvSpPr>
                <p:spPr>
                  <a:xfrm>
                    <a:off x="3563888" y="5517232"/>
                    <a:ext cx="1512168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2000" dirty="0" smtClean="0">
                        <a:latin typeface="Arial" pitchFamily="34" charset="0"/>
                        <a:cs typeface="Arial" pitchFamily="34" charset="0"/>
                      </a:rPr>
                      <a:t>Tripelpunkt</a:t>
                    </a:r>
                    <a:endParaRPr lang="de-DE" sz="20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" name="Textfeld 22"/>
                  <p:cNvSpPr txBox="1"/>
                  <p:nvPr/>
                </p:nvSpPr>
                <p:spPr>
                  <a:xfrm>
                    <a:off x="6012160" y="1628800"/>
                    <a:ext cx="1512168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2000" dirty="0" smtClean="0">
                        <a:latin typeface="Arial" pitchFamily="34" charset="0"/>
                        <a:cs typeface="Arial" pitchFamily="34" charset="0"/>
                      </a:rPr>
                      <a:t>kritischer Punkt</a:t>
                    </a:r>
                    <a:endParaRPr lang="de-DE" sz="20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</p:grpSp>
        <p:sp>
          <p:nvSpPr>
            <p:cNvPr id="49" name="Textfeld 48"/>
            <p:cNvSpPr txBox="1"/>
            <p:nvPr/>
          </p:nvSpPr>
          <p:spPr>
            <a:xfrm>
              <a:off x="5669047" y="6086062"/>
              <a:ext cx="7016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 smtClean="0">
                  <a:latin typeface="Arial" pitchFamily="34" charset="0"/>
                  <a:cs typeface="Arial" pitchFamily="34" charset="0"/>
                </a:rPr>
                <a:t>1058</a:t>
              </a:r>
              <a:endParaRPr lang="de-DE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Textfeld 49"/>
            <p:cNvSpPr txBox="1"/>
            <p:nvPr/>
          </p:nvSpPr>
          <p:spPr>
            <a:xfrm>
              <a:off x="3538563" y="6088752"/>
              <a:ext cx="7016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 smtClean="0">
                  <a:latin typeface="Arial" pitchFamily="34" charset="0"/>
                  <a:cs typeface="Arial" pitchFamily="34" charset="0"/>
                </a:rPr>
                <a:t>385</a:t>
              </a:r>
              <a:endParaRPr lang="de-DE" sz="1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3" name="Textfeld 52"/>
          <p:cNvSpPr txBox="1"/>
          <p:nvPr/>
        </p:nvSpPr>
        <p:spPr>
          <a:xfrm>
            <a:off x="251520" y="1758256"/>
            <a:ext cx="920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12000000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486573" y="5363234"/>
            <a:ext cx="701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12600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341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feld 4"/>
              <p:cNvSpPr txBox="1"/>
              <p:nvPr/>
            </p:nvSpPr>
            <p:spPr>
              <a:xfrm>
                <a:off x="4114800" y="2971800"/>
                <a:ext cx="1390189" cy="301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(1)</m:t>
                      </m:r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971800"/>
                <a:ext cx="1390189" cy="301749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3509" t="-2041" r="-5702" b="-285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775912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feld 4"/>
              <p:cNvSpPr txBox="1"/>
              <p:nvPr/>
            </p:nvSpPr>
            <p:spPr>
              <a:xfrm>
                <a:off x="4114800" y="2971800"/>
                <a:ext cx="1667508" cy="301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(2)</m:t>
                      </m:r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971800"/>
                <a:ext cx="1667508" cy="301749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2920" t="-2041" r="-4380" b="-285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60614098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Bildschirmpräsentation (4:3)</PresentationFormat>
  <Paragraphs>64</Paragraphs>
  <Slides>12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Larissa-Design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Julia</dc:creator>
  <cp:lastModifiedBy>Walter Wagner</cp:lastModifiedBy>
  <cp:revision>172</cp:revision>
  <dcterms:created xsi:type="dcterms:W3CDTF">2012-11-19T12:29:53Z</dcterms:created>
  <dcterms:modified xsi:type="dcterms:W3CDTF">2014-04-14T12:09:26Z</dcterms:modified>
</cp:coreProperties>
</file>