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EF9-8255-4782-991A-7E438F005D62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9A6A-8DEE-42F2-9DFC-CA81E80E2E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07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EF9-8255-4782-991A-7E438F005D62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9A6A-8DEE-42F2-9DFC-CA81E80E2E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945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EF9-8255-4782-991A-7E438F005D62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9A6A-8DEE-42F2-9DFC-CA81E80E2E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99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EF9-8255-4782-991A-7E438F005D62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9A6A-8DEE-42F2-9DFC-CA81E80E2E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3920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EF9-8255-4782-991A-7E438F005D62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9A6A-8DEE-42F2-9DFC-CA81E80E2E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80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EF9-8255-4782-991A-7E438F005D62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9A6A-8DEE-42F2-9DFC-CA81E80E2E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170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EF9-8255-4782-991A-7E438F005D62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9A6A-8DEE-42F2-9DFC-CA81E80E2E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48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EF9-8255-4782-991A-7E438F005D62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9A6A-8DEE-42F2-9DFC-CA81E80E2E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09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EF9-8255-4782-991A-7E438F005D62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9A6A-8DEE-42F2-9DFC-CA81E80E2E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96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EF9-8255-4782-991A-7E438F005D62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9A6A-8DEE-42F2-9DFC-CA81E80E2E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8524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EF9-8255-4782-991A-7E438F005D62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9A6A-8DEE-42F2-9DFC-CA81E80E2E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47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0FEF9-8255-4782-991A-7E438F005D62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C9A6A-8DEE-42F2-9DFC-CA81E80E2E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709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0" y="2444339"/>
                <a:ext cx="12192000" cy="2460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i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HA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i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1200" i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de-DE" sz="1200" i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⇌ </m:t>
                      </m:r>
                      <m:sSup>
                        <m:sSupPr>
                          <m:ctrlPr>
                            <a:rPr lang="de-DE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de-DE" sz="1200" i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de-DE" sz="1200" i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</m:sup>
                      </m:sSup>
                      <m:r>
                        <m:rPr>
                          <m:nor/>
                        </m:rPr>
                        <a:rPr lang="de-DE" sz="1200" i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de-DE" sz="1200" i="1"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i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i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de-DE" sz="1200" i="1"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de-DE" sz="1200" i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O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de-DE" sz="1200" i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444339"/>
                <a:ext cx="12192000" cy="246093"/>
              </a:xfrm>
              <a:prstGeom prst="rect">
                <a:avLst/>
              </a:prstGeom>
              <a:blipFill rotWithShape="0">
                <a:blip r:embed="rId2"/>
                <a:stretch>
                  <a:fillRect b="-22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2365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5066333" y="3466655"/>
                <a:ext cx="1760162" cy="3265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pH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−</m:t>
                      </m:r>
                      <m:func>
                        <m:func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lo</m:t>
                          </m:r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g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d>
                                <m:d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de-DE" sz="1200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de-DE" sz="1200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de-D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de-DE" sz="1200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O</m:t>
                                      </m:r>
                                    </m:e>
                                    <m:sup>
                                      <m:r>
                                        <m:rPr>
                                          <m:nor/>
                                        </m:rPr>
                                        <a:rPr lang="de-DE" sz="1200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333" y="3466655"/>
                <a:ext cx="1760162" cy="326564"/>
              </a:xfrm>
              <a:prstGeom prst="rect">
                <a:avLst/>
              </a:prstGeom>
              <a:blipFill rotWithShape="0">
                <a:blip r:embed="rId2"/>
                <a:stretch>
                  <a:fillRect l="-2422" b="-18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517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4576329" y="2981665"/>
                <a:ext cx="9361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f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⋅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1⋅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329" y="2981665"/>
                <a:ext cx="936154" cy="184666"/>
              </a:xfrm>
              <a:prstGeom prst="rect">
                <a:avLst/>
              </a:prstGeom>
              <a:blipFill rotWithShape="0">
                <a:blip r:embed="rId2"/>
                <a:stretch>
                  <a:fillRect l="-1961" r="-2614" b="-2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3770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4721857" y="3214387"/>
                <a:ext cx="3439723" cy="5366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  <m:sSup>
                                <m:sSup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d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⋅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O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O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⇔</m:t>
                      </m:r>
                      <m:sSub>
                        <m:sSub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w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d>
                        <m:d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O</m:t>
                          </m:r>
                          <m:sSup>
                            <m:sSup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⋅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d>
                        <m:d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  <m:sSup>
                            <m:sSup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857" y="3214387"/>
                <a:ext cx="3439723" cy="536685"/>
              </a:xfrm>
              <a:prstGeom prst="rect">
                <a:avLst/>
              </a:prstGeom>
              <a:blipFill rotWithShape="0">
                <a:blip r:embed="rId2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0483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4868883" y="2925255"/>
                <a:ext cx="2553071" cy="3520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d>
                        <m:d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O</m:t>
                          </m:r>
                          <m:sSup>
                            <m:sSup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d>
                        <m:d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  <m:sSup>
                            <m:sSup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K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w</m:t>
                              </m:r>
                            </m:sub>
                          </m:sSub>
                        </m:e>
                      </m:rad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−7</m:t>
                          </m:r>
                        </m:sup>
                      </m:sSup>
                      <m:f>
                        <m:f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mol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l</m:t>
                          </m:r>
                        </m:den>
                      </m:f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8883" y="2925255"/>
                <a:ext cx="2553071" cy="352084"/>
              </a:xfrm>
              <a:prstGeom prst="rect">
                <a:avLst/>
              </a:prstGeom>
              <a:blipFill rotWithShape="0">
                <a:blip r:embed="rId2"/>
                <a:stretch>
                  <a:fillRect l="-239" t="-3448" r="-955" b="-1379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8955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3776353" y="3231066"/>
                <a:ext cx="4546822" cy="3265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−</m:t>
                      </m:r>
                      <m:func>
                        <m:func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lo</m:t>
                          </m:r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g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K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w</m:t>
                              </m:r>
                            </m:sub>
                          </m:sSub>
                        </m:e>
                      </m:func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=−</m:t>
                      </m:r>
                      <m:func>
                        <m:func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lo</m:t>
                          </m:r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g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d>
                                <m:d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de-DE" sz="1200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de-DE" sz="1200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de-D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de-DE" sz="1200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O</m:t>
                                      </m:r>
                                    </m:e>
                                    <m:sup>
                                      <m:r>
                                        <m:rPr>
                                          <m:nor/>
                                        </m:rPr>
                                        <a:rPr lang="de-DE" sz="1200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d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lo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g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10</m:t>
                                  </m:r>
                                </m:sub>
                              </m:sSub>
                            </m:fName>
                            <m:e>
                              <m:d>
                                <m:d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  <m:d>
                                    <m:dPr>
                                      <m:ctrlPr>
                                        <a:rPr lang="de-D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de-DE" sz="1200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O</m:t>
                                      </m:r>
                                      <m:sSup>
                                        <m:sSupPr>
                                          <m:ctrlPr>
                                            <a:rPr lang="de-D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nor/>
                                            </m:rPr>
                                            <a:rPr lang="de-DE" sz="1200" i="0">
                                              <a:latin typeface="Arial" panose="020B0604020202020204" pitchFamily="34" charset="0"/>
                                              <a:cs typeface="Arial" panose="020B0604020202020204" pitchFamily="34" charset="0"/>
                                            </a:rPr>
                                            <m:t>H</m:t>
                                          </m:r>
                                        </m:e>
                                        <m:sup>
                                          <m:r>
                                            <m:rPr>
                                              <m:nor/>
                                            </m:rPr>
                                            <a:rPr lang="de-DE" sz="1200" i="0">
                                              <a:latin typeface="Arial" panose="020B0604020202020204" pitchFamily="34" charset="0"/>
                                              <a:cs typeface="Arial" panose="020B0604020202020204" pitchFamily="34" charset="0"/>
                                            </a:rPr>
                                            <m:t>−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d>
                            </m:e>
                          </m:func>
                        </m:e>
                      </m:func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pH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pOH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=14</m:t>
                      </m:r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353" y="3231066"/>
                <a:ext cx="4546822" cy="326564"/>
              </a:xfrm>
              <a:prstGeom prst="rect">
                <a:avLst/>
              </a:prstGeom>
              <a:blipFill rotWithShape="0">
                <a:blip r:embed="rId2"/>
                <a:stretch>
                  <a:fillRect r="-804" b="-18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419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4403041" y="3207342"/>
                <a:ext cx="3208892" cy="5013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d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⋅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O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HA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⋅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O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⇔</m:t>
                      </m:r>
                      <m:sSub>
                        <m:sSub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w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d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⋅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O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HA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041" y="3207342"/>
                <a:ext cx="3208892" cy="501356"/>
              </a:xfrm>
              <a:prstGeom prst="rect">
                <a:avLst/>
              </a:prstGeom>
              <a:blipFill rotWithShape="0">
                <a:blip r:embed="rId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965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6044541" y="3333560"/>
                <a:ext cx="1517082" cy="475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pt-BR" sz="12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pt-BR" sz="12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pt-BR" sz="12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sub>
                      </m:sSub>
                      <m:r>
                        <m:rPr>
                          <m:nor/>
                        </m:rPr>
                        <a:rPr lang="pt-BR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pt-BR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sz="12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d>
                            <m:dPr>
                              <m:ctrlPr>
                                <a:rPr lang="pt-BR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pt-BR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pt-BR" sz="120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pt-BR" sz="120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d>
                          <m:r>
                            <m:rPr>
                              <m:nor/>
                            </m:rPr>
                            <a:rPr lang="pt-BR" sz="12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⋅</m:t>
                          </m:r>
                          <m:r>
                            <m:rPr>
                              <m:nor/>
                            </m:rPr>
                            <a:rPr lang="pt-BR" sz="12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d>
                            <m:dPr>
                              <m:ctrlPr>
                                <a:rPr lang="pt-BR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pt-BR" sz="120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pt-BR" sz="120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pt-BR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pt-BR" sz="120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O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pt-BR" sz="120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m:rPr>
                              <m:nor/>
                            </m:rPr>
                            <a:rPr lang="pt-BR" sz="12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d>
                            <m:dPr>
                              <m:ctrlPr>
                                <a:rPr lang="pt-BR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pt-BR" sz="120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HA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4541" y="3333560"/>
                <a:ext cx="1517082" cy="47519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9128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5403273" y="3331894"/>
                <a:ext cx="2334806" cy="403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d>
                        <m:d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K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⋅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HA</m:t>
                              </m:r>
                            </m:e>
                          </m:d>
                        </m:num>
                        <m:den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⋅</m:t>
                      </m:r>
                      <m:f>
                        <m:f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HA</m:t>
                              </m:r>
                            </m:e>
                          </m:d>
                        </m:num>
                        <m:den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273" y="3331894"/>
                <a:ext cx="2334806" cy="403444"/>
              </a:xfrm>
              <a:prstGeom prst="rect">
                <a:avLst/>
              </a:prstGeom>
              <a:blipFill rotWithShape="0">
                <a:blip r:embed="rId2"/>
                <a:stretch>
                  <a:fillRect l="-522" t="-1515" r="-1044" b="-1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86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5735782" y="3411064"/>
                <a:ext cx="1685397" cy="429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pH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pK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log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10</m:t>
                          </m:r>
                        </m:sub>
                      </m:sSub>
                      <m:d>
                        <m:d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HA</m:t>
                              </m:r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d>
                                <m:d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de-D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de-DE" sz="1200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A</m:t>
                                      </m:r>
                                    </m:e>
                                    <m:sup>
                                      <m:r>
                                        <m:rPr>
                                          <m:nor/>
                                        </m:rPr>
                                        <a:rPr lang="de-DE" sz="1200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−</m:t>
                                      </m:r>
                                    </m:sup>
                                  </m:sSup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782" y="3411064"/>
                <a:ext cx="1685397" cy="429220"/>
              </a:xfrm>
              <a:prstGeom prst="rect">
                <a:avLst/>
              </a:prstGeom>
              <a:blipFill rotWithShape="0">
                <a:blip r:embed="rId2"/>
                <a:stretch>
                  <a:fillRect l="-2536" t="-1429" b="-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6174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5757640" y="3438777"/>
                <a:ext cx="1151213" cy="4802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O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HA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640" y="3438777"/>
                <a:ext cx="1151213" cy="48026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1719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5399970" y="3344783"/>
                <a:ext cx="1543949" cy="2764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  <m:sSup>
                            <m:sSup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⋅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HA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970" y="3344783"/>
                <a:ext cx="1543949" cy="276422"/>
              </a:xfrm>
              <a:prstGeom prst="rect">
                <a:avLst/>
              </a:prstGeom>
              <a:blipFill rotWithShape="0">
                <a:blip r:embed="rId2"/>
                <a:stretch>
                  <a:fillRect l="-791" t="-2222" r="-3162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9569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5579651" y="3560091"/>
                <a:ext cx="1912511" cy="3525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pH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pK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sub>
                          </m:sSub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d>
                                <m:d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HA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651" y="3560091"/>
                <a:ext cx="1912511" cy="352532"/>
              </a:xfrm>
              <a:prstGeom prst="rect">
                <a:avLst/>
              </a:prstGeom>
              <a:blipFill rotWithShape="0">
                <a:blip r:embed="rId2"/>
                <a:stretch>
                  <a:fillRect l="-2229" t="-1724" b="-172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101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4318355" y="3488407"/>
                <a:ext cx="1556580" cy="3265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pH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−</m:t>
                      </m:r>
                      <m:func>
                        <m:funcPr>
                          <m:ctrlPr>
                            <a:rPr lang="de-DE" sz="1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lo</m:t>
                          </m:r>
                          <m:sSub>
                            <m:sSub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g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de-D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de-DE" sz="12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  <m:d>
                                <m:dPr>
                                  <m:ctrlPr>
                                    <a:rPr lang="de-D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de-D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de-DE" sz="1200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m:rPr>
                                          <m:nor/>
                                        </m:rPr>
                                        <a:rPr lang="de-DE" sz="1200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355" y="3488407"/>
                <a:ext cx="1556580" cy="326564"/>
              </a:xfrm>
              <a:prstGeom prst="rect">
                <a:avLst/>
              </a:prstGeom>
              <a:blipFill rotWithShape="0">
                <a:blip r:embed="rId2"/>
                <a:stretch>
                  <a:fillRect l="-2734" b="-18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7194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Breitbild</PresentationFormat>
  <Paragraphs>14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Markus Lange</dc:creator>
  <cp:lastModifiedBy>Markus Lange</cp:lastModifiedBy>
  <cp:revision>6</cp:revision>
  <dcterms:created xsi:type="dcterms:W3CDTF">2015-07-13T09:14:43Z</dcterms:created>
  <dcterms:modified xsi:type="dcterms:W3CDTF">2015-07-17T13:28:50Z</dcterms:modified>
</cp:coreProperties>
</file>