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-124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1BB62-2419-4D77-85D4-A711F29BD28C}" type="datetimeFigureOut">
              <a:rPr lang="de-DE" smtClean="0"/>
              <a:pPr/>
              <a:t>13.01.2011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5ECAC-82BC-42A5-ADFA-AB0313551642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uppieren 19"/>
          <p:cNvGrpSpPr/>
          <p:nvPr/>
        </p:nvGrpSpPr>
        <p:grpSpPr>
          <a:xfrm>
            <a:off x="2843808" y="1700808"/>
            <a:ext cx="2448272" cy="461665"/>
            <a:chOff x="2843808" y="1700808"/>
            <a:chExt cx="2448272" cy="461665"/>
          </a:xfrm>
        </p:grpSpPr>
        <p:sp>
          <p:nvSpPr>
            <p:cNvPr id="7" name="Textfeld 6"/>
            <p:cNvSpPr txBox="1"/>
            <p:nvPr/>
          </p:nvSpPr>
          <p:spPr>
            <a:xfrm>
              <a:off x="2843808" y="1700808"/>
              <a:ext cx="2448272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N₂ + O₂                      2 NO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2 NO + O₂                  2 NO₂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9" name="Gerade Verbindung mit Pfeil 8"/>
            <p:cNvCxnSpPr/>
            <p:nvPr/>
          </p:nvCxnSpPr>
          <p:spPr>
            <a:xfrm>
              <a:off x="3707904" y="1843236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4" name="Gerade Verbindung mit Pfeil 13"/>
            <p:cNvCxnSpPr/>
            <p:nvPr/>
          </p:nvCxnSpPr>
          <p:spPr>
            <a:xfrm>
              <a:off x="3707904" y="1988840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28" name="Gruppieren 27"/>
          <p:cNvGrpSpPr/>
          <p:nvPr/>
        </p:nvGrpSpPr>
        <p:grpSpPr>
          <a:xfrm>
            <a:off x="4139952" y="5085184"/>
            <a:ext cx="2624436" cy="646331"/>
            <a:chOff x="4139952" y="5085184"/>
            <a:chExt cx="2624436" cy="646331"/>
          </a:xfrm>
        </p:grpSpPr>
        <p:sp>
          <p:nvSpPr>
            <p:cNvPr id="23" name="Textfeld 22"/>
            <p:cNvSpPr txBox="1"/>
            <p:nvPr/>
          </p:nvSpPr>
          <p:spPr>
            <a:xfrm>
              <a:off x="4139952" y="5085184"/>
              <a:ext cx="2624436" cy="64633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RH + ∙OH                       R∙ + H₂O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R∙ + O₂                           RO₂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RO₂∙ + NO                      RO∙ + NO₂</a:t>
              </a:r>
            </a:p>
          </p:txBody>
        </p:sp>
        <p:cxnSp>
          <p:nvCxnSpPr>
            <p:cNvPr id="24" name="Gerade Verbindung mit Pfeil 23"/>
            <p:cNvCxnSpPr/>
            <p:nvPr/>
          </p:nvCxnSpPr>
          <p:spPr>
            <a:xfrm>
              <a:off x="5220072" y="5229200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5" name="Gerade Verbindung mit Pfeil 24"/>
            <p:cNvCxnSpPr/>
            <p:nvPr/>
          </p:nvCxnSpPr>
          <p:spPr>
            <a:xfrm>
              <a:off x="5220072" y="5443636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>
              <a:off x="5220072" y="5589240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1" name="Gruppieren 30"/>
          <p:cNvGrpSpPr/>
          <p:nvPr/>
        </p:nvGrpSpPr>
        <p:grpSpPr>
          <a:xfrm>
            <a:off x="5652120" y="2780928"/>
            <a:ext cx="2335896" cy="276999"/>
            <a:chOff x="5652120" y="2780928"/>
            <a:chExt cx="2335896" cy="276999"/>
          </a:xfrm>
        </p:grpSpPr>
        <p:sp>
          <p:nvSpPr>
            <p:cNvPr id="29" name="Textfeld 28"/>
            <p:cNvSpPr txBox="1"/>
            <p:nvPr/>
          </p:nvSpPr>
          <p:spPr>
            <a:xfrm>
              <a:off x="5652120" y="2780928"/>
              <a:ext cx="2335896" cy="2769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NO + O₃                     NO₂ + O₂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" name="Gerade Verbindung mit Pfeil 29"/>
            <p:cNvCxnSpPr/>
            <p:nvPr/>
          </p:nvCxnSpPr>
          <p:spPr>
            <a:xfrm>
              <a:off x="6444208" y="2924944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7" name="Gruppieren 36"/>
          <p:cNvGrpSpPr/>
          <p:nvPr/>
        </p:nvGrpSpPr>
        <p:grpSpPr>
          <a:xfrm>
            <a:off x="611560" y="2492896"/>
            <a:ext cx="3922869" cy="830997"/>
            <a:chOff x="611560" y="2492896"/>
            <a:chExt cx="3922869" cy="830997"/>
          </a:xfrm>
        </p:grpSpPr>
        <p:sp>
          <p:nvSpPr>
            <p:cNvPr id="32" name="Textfeld 31"/>
            <p:cNvSpPr txBox="1"/>
            <p:nvPr/>
          </p:nvSpPr>
          <p:spPr>
            <a:xfrm>
              <a:off x="611560" y="2492896"/>
              <a:ext cx="3922869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CCl₃F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 + O₂ + ∙OH                     CO₂ + HF + 2Cl∙ +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Cl∙ + O₃                                    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 + O₂</a:t>
              </a:r>
            </a:p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∙+ O∙                                    O₂ + Cl∙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Cl∙ + O₃                                     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 + O₂ 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3" name="Gerade Verbindung mit Pfeil 32"/>
            <p:cNvCxnSpPr/>
            <p:nvPr/>
          </p:nvCxnSpPr>
          <p:spPr>
            <a:xfrm>
              <a:off x="2123728" y="2636912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4" name="Gerade Verbindung mit Pfeil 33"/>
            <p:cNvCxnSpPr/>
            <p:nvPr/>
          </p:nvCxnSpPr>
          <p:spPr>
            <a:xfrm>
              <a:off x="2123728" y="2851348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5" name="Gerade Verbindung mit Pfeil 34"/>
            <p:cNvCxnSpPr/>
            <p:nvPr/>
          </p:nvCxnSpPr>
          <p:spPr>
            <a:xfrm>
              <a:off x="2123728" y="2996952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36" name="Gerade Verbindung mit Pfeil 35"/>
            <p:cNvCxnSpPr/>
            <p:nvPr/>
          </p:nvCxnSpPr>
          <p:spPr>
            <a:xfrm>
              <a:off x="2123728" y="3211388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2" name="Gruppieren 41"/>
          <p:cNvGrpSpPr/>
          <p:nvPr/>
        </p:nvGrpSpPr>
        <p:grpSpPr>
          <a:xfrm>
            <a:off x="899592" y="4509120"/>
            <a:ext cx="2448272" cy="461665"/>
            <a:chOff x="1043608" y="4509122"/>
            <a:chExt cx="2448272" cy="461665"/>
          </a:xfrm>
        </p:grpSpPr>
        <p:grpSp>
          <p:nvGrpSpPr>
            <p:cNvPr id="40" name="Gruppieren 39"/>
            <p:cNvGrpSpPr/>
            <p:nvPr/>
          </p:nvGrpSpPr>
          <p:grpSpPr>
            <a:xfrm>
              <a:off x="1043608" y="4509122"/>
              <a:ext cx="2448272" cy="461665"/>
              <a:chOff x="1043608" y="4509120"/>
              <a:chExt cx="2376264" cy="690637"/>
            </a:xfrm>
          </p:grpSpPr>
          <p:sp>
            <p:nvSpPr>
              <p:cNvPr id="38" name="Textfeld 37"/>
              <p:cNvSpPr txBox="1"/>
              <p:nvPr/>
            </p:nvSpPr>
            <p:spPr>
              <a:xfrm>
                <a:off x="1043608" y="4509120"/>
                <a:ext cx="2376264" cy="690637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de-DE" sz="1200" b="1" dirty="0" smtClean="0">
                    <a:latin typeface="Arial" pitchFamily="34" charset="0"/>
                    <a:cs typeface="Arial" pitchFamily="34" charset="0"/>
                  </a:rPr>
                  <a:t>HNO₃                          NO₂ + HO∙</a:t>
                </a:r>
              </a:p>
              <a:p>
                <a:r>
                  <a:rPr lang="de-DE" sz="1200" b="1" dirty="0" err="1" smtClean="0">
                    <a:latin typeface="Arial" pitchFamily="34" charset="0"/>
                    <a:cs typeface="Arial" pitchFamily="34" charset="0"/>
                  </a:rPr>
                  <a:t>ClO</a:t>
                </a:r>
                <a:r>
                  <a:rPr lang="de-DE" sz="1200" b="1" dirty="0" smtClean="0">
                    <a:latin typeface="Arial" pitchFamily="34" charset="0"/>
                    <a:cs typeface="Arial" pitchFamily="34" charset="0"/>
                  </a:rPr>
                  <a:t>∙ + NO₂                 </a:t>
                </a:r>
                <a:r>
                  <a:rPr lang="de-DE" sz="1200" b="1" dirty="0" err="1" smtClean="0">
                    <a:latin typeface="Arial" pitchFamily="34" charset="0"/>
                    <a:cs typeface="Arial" pitchFamily="34" charset="0"/>
                  </a:rPr>
                  <a:t>ClONO</a:t>
                </a:r>
                <a:r>
                  <a:rPr lang="de-DE" sz="1200" b="1" dirty="0" smtClean="0">
                    <a:latin typeface="Arial" pitchFamily="34" charset="0"/>
                    <a:cs typeface="Arial" pitchFamily="34" charset="0"/>
                  </a:rPr>
                  <a:t>₂</a:t>
                </a:r>
              </a:p>
            </p:txBody>
          </p:sp>
          <p:cxnSp>
            <p:nvCxnSpPr>
              <p:cNvPr id="39" name="Gerade Verbindung mit Pfeil 38"/>
              <p:cNvCxnSpPr/>
              <p:nvPr/>
            </p:nvCxnSpPr>
            <p:spPr>
              <a:xfrm>
                <a:off x="1935237" y="4653136"/>
                <a:ext cx="576064" cy="1589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</p:grpSp>
        <p:cxnSp>
          <p:nvCxnSpPr>
            <p:cNvPr id="41" name="Gerade Verbindung mit Pfeil 40"/>
            <p:cNvCxnSpPr/>
            <p:nvPr/>
          </p:nvCxnSpPr>
          <p:spPr>
            <a:xfrm>
              <a:off x="1979712" y="4797152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47" name="Gruppieren 46"/>
          <p:cNvGrpSpPr/>
          <p:nvPr/>
        </p:nvGrpSpPr>
        <p:grpSpPr>
          <a:xfrm>
            <a:off x="2771800" y="3398803"/>
            <a:ext cx="2173993" cy="491862"/>
            <a:chOff x="2771800" y="3398803"/>
            <a:chExt cx="2173993" cy="491862"/>
          </a:xfrm>
        </p:grpSpPr>
        <p:sp>
          <p:nvSpPr>
            <p:cNvPr id="16" name="Textfeld 15"/>
            <p:cNvSpPr txBox="1"/>
            <p:nvPr/>
          </p:nvSpPr>
          <p:spPr>
            <a:xfrm>
              <a:off x="2771800" y="3429000"/>
              <a:ext cx="2173993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NO₂                          NO + O∙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O∙ + O₂                      O₃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" name="Gerade Verbindung mit Pfeil 16"/>
            <p:cNvCxnSpPr/>
            <p:nvPr/>
          </p:nvCxnSpPr>
          <p:spPr>
            <a:xfrm>
              <a:off x="3419872" y="3573016"/>
              <a:ext cx="7200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18" name="Gerade Verbindung mit Pfeil 17"/>
            <p:cNvCxnSpPr/>
            <p:nvPr/>
          </p:nvCxnSpPr>
          <p:spPr>
            <a:xfrm>
              <a:off x="3419872" y="3717032"/>
              <a:ext cx="72008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43" name="Textfeld 42"/>
            <p:cNvSpPr txBox="1"/>
            <p:nvPr/>
          </p:nvSpPr>
          <p:spPr>
            <a:xfrm>
              <a:off x="3419872" y="3398803"/>
              <a:ext cx="67999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≥430 </a:t>
              </a:r>
              <a:r>
                <a:rPr lang="de-DE" sz="1000" dirty="0" err="1" smtClean="0">
                  <a:latin typeface="Arial" pitchFamily="34" charset="0"/>
                  <a:cs typeface="Arial" pitchFamily="34" charset="0"/>
                </a:rPr>
                <a:t>nm</a:t>
              </a:r>
              <a:endParaRPr lang="de-DE" sz="1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1331640" y="908720"/>
            <a:ext cx="3076483" cy="461665"/>
            <a:chOff x="1331640" y="908720"/>
            <a:chExt cx="3076483" cy="461665"/>
          </a:xfrm>
        </p:grpSpPr>
        <p:sp>
          <p:nvSpPr>
            <p:cNvPr id="4" name="Textfeld 3"/>
            <p:cNvSpPr txBox="1"/>
            <p:nvPr/>
          </p:nvSpPr>
          <p:spPr>
            <a:xfrm>
              <a:off x="1331640" y="908720"/>
              <a:ext cx="3076483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ClONO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₂ +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HCl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                   Cl₂ + HNO₃</a:t>
              </a:r>
            </a:p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ClONO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₂ + H₂O                  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HOCl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 + HNO₃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" name="Gerade Verbindung mit Pfeil 4"/>
            <p:cNvCxnSpPr/>
            <p:nvPr/>
          </p:nvCxnSpPr>
          <p:spPr>
            <a:xfrm>
              <a:off x="2555776" y="1052736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6" name="Gerade Verbindung mit Pfeil 5"/>
            <p:cNvCxnSpPr/>
            <p:nvPr/>
          </p:nvCxnSpPr>
          <p:spPr>
            <a:xfrm>
              <a:off x="2555776" y="1196752"/>
              <a:ext cx="57606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3" name="Gruppieren 32"/>
          <p:cNvGrpSpPr/>
          <p:nvPr/>
        </p:nvGrpSpPr>
        <p:grpSpPr>
          <a:xfrm>
            <a:off x="2483768" y="2390691"/>
            <a:ext cx="2739853" cy="861194"/>
            <a:chOff x="2483768" y="2390691"/>
            <a:chExt cx="2739853" cy="861194"/>
          </a:xfrm>
        </p:grpSpPr>
        <p:sp>
          <p:nvSpPr>
            <p:cNvPr id="8" name="Textfeld 7"/>
            <p:cNvSpPr txBox="1"/>
            <p:nvPr/>
          </p:nvSpPr>
          <p:spPr>
            <a:xfrm>
              <a:off x="2483768" y="2420888"/>
              <a:ext cx="2739853" cy="83099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Cl₂                                      2 Cl∙</a:t>
              </a:r>
            </a:p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HOCl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                                  OH∙ + Cl∙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Cl∙ + O₃                             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 + O₂</a:t>
              </a:r>
            </a:p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 + O                             Cl∙ + O₂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4" name="Gerade Verbindung mit Pfeil 13"/>
            <p:cNvCxnSpPr/>
            <p:nvPr/>
          </p:nvCxnSpPr>
          <p:spPr>
            <a:xfrm>
              <a:off x="3275856" y="2564904"/>
              <a:ext cx="9361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15" name="Textfeld 14"/>
            <p:cNvSpPr txBox="1"/>
            <p:nvPr/>
          </p:nvSpPr>
          <p:spPr>
            <a:xfrm>
              <a:off x="3275856" y="2390691"/>
              <a:ext cx="108012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 smtClean="0"/>
                <a:t>h∙</a:t>
              </a:r>
              <a:r>
                <a:rPr lang="ru-RU" sz="1000" dirty="0" smtClean="0"/>
                <a:t>ѵ</a:t>
              </a:r>
              <a:r>
                <a:rPr lang="de-DE" sz="1000" dirty="0" smtClean="0"/>
                <a:t> (≤450nm)  </a:t>
              </a:r>
              <a:endParaRPr lang="de-DE" sz="1000" dirty="0"/>
            </a:p>
          </p:txBody>
        </p:sp>
        <p:sp>
          <p:nvSpPr>
            <p:cNvPr id="19" name="Textfeld 18"/>
            <p:cNvSpPr txBox="1"/>
            <p:nvPr/>
          </p:nvSpPr>
          <p:spPr>
            <a:xfrm>
              <a:off x="3275856" y="2564904"/>
              <a:ext cx="144016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h∙</a:t>
              </a:r>
              <a:r>
                <a:rPr lang="ru-RU" sz="1000" dirty="0" smtClean="0">
                  <a:latin typeface="Arial" pitchFamily="34" charset="0"/>
                  <a:cs typeface="Arial" pitchFamily="34" charset="0"/>
                </a:rPr>
                <a:t>ѵ</a:t>
              </a:r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 (≤450nm)</a:t>
              </a:r>
            </a:p>
            <a:p>
              <a:endParaRPr lang="de-DE" dirty="0"/>
            </a:p>
          </p:txBody>
        </p:sp>
        <p:cxnSp>
          <p:nvCxnSpPr>
            <p:cNvPr id="21" name="Gerade Verbindung mit Pfeil 20"/>
            <p:cNvCxnSpPr/>
            <p:nvPr/>
          </p:nvCxnSpPr>
          <p:spPr>
            <a:xfrm>
              <a:off x="3275856" y="2780928"/>
              <a:ext cx="9361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4" name="Gerade Verbindung mit Pfeil 23"/>
            <p:cNvCxnSpPr/>
            <p:nvPr/>
          </p:nvCxnSpPr>
          <p:spPr>
            <a:xfrm>
              <a:off x="3275856" y="2924944"/>
              <a:ext cx="9361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26" name="Gerade Verbindung mit Pfeil 25"/>
            <p:cNvCxnSpPr/>
            <p:nvPr/>
          </p:nvCxnSpPr>
          <p:spPr>
            <a:xfrm>
              <a:off x="3275856" y="3139380"/>
              <a:ext cx="936104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</p:grpSp>
      <p:grpSp>
        <p:nvGrpSpPr>
          <p:cNvPr id="39" name="Gruppieren 38"/>
          <p:cNvGrpSpPr/>
          <p:nvPr/>
        </p:nvGrpSpPr>
        <p:grpSpPr>
          <a:xfrm>
            <a:off x="1835696" y="4429132"/>
            <a:ext cx="2645276" cy="356987"/>
            <a:chOff x="1835696" y="4429132"/>
            <a:chExt cx="2645276" cy="356987"/>
          </a:xfrm>
        </p:grpSpPr>
        <p:sp>
          <p:nvSpPr>
            <p:cNvPr id="20" name="Rechteck 19"/>
            <p:cNvSpPr/>
            <p:nvPr/>
          </p:nvSpPr>
          <p:spPr>
            <a:xfrm>
              <a:off x="2483768" y="4437112"/>
              <a:ext cx="942887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h∙</a:t>
              </a:r>
              <a:r>
                <a:rPr lang="ru-RU" sz="1000" dirty="0" smtClean="0">
                  <a:latin typeface="Arial" pitchFamily="34" charset="0"/>
                  <a:cs typeface="Arial" pitchFamily="34" charset="0"/>
                </a:rPr>
                <a:t>ѵ</a:t>
              </a:r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 (≥450nm)</a:t>
              </a:r>
              <a:endParaRPr lang="de-DE" sz="10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4" name="Textfeld 33"/>
            <p:cNvSpPr txBox="1"/>
            <p:nvPr/>
          </p:nvSpPr>
          <p:spPr>
            <a:xfrm>
              <a:off x="1835696" y="4509120"/>
              <a:ext cx="2645276" cy="27699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ClONO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₂                          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ClO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∙+ NO₂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5" name="Gerade Verbindung mit Pfeil 34"/>
            <p:cNvCxnSpPr/>
            <p:nvPr/>
          </p:nvCxnSpPr>
          <p:spPr>
            <a:xfrm>
              <a:off x="2483768" y="4653136"/>
              <a:ext cx="108012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37" name="Textfeld 36"/>
            <p:cNvSpPr txBox="1"/>
            <p:nvPr/>
          </p:nvSpPr>
          <p:spPr>
            <a:xfrm>
              <a:off x="2548993" y="4429132"/>
              <a:ext cx="94288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h∙</a:t>
              </a:r>
              <a:r>
                <a:rPr lang="ru-RU" sz="1000" dirty="0" smtClean="0">
                  <a:latin typeface="Arial" pitchFamily="34" charset="0"/>
                  <a:cs typeface="Arial" pitchFamily="34" charset="0"/>
                </a:rPr>
                <a:t>ѵ</a:t>
              </a:r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 (≥450nm)</a:t>
              </a:r>
              <a:endParaRPr lang="de-DE" sz="10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30" name="Gruppieren 29"/>
          <p:cNvGrpSpPr/>
          <p:nvPr/>
        </p:nvGrpSpPr>
        <p:grpSpPr>
          <a:xfrm>
            <a:off x="5364088" y="4406915"/>
            <a:ext cx="3040769" cy="491862"/>
            <a:chOff x="5364088" y="4406915"/>
            <a:chExt cx="3040769" cy="491862"/>
          </a:xfrm>
        </p:grpSpPr>
        <p:sp>
          <p:nvSpPr>
            <p:cNvPr id="40" name="Textfeld 39"/>
            <p:cNvSpPr txBox="1"/>
            <p:nvPr/>
          </p:nvSpPr>
          <p:spPr>
            <a:xfrm>
              <a:off x="5364088" y="4437112"/>
              <a:ext cx="3040769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2 O₂                                 O₂ + 2 O (UV-C)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O₂ + O                             </a:t>
              </a:r>
              <a:r>
                <a:rPr lang="de-DE" sz="1200" b="1" dirty="0" err="1" smtClean="0">
                  <a:latin typeface="Arial" pitchFamily="34" charset="0"/>
                  <a:cs typeface="Arial" pitchFamily="34" charset="0"/>
                </a:rPr>
                <a:t>O</a:t>
              </a:r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₃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29" name="Gruppieren 28"/>
            <p:cNvGrpSpPr/>
            <p:nvPr/>
          </p:nvGrpSpPr>
          <p:grpSpPr>
            <a:xfrm>
              <a:off x="6012160" y="4406915"/>
              <a:ext cx="1080120" cy="319817"/>
              <a:chOff x="6012160" y="4406915"/>
              <a:chExt cx="1080120" cy="319817"/>
            </a:xfrm>
          </p:grpSpPr>
          <p:cxnSp>
            <p:nvCxnSpPr>
              <p:cNvPr id="41" name="Gerade Verbindung mit Pfeil 40"/>
              <p:cNvCxnSpPr/>
              <p:nvPr/>
            </p:nvCxnSpPr>
            <p:spPr>
              <a:xfrm>
                <a:off x="6012160" y="4581128"/>
                <a:ext cx="108012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cxnSp>
            <p:nvCxnSpPr>
              <p:cNvPr id="43" name="Gerade Verbindung mit Pfeil 42"/>
              <p:cNvCxnSpPr/>
              <p:nvPr/>
            </p:nvCxnSpPr>
            <p:spPr>
              <a:xfrm>
                <a:off x="6012160" y="4725144"/>
                <a:ext cx="1080120" cy="1588"/>
              </a:xfrm>
              <a:prstGeom prst="straightConnector1">
                <a:avLst/>
              </a:prstGeom>
              <a:ln>
                <a:tailEnd type="arrow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</p:cxnSp>
          <p:sp>
            <p:nvSpPr>
              <p:cNvPr id="49" name="Textfeld 48"/>
              <p:cNvSpPr txBox="1"/>
              <p:nvPr/>
            </p:nvSpPr>
            <p:spPr>
              <a:xfrm>
                <a:off x="6058149" y="4406915"/>
                <a:ext cx="962123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sz="1000" dirty="0" smtClean="0">
                    <a:latin typeface="Arial" pitchFamily="34" charset="0"/>
                    <a:cs typeface="Arial" pitchFamily="34" charset="0"/>
                  </a:rPr>
                  <a:t>200 – 280 </a:t>
                </a:r>
                <a:r>
                  <a:rPr lang="de-DE" sz="1000" dirty="0" err="1" smtClean="0">
                    <a:latin typeface="Arial" pitchFamily="34" charset="0"/>
                    <a:cs typeface="Arial" pitchFamily="34" charset="0"/>
                  </a:rPr>
                  <a:t>nm</a:t>
                </a:r>
                <a:endParaRPr lang="de-DE" sz="1000" dirty="0"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cxnSp>
        <p:nvCxnSpPr>
          <p:cNvPr id="52" name="Gerade Verbindung mit Pfeil 51"/>
          <p:cNvCxnSpPr/>
          <p:nvPr/>
        </p:nvCxnSpPr>
        <p:spPr>
          <a:xfrm>
            <a:off x="5940152" y="2132856"/>
            <a:ext cx="115212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grpSp>
        <p:nvGrpSpPr>
          <p:cNvPr id="61" name="Gruppieren 60"/>
          <p:cNvGrpSpPr/>
          <p:nvPr/>
        </p:nvGrpSpPr>
        <p:grpSpPr>
          <a:xfrm>
            <a:off x="2627784" y="5415027"/>
            <a:ext cx="2909323" cy="491862"/>
            <a:chOff x="2627784" y="5415027"/>
            <a:chExt cx="2909323" cy="491862"/>
          </a:xfrm>
        </p:grpSpPr>
        <p:sp>
          <p:nvSpPr>
            <p:cNvPr id="51" name="Textfeld 50"/>
            <p:cNvSpPr txBox="1"/>
            <p:nvPr/>
          </p:nvSpPr>
          <p:spPr>
            <a:xfrm>
              <a:off x="2627784" y="5445224"/>
              <a:ext cx="2909323" cy="46166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O₃                                  O₂ + O (UV-B)</a:t>
              </a:r>
            </a:p>
            <a:p>
              <a:r>
                <a:rPr lang="de-DE" sz="1200" b="1" dirty="0" smtClean="0">
                  <a:latin typeface="Arial" pitchFamily="34" charset="0"/>
                  <a:cs typeface="Arial" pitchFamily="34" charset="0"/>
                </a:rPr>
                <a:t>O + O₃                            2 O₂</a:t>
              </a:r>
              <a:endParaRPr lang="de-DE" sz="1200" b="1" dirty="0"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58" name="Gerade Verbindung mit Pfeil 57"/>
            <p:cNvCxnSpPr/>
            <p:nvPr/>
          </p:nvCxnSpPr>
          <p:spPr>
            <a:xfrm>
              <a:off x="3203848" y="5589240"/>
              <a:ext cx="108012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cxnSp>
          <p:nvCxnSpPr>
            <p:cNvPr id="59" name="Gerade Verbindung mit Pfeil 58"/>
            <p:cNvCxnSpPr/>
            <p:nvPr/>
          </p:nvCxnSpPr>
          <p:spPr>
            <a:xfrm>
              <a:off x="3203848" y="5805264"/>
              <a:ext cx="1080120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cxnSp>
        <p:sp>
          <p:nvSpPr>
            <p:cNvPr id="60" name="Textfeld 59"/>
            <p:cNvSpPr txBox="1"/>
            <p:nvPr/>
          </p:nvSpPr>
          <p:spPr>
            <a:xfrm>
              <a:off x="3249837" y="5415027"/>
              <a:ext cx="962123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000" dirty="0" smtClean="0">
                  <a:latin typeface="Arial" pitchFamily="34" charset="0"/>
                  <a:cs typeface="Arial" pitchFamily="34" charset="0"/>
                </a:rPr>
                <a:t>280 – 320 </a:t>
              </a:r>
              <a:r>
                <a:rPr lang="de-DE" sz="1000" dirty="0" err="1" smtClean="0">
                  <a:latin typeface="Arial" pitchFamily="34" charset="0"/>
                  <a:cs typeface="Arial" pitchFamily="34" charset="0"/>
                </a:rPr>
                <a:t>nm</a:t>
              </a:r>
              <a:endParaRPr lang="de-DE" sz="10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</Words>
  <Application>Microsoft Office PowerPoint</Application>
  <PresentationFormat>Bildschirmpräsentation (4:3)</PresentationFormat>
  <Paragraphs>32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Larissa-Design</vt:lpstr>
      <vt:lpstr>Folie 1</vt:lpstr>
      <vt:lpstr>Folie 2</vt:lpstr>
    </vt:vector>
  </TitlesOfParts>
  <Company>Universität Bayreuth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N₂ + O₂               2 NO</dc:title>
  <dc:creator>che0-137</dc:creator>
  <cp:lastModifiedBy>Walter Wagner</cp:lastModifiedBy>
  <cp:revision>21</cp:revision>
  <dcterms:created xsi:type="dcterms:W3CDTF">2010-12-08T16:55:22Z</dcterms:created>
  <dcterms:modified xsi:type="dcterms:W3CDTF">2011-01-13T09:20:52Z</dcterms:modified>
</cp:coreProperties>
</file>