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864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 showGuides="1">
      <p:cViewPr>
        <p:scale>
          <a:sx n="100" d="100"/>
          <a:sy n="100" d="100"/>
        </p:scale>
        <p:origin x="660" y="34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47BF3-0AAB-409B-8463-5DD23EDED5FC}" type="datetimeFigureOut">
              <a:rPr lang="de-DE" smtClean="0"/>
              <a:t>23.11.2020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C10EA-519B-4B4B-8B39-AF5D7E3379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036401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47BF3-0AAB-409B-8463-5DD23EDED5FC}" type="datetimeFigureOut">
              <a:rPr lang="de-DE" smtClean="0"/>
              <a:t>23.11.2020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C10EA-519B-4B4B-8B39-AF5D7E3379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412286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47BF3-0AAB-409B-8463-5DD23EDED5FC}" type="datetimeFigureOut">
              <a:rPr lang="de-DE" smtClean="0"/>
              <a:t>23.11.2020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C10EA-519B-4B4B-8B39-AF5D7E3379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043969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47BF3-0AAB-409B-8463-5DD23EDED5FC}" type="datetimeFigureOut">
              <a:rPr lang="de-DE" smtClean="0"/>
              <a:t>23.11.2020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C10EA-519B-4B4B-8B39-AF5D7E3379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672888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47BF3-0AAB-409B-8463-5DD23EDED5FC}" type="datetimeFigureOut">
              <a:rPr lang="de-DE" smtClean="0"/>
              <a:t>23.11.2020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C10EA-519B-4B4B-8B39-AF5D7E3379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203049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47BF3-0AAB-409B-8463-5DD23EDED5FC}" type="datetimeFigureOut">
              <a:rPr lang="de-DE" smtClean="0"/>
              <a:t>23.11.2020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C10EA-519B-4B4B-8B39-AF5D7E3379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09686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47BF3-0AAB-409B-8463-5DD23EDED5FC}" type="datetimeFigureOut">
              <a:rPr lang="de-DE" smtClean="0"/>
              <a:t>23.11.2020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C10EA-519B-4B4B-8B39-AF5D7E3379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46065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47BF3-0AAB-409B-8463-5DD23EDED5FC}" type="datetimeFigureOut">
              <a:rPr lang="de-DE" smtClean="0"/>
              <a:t>23.11.2020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C10EA-519B-4B4B-8B39-AF5D7E3379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678818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47BF3-0AAB-409B-8463-5DD23EDED5FC}" type="datetimeFigureOut">
              <a:rPr lang="de-DE" smtClean="0"/>
              <a:t>23.11.2020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C10EA-519B-4B4B-8B39-AF5D7E3379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43593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47BF3-0AAB-409B-8463-5DD23EDED5FC}" type="datetimeFigureOut">
              <a:rPr lang="de-DE" smtClean="0"/>
              <a:t>23.11.2020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C10EA-519B-4B4B-8B39-AF5D7E3379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22707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47BF3-0AAB-409B-8463-5DD23EDED5FC}" type="datetimeFigureOut">
              <a:rPr lang="de-DE" smtClean="0"/>
              <a:t>23.11.2020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C10EA-519B-4B4B-8B39-AF5D7E3379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264099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A47BF3-0AAB-409B-8463-5DD23EDED5FC}" type="datetimeFigureOut">
              <a:rPr lang="de-DE" smtClean="0"/>
              <a:t>23.11.2020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CC10EA-519B-4B4B-8B39-AF5D7E3379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540078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>
            <a:extLst>
              <a:ext uri="{FF2B5EF4-FFF2-40B4-BE49-F238E27FC236}">
                <a16:creationId xmlns:a16="http://schemas.microsoft.com/office/drawing/2014/main" id="{DB080C36-A065-4C2C-A20D-E66DEE69C56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6439" y="-23175"/>
            <a:ext cx="2624630" cy="1954020"/>
          </a:xfrm>
          <a:prstGeom prst="rect">
            <a:avLst/>
          </a:prstGeom>
        </p:spPr>
      </p:pic>
      <p:cxnSp>
        <p:nvCxnSpPr>
          <p:cNvPr id="6" name="Verbinder: gewinkelt 5">
            <a:extLst>
              <a:ext uri="{FF2B5EF4-FFF2-40B4-BE49-F238E27FC236}">
                <a16:creationId xmlns:a16="http://schemas.microsoft.com/office/drawing/2014/main" id="{652A9B18-F699-4220-B1FE-C23E9C3DCF55}"/>
              </a:ext>
            </a:extLst>
          </p:cNvPr>
          <p:cNvCxnSpPr/>
          <p:nvPr/>
        </p:nvCxnSpPr>
        <p:spPr>
          <a:xfrm>
            <a:off x="1367246" y="557349"/>
            <a:ext cx="6130834" cy="5016137"/>
          </a:xfrm>
          <a:prstGeom prst="bentConnector3">
            <a:avLst>
              <a:gd name="adj1" fmla="val -142"/>
            </a:avLst>
          </a:prstGeom>
          <a:ln w="2222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EE08EE96-56B0-4162-B4F7-E222BEFB01F2}"/>
              </a:ext>
            </a:extLst>
          </p:cNvPr>
          <p:cNvCxnSpPr/>
          <p:nvPr/>
        </p:nvCxnSpPr>
        <p:spPr>
          <a:xfrm>
            <a:off x="1802674" y="2516777"/>
            <a:ext cx="108000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Gerader Verbinder 9">
            <a:extLst>
              <a:ext uri="{FF2B5EF4-FFF2-40B4-BE49-F238E27FC236}">
                <a16:creationId xmlns:a16="http://schemas.microsoft.com/office/drawing/2014/main" id="{A31AE08E-EC18-4C0D-ADD0-423CFF4C5030}"/>
              </a:ext>
            </a:extLst>
          </p:cNvPr>
          <p:cNvCxnSpPr/>
          <p:nvPr/>
        </p:nvCxnSpPr>
        <p:spPr>
          <a:xfrm>
            <a:off x="4863737" y="4715691"/>
            <a:ext cx="108000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Gerader Verbinder 11">
            <a:extLst>
              <a:ext uri="{FF2B5EF4-FFF2-40B4-BE49-F238E27FC236}">
                <a16:creationId xmlns:a16="http://schemas.microsoft.com/office/drawing/2014/main" id="{B85EF2E9-7041-49FE-A1DF-36898CB1E0BA}"/>
              </a:ext>
            </a:extLst>
          </p:cNvPr>
          <p:cNvCxnSpPr/>
          <p:nvPr/>
        </p:nvCxnSpPr>
        <p:spPr>
          <a:xfrm>
            <a:off x="1367245" y="1079863"/>
            <a:ext cx="4680000" cy="0"/>
          </a:xfrm>
          <a:prstGeom prst="line">
            <a:avLst/>
          </a:prstGeom>
          <a:ln w="22225">
            <a:solidFill>
              <a:schemeClr val="tx2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r Verbinder 12">
            <a:extLst>
              <a:ext uri="{FF2B5EF4-FFF2-40B4-BE49-F238E27FC236}">
                <a16:creationId xmlns:a16="http://schemas.microsoft.com/office/drawing/2014/main" id="{8030BB78-D78B-4D39-A44C-3D4539D2365F}"/>
              </a:ext>
            </a:extLst>
          </p:cNvPr>
          <p:cNvCxnSpPr/>
          <p:nvPr/>
        </p:nvCxnSpPr>
        <p:spPr>
          <a:xfrm>
            <a:off x="1367245" y="1998617"/>
            <a:ext cx="4680000" cy="0"/>
          </a:xfrm>
          <a:prstGeom prst="line">
            <a:avLst/>
          </a:prstGeom>
          <a:ln w="22225">
            <a:solidFill>
              <a:schemeClr val="tx2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Gerader Verbinder 13">
            <a:extLst>
              <a:ext uri="{FF2B5EF4-FFF2-40B4-BE49-F238E27FC236}">
                <a16:creationId xmlns:a16="http://schemas.microsoft.com/office/drawing/2014/main" id="{4EA54E14-7252-427B-83DD-2D16FD70A2EA}"/>
              </a:ext>
            </a:extLst>
          </p:cNvPr>
          <p:cNvCxnSpPr/>
          <p:nvPr/>
        </p:nvCxnSpPr>
        <p:spPr>
          <a:xfrm>
            <a:off x="1367245" y="2516777"/>
            <a:ext cx="4680000" cy="0"/>
          </a:xfrm>
          <a:prstGeom prst="line">
            <a:avLst/>
          </a:prstGeom>
          <a:ln w="22225">
            <a:solidFill>
              <a:schemeClr val="tx2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Geschweifte Klammer rechts 15">
            <a:extLst>
              <a:ext uri="{FF2B5EF4-FFF2-40B4-BE49-F238E27FC236}">
                <a16:creationId xmlns:a16="http://schemas.microsoft.com/office/drawing/2014/main" id="{6C3A156F-B4E9-4AB8-A9D6-33D13068A5F6}"/>
              </a:ext>
            </a:extLst>
          </p:cNvPr>
          <p:cNvSpPr/>
          <p:nvPr/>
        </p:nvSpPr>
        <p:spPr>
          <a:xfrm>
            <a:off x="5704251" y="1071155"/>
            <a:ext cx="478972" cy="1445613"/>
          </a:xfrm>
          <a:prstGeom prst="rightBrace">
            <a:avLst>
              <a:gd name="adj1" fmla="val 39242"/>
              <a:gd name="adj2" fmla="val 50895"/>
            </a:avLst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7" name="Geschweifte Klammer rechts 16">
            <a:extLst>
              <a:ext uri="{FF2B5EF4-FFF2-40B4-BE49-F238E27FC236}">
                <a16:creationId xmlns:a16="http://schemas.microsoft.com/office/drawing/2014/main" id="{221FE446-2AA5-4662-98FF-5A0823F8440A}"/>
              </a:ext>
            </a:extLst>
          </p:cNvPr>
          <p:cNvSpPr/>
          <p:nvPr/>
        </p:nvSpPr>
        <p:spPr>
          <a:xfrm>
            <a:off x="5341988" y="1998608"/>
            <a:ext cx="288000" cy="504000"/>
          </a:xfrm>
          <a:prstGeom prst="rightBrace">
            <a:avLst>
              <a:gd name="adj1" fmla="val 15652"/>
              <a:gd name="adj2" fmla="val 50895"/>
            </a:avLst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" name="Freihandform: Form 17">
            <a:extLst>
              <a:ext uri="{FF2B5EF4-FFF2-40B4-BE49-F238E27FC236}">
                <a16:creationId xmlns:a16="http://schemas.microsoft.com/office/drawing/2014/main" id="{BDB3206B-DC61-430B-8627-AB99D51F61FE}"/>
              </a:ext>
            </a:extLst>
          </p:cNvPr>
          <p:cNvSpPr/>
          <p:nvPr/>
        </p:nvSpPr>
        <p:spPr>
          <a:xfrm>
            <a:off x="2908663" y="1079851"/>
            <a:ext cx="1968137" cy="3640195"/>
          </a:xfrm>
          <a:custGeom>
            <a:avLst/>
            <a:gdLst>
              <a:gd name="connsiteX0" fmla="*/ 0 w 1968137"/>
              <a:gd name="connsiteY0" fmla="*/ 1513054 h 3725031"/>
              <a:gd name="connsiteX1" fmla="*/ 966651 w 1968137"/>
              <a:gd name="connsiteY1" fmla="*/ 84848 h 3725031"/>
              <a:gd name="connsiteX2" fmla="*/ 1968137 w 1968137"/>
              <a:gd name="connsiteY2" fmla="*/ 3725031 h 3725031"/>
              <a:gd name="connsiteX0" fmla="*/ 0 w 1968137"/>
              <a:gd name="connsiteY0" fmla="*/ 1428751 h 3640728"/>
              <a:gd name="connsiteX1" fmla="*/ 966651 w 1968137"/>
              <a:gd name="connsiteY1" fmla="*/ 545 h 3640728"/>
              <a:gd name="connsiteX2" fmla="*/ 1968137 w 1968137"/>
              <a:gd name="connsiteY2" fmla="*/ 3640728 h 3640728"/>
              <a:gd name="connsiteX0" fmla="*/ 0 w 1968137"/>
              <a:gd name="connsiteY0" fmla="*/ 1513054 h 3725031"/>
              <a:gd name="connsiteX1" fmla="*/ 966651 w 1968137"/>
              <a:gd name="connsiteY1" fmla="*/ 84848 h 3725031"/>
              <a:gd name="connsiteX2" fmla="*/ 1968137 w 1968137"/>
              <a:gd name="connsiteY2" fmla="*/ 3725031 h 3725031"/>
              <a:gd name="connsiteX0" fmla="*/ 0 w 1968137"/>
              <a:gd name="connsiteY0" fmla="*/ 1428390 h 3640367"/>
              <a:gd name="connsiteX1" fmla="*/ 966651 w 1968137"/>
              <a:gd name="connsiteY1" fmla="*/ 184 h 3640367"/>
              <a:gd name="connsiteX2" fmla="*/ 1968137 w 1968137"/>
              <a:gd name="connsiteY2" fmla="*/ 3640367 h 3640367"/>
              <a:gd name="connsiteX0" fmla="*/ 0 w 1968137"/>
              <a:gd name="connsiteY0" fmla="*/ 1428218 h 3640195"/>
              <a:gd name="connsiteX1" fmla="*/ 966651 w 1968137"/>
              <a:gd name="connsiteY1" fmla="*/ 12 h 3640195"/>
              <a:gd name="connsiteX2" fmla="*/ 1968137 w 1968137"/>
              <a:gd name="connsiteY2" fmla="*/ 3640195 h 3640195"/>
              <a:gd name="connsiteX0" fmla="*/ 0 w 1968137"/>
              <a:gd name="connsiteY0" fmla="*/ 1428218 h 3640195"/>
              <a:gd name="connsiteX1" fmla="*/ 966651 w 1968137"/>
              <a:gd name="connsiteY1" fmla="*/ 12 h 3640195"/>
              <a:gd name="connsiteX2" fmla="*/ 1968137 w 1968137"/>
              <a:gd name="connsiteY2" fmla="*/ 3640195 h 3640195"/>
              <a:gd name="connsiteX0" fmla="*/ 0 w 1968137"/>
              <a:gd name="connsiteY0" fmla="*/ 1428218 h 3640195"/>
              <a:gd name="connsiteX1" fmla="*/ 966651 w 1968137"/>
              <a:gd name="connsiteY1" fmla="*/ 12 h 3640195"/>
              <a:gd name="connsiteX2" fmla="*/ 1968137 w 1968137"/>
              <a:gd name="connsiteY2" fmla="*/ 3640195 h 3640195"/>
              <a:gd name="connsiteX0" fmla="*/ 0 w 1968137"/>
              <a:gd name="connsiteY0" fmla="*/ 1428218 h 3640195"/>
              <a:gd name="connsiteX1" fmla="*/ 966651 w 1968137"/>
              <a:gd name="connsiteY1" fmla="*/ 12 h 3640195"/>
              <a:gd name="connsiteX2" fmla="*/ 1968137 w 1968137"/>
              <a:gd name="connsiteY2" fmla="*/ 3640195 h 3640195"/>
              <a:gd name="connsiteX0" fmla="*/ 0 w 1968137"/>
              <a:gd name="connsiteY0" fmla="*/ 1428218 h 3640195"/>
              <a:gd name="connsiteX1" fmla="*/ 966651 w 1968137"/>
              <a:gd name="connsiteY1" fmla="*/ 12 h 3640195"/>
              <a:gd name="connsiteX2" fmla="*/ 1968137 w 1968137"/>
              <a:gd name="connsiteY2" fmla="*/ 3640195 h 36401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68137" h="3640195">
                <a:moveTo>
                  <a:pt x="0" y="1428218"/>
                </a:moveTo>
                <a:cubicBezTo>
                  <a:pt x="14514" y="522708"/>
                  <a:pt x="473166" y="-2890"/>
                  <a:pt x="966651" y="12"/>
                </a:cubicBezTo>
                <a:cubicBezTo>
                  <a:pt x="1460136" y="2914"/>
                  <a:pt x="1964780" y="2142548"/>
                  <a:pt x="1968137" y="3640195"/>
                </a:cubicBezTo>
              </a:path>
            </a:pathLst>
          </a:custGeom>
          <a:noFill/>
          <a:ln w="31750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1" name="Freihandform: Form 20">
            <a:extLst>
              <a:ext uri="{FF2B5EF4-FFF2-40B4-BE49-F238E27FC236}">
                <a16:creationId xmlns:a16="http://schemas.microsoft.com/office/drawing/2014/main" id="{8EB61127-B473-4946-82B2-8DE38ACB363E}"/>
              </a:ext>
            </a:extLst>
          </p:cNvPr>
          <p:cNvSpPr/>
          <p:nvPr/>
        </p:nvSpPr>
        <p:spPr>
          <a:xfrm>
            <a:off x="2903174" y="1977357"/>
            <a:ext cx="1966229" cy="2731803"/>
          </a:xfrm>
          <a:custGeom>
            <a:avLst/>
            <a:gdLst>
              <a:gd name="connsiteX0" fmla="*/ 0 w 1965960"/>
              <a:gd name="connsiteY0" fmla="*/ 688498 h 2883058"/>
              <a:gd name="connsiteX1" fmla="*/ 944880 w 1965960"/>
              <a:gd name="connsiteY1" fmla="*/ 132238 h 2883058"/>
              <a:gd name="connsiteX2" fmla="*/ 1965960 w 1965960"/>
              <a:gd name="connsiteY2" fmla="*/ 2883058 h 2883058"/>
              <a:gd name="connsiteX0" fmla="*/ 0 w 1965960"/>
              <a:gd name="connsiteY0" fmla="*/ 610064 h 2804624"/>
              <a:gd name="connsiteX1" fmla="*/ 944880 w 1965960"/>
              <a:gd name="connsiteY1" fmla="*/ 53804 h 2804624"/>
              <a:gd name="connsiteX2" fmla="*/ 1965960 w 1965960"/>
              <a:gd name="connsiteY2" fmla="*/ 2804624 h 2804624"/>
              <a:gd name="connsiteX0" fmla="*/ 0 w 1965960"/>
              <a:gd name="connsiteY0" fmla="*/ 688498 h 2883058"/>
              <a:gd name="connsiteX1" fmla="*/ 944880 w 1965960"/>
              <a:gd name="connsiteY1" fmla="*/ 132238 h 2883058"/>
              <a:gd name="connsiteX2" fmla="*/ 1965960 w 1965960"/>
              <a:gd name="connsiteY2" fmla="*/ 2883058 h 2883058"/>
              <a:gd name="connsiteX0" fmla="*/ 0 w 1965960"/>
              <a:gd name="connsiteY0" fmla="*/ 556261 h 2750821"/>
              <a:gd name="connsiteX1" fmla="*/ 944880 w 1965960"/>
              <a:gd name="connsiteY1" fmla="*/ 1 h 2750821"/>
              <a:gd name="connsiteX2" fmla="*/ 1965960 w 1965960"/>
              <a:gd name="connsiteY2" fmla="*/ 2750821 h 2750821"/>
              <a:gd name="connsiteX0" fmla="*/ 1 w 1965961"/>
              <a:gd name="connsiteY0" fmla="*/ 556261 h 2750821"/>
              <a:gd name="connsiteX1" fmla="*/ 944881 w 1965961"/>
              <a:gd name="connsiteY1" fmla="*/ 1 h 2750821"/>
              <a:gd name="connsiteX2" fmla="*/ 1965961 w 1965961"/>
              <a:gd name="connsiteY2" fmla="*/ 2750821 h 2750821"/>
              <a:gd name="connsiteX0" fmla="*/ 1 w 1965961"/>
              <a:gd name="connsiteY0" fmla="*/ 556261 h 2750821"/>
              <a:gd name="connsiteX1" fmla="*/ 944881 w 1965961"/>
              <a:gd name="connsiteY1" fmla="*/ 1 h 2750821"/>
              <a:gd name="connsiteX2" fmla="*/ 1965961 w 1965961"/>
              <a:gd name="connsiteY2" fmla="*/ 2750821 h 2750821"/>
              <a:gd name="connsiteX0" fmla="*/ 1 w 1966202"/>
              <a:gd name="connsiteY0" fmla="*/ 556261 h 2750821"/>
              <a:gd name="connsiteX1" fmla="*/ 944881 w 1966202"/>
              <a:gd name="connsiteY1" fmla="*/ 1 h 2750821"/>
              <a:gd name="connsiteX2" fmla="*/ 1965961 w 1966202"/>
              <a:gd name="connsiteY2" fmla="*/ 2750821 h 2750821"/>
              <a:gd name="connsiteX0" fmla="*/ 42 w 1966243"/>
              <a:gd name="connsiteY0" fmla="*/ 556261 h 2750821"/>
              <a:gd name="connsiteX1" fmla="*/ 944922 w 1966243"/>
              <a:gd name="connsiteY1" fmla="*/ 1 h 2750821"/>
              <a:gd name="connsiteX2" fmla="*/ 1966002 w 1966243"/>
              <a:gd name="connsiteY2" fmla="*/ 2750821 h 2750821"/>
              <a:gd name="connsiteX0" fmla="*/ 42 w 1966238"/>
              <a:gd name="connsiteY0" fmla="*/ 556290 h 2750850"/>
              <a:gd name="connsiteX1" fmla="*/ 944922 w 1966238"/>
              <a:gd name="connsiteY1" fmla="*/ 30 h 2750850"/>
              <a:gd name="connsiteX2" fmla="*/ 1966002 w 1966238"/>
              <a:gd name="connsiteY2" fmla="*/ 2750850 h 2750850"/>
              <a:gd name="connsiteX0" fmla="*/ 44 w 1966229"/>
              <a:gd name="connsiteY0" fmla="*/ 537243 h 2731803"/>
              <a:gd name="connsiteX1" fmla="*/ 911587 w 1966229"/>
              <a:gd name="connsiteY1" fmla="*/ 33 h 2731803"/>
              <a:gd name="connsiteX2" fmla="*/ 1966004 w 1966229"/>
              <a:gd name="connsiteY2" fmla="*/ 2731803 h 27318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66229" h="2731803">
                <a:moveTo>
                  <a:pt x="44" y="537243"/>
                </a:moveTo>
                <a:cubicBezTo>
                  <a:pt x="-5671" y="328645"/>
                  <a:pt x="541065" y="-3777"/>
                  <a:pt x="911587" y="33"/>
                </a:cubicBezTo>
                <a:cubicBezTo>
                  <a:pt x="1282109" y="3843"/>
                  <a:pt x="1980609" y="924275"/>
                  <a:pt x="1966004" y="2731803"/>
                </a:cubicBezTo>
              </a:path>
            </a:pathLst>
          </a:custGeom>
          <a:noFill/>
          <a:ln w="317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23" name="Gerade Verbindung mit Pfeil 22">
            <a:extLst>
              <a:ext uri="{FF2B5EF4-FFF2-40B4-BE49-F238E27FC236}">
                <a16:creationId xmlns:a16="http://schemas.microsoft.com/office/drawing/2014/main" id="{8932E9D1-0C46-470B-896B-8DEAEAB3339F}"/>
              </a:ext>
            </a:extLst>
          </p:cNvPr>
          <p:cNvCxnSpPr/>
          <p:nvPr/>
        </p:nvCxnSpPr>
        <p:spPr>
          <a:xfrm>
            <a:off x="2647950" y="1071155"/>
            <a:ext cx="0" cy="1445613"/>
          </a:xfrm>
          <a:prstGeom prst="straightConnector1">
            <a:avLst/>
          </a:prstGeom>
          <a:ln w="31750">
            <a:solidFill>
              <a:schemeClr val="accent3">
                <a:lumMod val="75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feld 23">
            <a:extLst>
              <a:ext uri="{FF2B5EF4-FFF2-40B4-BE49-F238E27FC236}">
                <a16:creationId xmlns:a16="http://schemas.microsoft.com/office/drawing/2014/main" id="{1C68C647-BE7C-4B9B-90C3-D43E970F1BD7}"/>
              </a:ext>
            </a:extLst>
          </p:cNvPr>
          <p:cNvSpPr txBox="1"/>
          <p:nvPr/>
        </p:nvSpPr>
        <p:spPr>
          <a:xfrm>
            <a:off x="1028691" y="366934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b="1" dirty="0"/>
              <a:t>E</a:t>
            </a:r>
          </a:p>
        </p:txBody>
      </p:sp>
      <p:sp>
        <p:nvSpPr>
          <p:cNvPr id="25" name="Textfeld 24">
            <a:extLst>
              <a:ext uri="{FF2B5EF4-FFF2-40B4-BE49-F238E27FC236}">
                <a16:creationId xmlns:a16="http://schemas.microsoft.com/office/drawing/2014/main" id="{03B2565D-1247-4665-B466-1E3CC1E7FACA}"/>
              </a:ext>
            </a:extLst>
          </p:cNvPr>
          <p:cNvSpPr txBox="1"/>
          <p:nvPr/>
        </p:nvSpPr>
        <p:spPr>
          <a:xfrm>
            <a:off x="1865620" y="2525476"/>
            <a:ext cx="954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b="1" dirty="0"/>
              <a:t>Edukte</a:t>
            </a:r>
          </a:p>
        </p:txBody>
      </p:sp>
      <p:sp>
        <p:nvSpPr>
          <p:cNvPr id="26" name="Textfeld 25">
            <a:extLst>
              <a:ext uri="{FF2B5EF4-FFF2-40B4-BE49-F238E27FC236}">
                <a16:creationId xmlns:a16="http://schemas.microsoft.com/office/drawing/2014/main" id="{A66762E4-80AB-4D2A-AFCD-3075EA8168B9}"/>
              </a:ext>
            </a:extLst>
          </p:cNvPr>
          <p:cNvSpPr txBox="1"/>
          <p:nvPr/>
        </p:nvSpPr>
        <p:spPr>
          <a:xfrm>
            <a:off x="4862305" y="4714909"/>
            <a:ext cx="1184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b="1" dirty="0"/>
              <a:t>Produkte</a:t>
            </a:r>
          </a:p>
        </p:txBody>
      </p:sp>
      <p:sp>
        <p:nvSpPr>
          <p:cNvPr id="27" name="Textfeld 26">
            <a:extLst>
              <a:ext uri="{FF2B5EF4-FFF2-40B4-BE49-F238E27FC236}">
                <a16:creationId xmlns:a16="http://schemas.microsoft.com/office/drawing/2014/main" id="{02CEE33C-F283-44FE-A037-6C349D194C58}"/>
              </a:ext>
            </a:extLst>
          </p:cNvPr>
          <p:cNvSpPr txBox="1"/>
          <p:nvPr/>
        </p:nvSpPr>
        <p:spPr>
          <a:xfrm>
            <a:off x="6166908" y="1608025"/>
            <a:ext cx="4491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b="1" dirty="0"/>
              <a:t>E</a:t>
            </a:r>
            <a:r>
              <a:rPr lang="de-DE" b="1" baseline="-25000" dirty="0"/>
              <a:t>A</a:t>
            </a:r>
          </a:p>
        </p:txBody>
      </p:sp>
      <p:sp>
        <p:nvSpPr>
          <p:cNvPr id="29" name="Textfeld 28">
            <a:extLst>
              <a:ext uri="{FF2B5EF4-FFF2-40B4-BE49-F238E27FC236}">
                <a16:creationId xmlns:a16="http://schemas.microsoft.com/office/drawing/2014/main" id="{9F4343D6-A776-422F-9304-CC01D1991CD0}"/>
              </a:ext>
            </a:extLst>
          </p:cNvPr>
          <p:cNvSpPr txBox="1"/>
          <p:nvPr/>
        </p:nvSpPr>
        <p:spPr>
          <a:xfrm>
            <a:off x="6359375" y="3013156"/>
            <a:ext cx="20569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b="1" dirty="0">
                <a:solidFill>
                  <a:schemeClr val="accent3">
                    <a:lumMod val="75000"/>
                  </a:schemeClr>
                </a:solidFill>
              </a:rPr>
              <a:t>ohne Katalysator</a:t>
            </a:r>
          </a:p>
        </p:txBody>
      </p:sp>
      <p:sp>
        <p:nvSpPr>
          <p:cNvPr id="30" name="Textfeld 29">
            <a:extLst>
              <a:ext uri="{FF2B5EF4-FFF2-40B4-BE49-F238E27FC236}">
                <a16:creationId xmlns:a16="http://schemas.microsoft.com/office/drawing/2014/main" id="{0BB40910-4921-4ABB-BC30-B5FEF9D05E68}"/>
              </a:ext>
            </a:extLst>
          </p:cNvPr>
          <p:cNvSpPr txBox="1"/>
          <p:nvPr/>
        </p:nvSpPr>
        <p:spPr>
          <a:xfrm>
            <a:off x="6387406" y="3429000"/>
            <a:ext cx="18517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b="1" dirty="0">
                <a:solidFill>
                  <a:schemeClr val="accent2"/>
                </a:solidFill>
              </a:rPr>
              <a:t>mit Katalysator</a:t>
            </a:r>
          </a:p>
        </p:txBody>
      </p:sp>
      <p:sp>
        <p:nvSpPr>
          <p:cNvPr id="31" name="Textfeld 30">
            <a:extLst>
              <a:ext uri="{FF2B5EF4-FFF2-40B4-BE49-F238E27FC236}">
                <a16:creationId xmlns:a16="http://schemas.microsoft.com/office/drawing/2014/main" id="{F26386C1-C307-46F7-B5FC-67AD530BAAFF}"/>
              </a:ext>
            </a:extLst>
          </p:cNvPr>
          <p:cNvSpPr txBox="1"/>
          <p:nvPr/>
        </p:nvSpPr>
        <p:spPr>
          <a:xfrm>
            <a:off x="5761707" y="5640815"/>
            <a:ext cx="17363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b="1" dirty="0"/>
              <a:t>Reaktionsweg</a:t>
            </a:r>
          </a:p>
        </p:txBody>
      </p:sp>
    </p:spTree>
    <p:extLst>
      <p:ext uri="{BB962C8B-B14F-4D97-AF65-F5344CB8AC3E}">
        <p14:creationId xmlns:p14="http://schemas.microsoft.com/office/powerpoint/2010/main" val="2309332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>
            <a:extLst>
              <a:ext uri="{FF2B5EF4-FFF2-40B4-BE49-F238E27FC236}">
                <a16:creationId xmlns:a16="http://schemas.microsoft.com/office/drawing/2014/main" id="{CCEDBC57-A385-4F50-AEF9-03065B6EFAD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525" y="-424195"/>
            <a:ext cx="3715575" cy="2275430"/>
          </a:xfrm>
          <a:prstGeom prst="rect">
            <a:avLst/>
          </a:prstGeom>
        </p:spPr>
      </p:pic>
      <p:sp>
        <p:nvSpPr>
          <p:cNvPr id="4" name="Rechteck 3">
            <a:extLst>
              <a:ext uri="{FF2B5EF4-FFF2-40B4-BE49-F238E27FC236}">
                <a16:creationId xmlns:a16="http://schemas.microsoft.com/office/drawing/2014/main" id="{B1272A8D-F8F5-4BD8-A732-F67633C51467}"/>
              </a:ext>
            </a:extLst>
          </p:cNvPr>
          <p:cNvSpPr/>
          <p:nvPr/>
        </p:nvSpPr>
        <p:spPr>
          <a:xfrm>
            <a:off x="1762125" y="3181350"/>
            <a:ext cx="1314450" cy="771525"/>
          </a:xfrm>
          <a:prstGeom prst="rect">
            <a:avLst/>
          </a:prstGeom>
          <a:solidFill>
            <a:schemeClr val="accent2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>
              <a:solidFill>
                <a:schemeClr val="tx1"/>
              </a:solidFill>
            </a:endParaRP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6603C697-C4F9-4D7E-9D20-6AED349ABD1A}"/>
              </a:ext>
            </a:extLst>
          </p:cNvPr>
          <p:cNvSpPr/>
          <p:nvPr/>
        </p:nvSpPr>
        <p:spPr>
          <a:xfrm>
            <a:off x="1762125" y="3952875"/>
            <a:ext cx="1314450" cy="360000"/>
          </a:xfrm>
          <a:prstGeom prst="rect">
            <a:avLst/>
          </a:prstGeom>
          <a:solidFill>
            <a:schemeClr val="accent2">
              <a:alpha val="50000"/>
            </a:schemeClr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>
                <a:solidFill>
                  <a:schemeClr val="tx1"/>
                </a:solidFill>
              </a:rPr>
              <a:t>Mischer</a:t>
            </a: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63E38482-2CC6-4412-B70A-AB9164E6DB82}"/>
              </a:ext>
            </a:extLst>
          </p:cNvPr>
          <p:cNvSpPr/>
          <p:nvPr/>
        </p:nvSpPr>
        <p:spPr>
          <a:xfrm>
            <a:off x="3295650" y="2047875"/>
            <a:ext cx="1512000" cy="2304000"/>
          </a:xfrm>
          <a:prstGeom prst="rect">
            <a:avLst/>
          </a:prstGeom>
          <a:solidFill>
            <a:schemeClr val="accent3">
              <a:lumMod val="60000"/>
              <a:lumOff val="40000"/>
              <a:alpha val="50000"/>
            </a:schemeClr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de-DE" sz="1600" dirty="0">
                <a:solidFill>
                  <a:schemeClr val="tx1"/>
                </a:solidFill>
              </a:rPr>
              <a:t>Kontakt-Ofen</a:t>
            </a:r>
            <a:br>
              <a:rPr lang="de-DE" sz="1600" dirty="0">
                <a:solidFill>
                  <a:schemeClr val="tx1"/>
                </a:solidFill>
              </a:rPr>
            </a:br>
            <a:r>
              <a:rPr lang="de-DE" sz="1600" dirty="0">
                <a:solidFill>
                  <a:schemeClr val="tx1"/>
                </a:solidFill>
              </a:rPr>
              <a:t>~ 700°C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94B9D7D0-1260-4F0B-9757-A84A08856348}"/>
              </a:ext>
            </a:extLst>
          </p:cNvPr>
          <p:cNvSpPr/>
          <p:nvPr/>
        </p:nvSpPr>
        <p:spPr>
          <a:xfrm>
            <a:off x="5172075" y="2055556"/>
            <a:ext cx="1260000" cy="2304000"/>
          </a:xfrm>
          <a:prstGeom prst="rect">
            <a:avLst/>
          </a:prstGeom>
          <a:solidFill>
            <a:schemeClr val="accent3">
              <a:lumMod val="60000"/>
              <a:lumOff val="40000"/>
              <a:alpha val="50000"/>
            </a:schemeClr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de-DE" sz="1600" dirty="0" err="1">
                <a:solidFill>
                  <a:schemeClr val="tx1"/>
                </a:solidFill>
              </a:rPr>
              <a:t>Ox</a:t>
            </a:r>
            <a:r>
              <a:rPr lang="de-DE" sz="1600" dirty="0">
                <a:solidFill>
                  <a:schemeClr val="tx1"/>
                </a:solidFill>
              </a:rPr>
              <a:t>.-Turm</a:t>
            </a:r>
            <a:br>
              <a:rPr lang="de-DE" sz="1600" dirty="0">
                <a:solidFill>
                  <a:schemeClr val="tx1"/>
                </a:solidFill>
              </a:rPr>
            </a:br>
            <a:r>
              <a:rPr lang="de-DE" sz="1600" dirty="0">
                <a:solidFill>
                  <a:schemeClr val="tx1"/>
                </a:solidFill>
              </a:rPr>
              <a:t>&lt; 50°C</a:t>
            </a: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CACD6683-DC52-4770-BC63-D35E5047DC1E}"/>
              </a:ext>
            </a:extLst>
          </p:cNvPr>
          <p:cNvSpPr/>
          <p:nvPr/>
        </p:nvSpPr>
        <p:spPr>
          <a:xfrm>
            <a:off x="6796500" y="2055556"/>
            <a:ext cx="1260000" cy="2304000"/>
          </a:xfrm>
          <a:prstGeom prst="rect">
            <a:avLst/>
          </a:prstGeom>
          <a:solidFill>
            <a:schemeClr val="accent3">
              <a:lumMod val="60000"/>
              <a:lumOff val="40000"/>
              <a:alpha val="50000"/>
            </a:schemeClr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de-DE" sz="1600" dirty="0">
                <a:solidFill>
                  <a:schemeClr val="tx1"/>
                </a:solidFill>
              </a:rPr>
              <a:t>Riesel-Turm</a:t>
            </a:r>
          </a:p>
        </p:txBody>
      </p:sp>
      <p:cxnSp>
        <p:nvCxnSpPr>
          <p:cNvPr id="12" name="Gerader Verbinder 11">
            <a:extLst>
              <a:ext uri="{FF2B5EF4-FFF2-40B4-BE49-F238E27FC236}">
                <a16:creationId xmlns:a16="http://schemas.microsoft.com/office/drawing/2014/main" id="{B234D65C-2CEF-4B0D-BBA2-127D4C5DC0B9}"/>
              </a:ext>
            </a:extLst>
          </p:cNvPr>
          <p:cNvCxnSpPr/>
          <p:nvPr/>
        </p:nvCxnSpPr>
        <p:spPr>
          <a:xfrm>
            <a:off x="3295650" y="2695575"/>
            <a:ext cx="151200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Gerader Verbinder 13">
            <a:extLst>
              <a:ext uri="{FF2B5EF4-FFF2-40B4-BE49-F238E27FC236}">
                <a16:creationId xmlns:a16="http://schemas.microsoft.com/office/drawing/2014/main" id="{24733F3E-82A5-4AF8-AB8F-AA6F9265196B}"/>
              </a:ext>
            </a:extLst>
          </p:cNvPr>
          <p:cNvCxnSpPr/>
          <p:nvPr/>
        </p:nvCxnSpPr>
        <p:spPr>
          <a:xfrm>
            <a:off x="5172075" y="2695575"/>
            <a:ext cx="126000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0271F5A7-AA57-4D43-B63C-2D1F530EDA77}"/>
              </a:ext>
            </a:extLst>
          </p:cNvPr>
          <p:cNvCxnSpPr/>
          <p:nvPr/>
        </p:nvCxnSpPr>
        <p:spPr>
          <a:xfrm>
            <a:off x="6796500" y="2695575"/>
            <a:ext cx="126000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Pfeil: nach rechts 16">
            <a:extLst>
              <a:ext uri="{FF2B5EF4-FFF2-40B4-BE49-F238E27FC236}">
                <a16:creationId xmlns:a16="http://schemas.microsoft.com/office/drawing/2014/main" id="{18C039D1-46E5-49CE-B27B-868794EC70AD}"/>
              </a:ext>
            </a:extLst>
          </p:cNvPr>
          <p:cNvSpPr/>
          <p:nvPr/>
        </p:nvSpPr>
        <p:spPr>
          <a:xfrm>
            <a:off x="2819400" y="3429000"/>
            <a:ext cx="809625" cy="359988"/>
          </a:xfrm>
          <a:prstGeom prst="rightArrow">
            <a:avLst/>
          </a:prstGeom>
          <a:solidFill>
            <a:schemeClr val="accent2">
              <a:lumMod val="75000"/>
            </a:schemeClr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>
              <a:solidFill>
                <a:schemeClr val="tx1"/>
              </a:solidFill>
            </a:endParaRPr>
          </a:p>
        </p:txBody>
      </p:sp>
      <p:sp>
        <p:nvSpPr>
          <p:cNvPr id="18" name="Pfeil: gebogen 17">
            <a:extLst>
              <a:ext uri="{FF2B5EF4-FFF2-40B4-BE49-F238E27FC236}">
                <a16:creationId xmlns:a16="http://schemas.microsoft.com/office/drawing/2014/main" id="{9FA6E3CC-2936-4005-8D41-23D1B92CC398}"/>
              </a:ext>
            </a:extLst>
          </p:cNvPr>
          <p:cNvSpPr/>
          <p:nvPr/>
        </p:nvSpPr>
        <p:spPr>
          <a:xfrm flipV="1">
            <a:off x="982500" y="2802287"/>
            <a:ext cx="720000" cy="810537"/>
          </a:xfrm>
          <a:prstGeom prst="bentArrow">
            <a:avLst/>
          </a:prstGeom>
          <a:solidFill>
            <a:schemeClr val="accent1">
              <a:alpha val="20000"/>
            </a:schemeClr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>
              <a:solidFill>
                <a:schemeClr val="tx1"/>
              </a:solidFill>
            </a:endParaRPr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4B957223-E9EE-41D8-BB09-98D971293368}"/>
              </a:ext>
            </a:extLst>
          </p:cNvPr>
          <p:cNvSpPr txBox="1"/>
          <p:nvPr/>
        </p:nvSpPr>
        <p:spPr>
          <a:xfrm>
            <a:off x="821296" y="2484985"/>
            <a:ext cx="5116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400" b="1" dirty="0">
                <a:solidFill>
                  <a:schemeClr val="accent2"/>
                </a:solidFill>
              </a:rPr>
              <a:t>NH</a:t>
            </a:r>
            <a:r>
              <a:rPr lang="de-DE" sz="1400" b="1" baseline="-25000" dirty="0">
                <a:solidFill>
                  <a:schemeClr val="accent2"/>
                </a:solidFill>
              </a:rPr>
              <a:t>3</a:t>
            </a:r>
          </a:p>
        </p:txBody>
      </p:sp>
      <p:sp>
        <p:nvSpPr>
          <p:cNvPr id="20" name="Pfeil: gebogen 19">
            <a:extLst>
              <a:ext uri="{FF2B5EF4-FFF2-40B4-BE49-F238E27FC236}">
                <a16:creationId xmlns:a16="http://schemas.microsoft.com/office/drawing/2014/main" id="{B3FFF3E6-FBE2-47BD-8EA5-518138B638A3}"/>
              </a:ext>
            </a:extLst>
          </p:cNvPr>
          <p:cNvSpPr/>
          <p:nvPr/>
        </p:nvSpPr>
        <p:spPr>
          <a:xfrm>
            <a:off x="982500" y="3670906"/>
            <a:ext cx="720000" cy="810537"/>
          </a:xfrm>
          <a:prstGeom prst="bentArrow">
            <a:avLst/>
          </a:prstGeom>
          <a:solidFill>
            <a:schemeClr val="accent1">
              <a:alpha val="20000"/>
            </a:schemeClr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>
              <a:solidFill>
                <a:schemeClr val="tx1"/>
              </a:solidFill>
            </a:endParaRPr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2122EFDA-DE53-4C1D-AEEE-9A224C74FA30}"/>
              </a:ext>
            </a:extLst>
          </p:cNvPr>
          <p:cNvSpPr txBox="1"/>
          <p:nvPr/>
        </p:nvSpPr>
        <p:spPr>
          <a:xfrm>
            <a:off x="835723" y="4481443"/>
            <a:ext cx="4828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400" dirty="0"/>
              <a:t>Luft</a:t>
            </a:r>
          </a:p>
        </p:txBody>
      </p:sp>
      <p:sp>
        <p:nvSpPr>
          <p:cNvPr id="22" name="Pfeil: nach rechts 21">
            <a:extLst>
              <a:ext uri="{FF2B5EF4-FFF2-40B4-BE49-F238E27FC236}">
                <a16:creationId xmlns:a16="http://schemas.microsoft.com/office/drawing/2014/main" id="{B1554B52-B232-4A23-BEC5-E381C0D4F2BB}"/>
              </a:ext>
            </a:extLst>
          </p:cNvPr>
          <p:cNvSpPr/>
          <p:nvPr/>
        </p:nvSpPr>
        <p:spPr>
          <a:xfrm rot="5400000">
            <a:off x="2028563" y="2709985"/>
            <a:ext cx="810000" cy="360000"/>
          </a:xfrm>
          <a:prstGeom prst="rightArrow">
            <a:avLst/>
          </a:prstGeom>
          <a:solidFill>
            <a:schemeClr val="accent5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>
              <a:solidFill>
                <a:schemeClr val="tx1"/>
              </a:solidFill>
            </a:endParaRPr>
          </a:p>
        </p:txBody>
      </p:sp>
      <p:sp>
        <p:nvSpPr>
          <p:cNvPr id="23" name="Textfeld 22">
            <a:extLst>
              <a:ext uri="{FF2B5EF4-FFF2-40B4-BE49-F238E27FC236}">
                <a16:creationId xmlns:a16="http://schemas.microsoft.com/office/drawing/2014/main" id="{64A0C579-1A2C-48C5-B341-6549CA4CAFDD}"/>
              </a:ext>
            </a:extLst>
          </p:cNvPr>
          <p:cNvSpPr txBox="1"/>
          <p:nvPr/>
        </p:nvSpPr>
        <p:spPr>
          <a:xfrm>
            <a:off x="2055240" y="2183010"/>
            <a:ext cx="7617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400" dirty="0"/>
              <a:t>Wärme</a:t>
            </a:r>
          </a:p>
        </p:txBody>
      </p:sp>
      <p:sp>
        <p:nvSpPr>
          <p:cNvPr id="24" name="Rechteck 23">
            <a:extLst>
              <a:ext uri="{FF2B5EF4-FFF2-40B4-BE49-F238E27FC236}">
                <a16:creationId xmlns:a16="http://schemas.microsoft.com/office/drawing/2014/main" id="{FE15D505-5509-43CE-BCDA-FBDC0182B87E}"/>
              </a:ext>
            </a:extLst>
          </p:cNvPr>
          <p:cNvSpPr/>
          <p:nvPr/>
        </p:nvSpPr>
        <p:spPr>
          <a:xfrm>
            <a:off x="3629025" y="2695575"/>
            <a:ext cx="219075" cy="1656293"/>
          </a:xfrm>
          <a:prstGeom prst="rect">
            <a:avLst/>
          </a:prstGeom>
          <a:pattFill prst="trellis">
            <a:fgClr>
              <a:srgbClr val="C86400"/>
            </a:fgClr>
            <a:bgClr>
              <a:schemeClr val="bg1"/>
            </a:bgClr>
          </a:patt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>
              <a:solidFill>
                <a:schemeClr val="tx1"/>
              </a:solidFill>
            </a:endParaRPr>
          </a:p>
        </p:txBody>
      </p:sp>
      <p:sp>
        <p:nvSpPr>
          <p:cNvPr id="25" name="Textfeld 24">
            <a:extLst>
              <a:ext uri="{FF2B5EF4-FFF2-40B4-BE49-F238E27FC236}">
                <a16:creationId xmlns:a16="http://schemas.microsoft.com/office/drawing/2014/main" id="{06774BC2-050D-4FD8-AB5E-A262B15677A9}"/>
              </a:ext>
            </a:extLst>
          </p:cNvPr>
          <p:cNvSpPr txBox="1"/>
          <p:nvPr/>
        </p:nvSpPr>
        <p:spPr>
          <a:xfrm>
            <a:off x="3795999" y="2802287"/>
            <a:ext cx="364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400" b="1" dirty="0">
                <a:solidFill>
                  <a:srgbClr val="C86400"/>
                </a:solidFill>
              </a:rPr>
              <a:t>Pt</a:t>
            </a:r>
          </a:p>
        </p:txBody>
      </p:sp>
      <p:sp>
        <p:nvSpPr>
          <p:cNvPr id="26" name="Pfeil: nach rechts 25">
            <a:extLst>
              <a:ext uri="{FF2B5EF4-FFF2-40B4-BE49-F238E27FC236}">
                <a16:creationId xmlns:a16="http://schemas.microsoft.com/office/drawing/2014/main" id="{4CD24FDC-D147-44E9-B959-9B2BB37E6314}"/>
              </a:ext>
            </a:extLst>
          </p:cNvPr>
          <p:cNvSpPr/>
          <p:nvPr/>
        </p:nvSpPr>
        <p:spPr>
          <a:xfrm>
            <a:off x="4543676" y="2802287"/>
            <a:ext cx="969450" cy="540000"/>
          </a:xfrm>
          <a:prstGeom prst="rightArrow">
            <a:avLst/>
          </a:prstGeom>
          <a:solidFill>
            <a:schemeClr val="accent5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>
                <a:solidFill>
                  <a:schemeClr val="tx1"/>
                </a:solidFill>
              </a:rPr>
              <a:t>NO</a:t>
            </a:r>
          </a:p>
        </p:txBody>
      </p:sp>
      <p:sp>
        <p:nvSpPr>
          <p:cNvPr id="27" name="Pfeil: nach rechts 26">
            <a:extLst>
              <a:ext uri="{FF2B5EF4-FFF2-40B4-BE49-F238E27FC236}">
                <a16:creationId xmlns:a16="http://schemas.microsoft.com/office/drawing/2014/main" id="{E2EFB07E-14A3-49E7-BF15-36F7E64E1F69}"/>
              </a:ext>
            </a:extLst>
          </p:cNvPr>
          <p:cNvSpPr/>
          <p:nvPr/>
        </p:nvSpPr>
        <p:spPr>
          <a:xfrm>
            <a:off x="4543676" y="3455193"/>
            <a:ext cx="969450" cy="540000"/>
          </a:xfrm>
          <a:prstGeom prst="rightArrow">
            <a:avLst/>
          </a:prstGeom>
          <a:solidFill>
            <a:schemeClr val="accent5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>
                <a:solidFill>
                  <a:schemeClr val="tx1"/>
                </a:solidFill>
              </a:rPr>
              <a:t>O</a:t>
            </a:r>
            <a:r>
              <a:rPr lang="de-DE" sz="1600" baseline="-250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28" name="Pfeil: nach rechts 27">
            <a:extLst>
              <a:ext uri="{FF2B5EF4-FFF2-40B4-BE49-F238E27FC236}">
                <a16:creationId xmlns:a16="http://schemas.microsoft.com/office/drawing/2014/main" id="{6207D427-567F-4C1F-BA09-711A304780F4}"/>
              </a:ext>
            </a:extLst>
          </p:cNvPr>
          <p:cNvSpPr/>
          <p:nvPr/>
        </p:nvSpPr>
        <p:spPr>
          <a:xfrm>
            <a:off x="6190425" y="3170905"/>
            <a:ext cx="969450" cy="540000"/>
          </a:xfrm>
          <a:prstGeom prst="rightArrow">
            <a:avLst/>
          </a:prstGeom>
          <a:solidFill>
            <a:schemeClr val="accent5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>
                <a:solidFill>
                  <a:schemeClr val="tx1"/>
                </a:solidFill>
              </a:rPr>
              <a:t>N</a:t>
            </a:r>
            <a:r>
              <a:rPr lang="de-DE" sz="1600" baseline="-25000" dirty="0">
                <a:solidFill>
                  <a:schemeClr val="tx1"/>
                </a:solidFill>
              </a:rPr>
              <a:t>2</a:t>
            </a:r>
            <a:r>
              <a:rPr lang="de-DE" sz="1600" dirty="0">
                <a:solidFill>
                  <a:schemeClr val="tx1"/>
                </a:solidFill>
              </a:rPr>
              <a:t>O</a:t>
            </a:r>
            <a:r>
              <a:rPr lang="de-DE" sz="1600" baseline="-250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29" name="Pfeil: nach rechts 28">
            <a:extLst>
              <a:ext uri="{FF2B5EF4-FFF2-40B4-BE49-F238E27FC236}">
                <a16:creationId xmlns:a16="http://schemas.microsoft.com/office/drawing/2014/main" id="{A38F9809-2AF4-4629-986F-902B45C9A3CE}"/>
              </a:ext>
            </a:extLst>
          </p:cNvPr>
          <p:cNvSpPr/>
          <p:nvPr/>
        </p:nvSpPr>
        <p:spPr>
          <a:xfrm>
            <a:off x="7837174" y="3033586"/>
            <a:ext cx="1402076" cy="814637"/>
          </a:xfrm>
          <a:prstGeom prst="rightArrow">
            <a:avLst/>
          </a:prstGeom>
          <a:solidFill>
            <a:schemeClr val="accent5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b="1" dirty="0">
                <a:solidFill>
                  <a:schemeClr val="tx1"/>
                </a:solidFill>
              </a:rPr>
              <a:t>HNO</a:t>
            </a:r>
            <a:r>
              <a:rPr lang="de-DE" sz="1600" b="1" baseline="-25000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30" name="Pfeil: nach rechts 29">
            <a:extLst>
              <a:ext uri="{FF2B5EF4-FFF2-40B4-BE49-F238E27FC236}">
                <a16:creationId xmlns:a16="http://schemas.microsoft.com/office/drawing/2014/main" id="{28E443C4-86F4-4775-8131-802583B7CFC8}"/>
              </a:ext>
            </a:extLst>
          </p:cNvPr>
          <p:cNvSpPr/>
          <p:nvPr/>
        </p:nvSpPr>
        <p:spPr>
          <a:xfrm rot="5400000">
            <a:off x="6754875" y="1317882"/>
            <a:ext cx="810000" cy="360000"/>
          </a:xfrm>
          <a:prstGeom prst="rightArrow">
            <a:avLst/>
          </a:prstGeom>
          <a:solidFill>
            <a:schemeClr val="accent1">
              <a:alpha val="20000"/>
            </a:schemeClr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>
              <a:solidFill>
                <a:schemeClr val="tx1"/>
              </a:solidFill>
            </a:endParaRPr>
          </a:p>
        </p:txBody>
      </p:sp>
      <p:sp>
        <p:nvSpPr>
          <p:cNvPr id="31" name="Pfeil: nach rechts 30">
            <a:extLst>
              <a:ext uri="{FF2B5EF4-FFF2-40B4-BE49-F238E27FC236}">
                <a16:creationId xmlns:a16="http://schemas.microsoft.com/office/drawing/2014/main" id="{D9EAD0C9-DF79-4320-986E-C194C41082B5}"/>
              </a:ext>
            </a:extLst>
          </p:cNvPr>
          <p:cNvSpPr/>
          <p:nvPr/>
        </p:nvSpPr>
        <p:spPr>
          <a:xfrm rot="5400000">
            <a:off x="7364475" y="1317882"/>
            <a:ext cx="810000" cy="360000"/>
          </a:xfrm>
          <a:prstGeom prst="rightArrow">
            <a:avLst/>
          </a:prstGeom>
          <a:solidFill>
            <a:schemeClr val="accent1">
              <a:alpha val="20000"/>
            </a:schemeClr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>
              <a:solidFill>
                <a:schemeClr val="tx1"/>
              </a:solidFill>
            </a:endParaRPr>
          </a:p>
        </p:txBody>
      </p:sp>
      <p:sp>
        <p:nvSpPr>
          <p:cNvPr id="32" name="Textfeld 31">
            <a:extLst>
              <a:ext uri="{FF2B5EF4-FFF2-40B4-BE49-F238E27FC236}">
                <a16:creationId xmlns:a16="http://schemas.microsoft.com/office/drawing/2014/main" id="{479DFB16-FC00-4DA0-A8C0-3907ECC40A9E}"/>
              </a:ext>
            </a:extLst>
          </p:cNvPr>
          <p:cNvSpPr txBox="1"/>
          <p:nvPr/>
        </p:nvSpPr>
        <p:spPr>
          <a:xfrm>
            <a:off x="6892268" y="775580"/>
            <a:ext cx="52129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400" dirty="0"/>
              <a:t>H</a:t>
            </a:r>
            <a:r>
              <a:rPr lang="de-DE" sz="1400" baseline="-25000" dirty="0"/>
              <a:t>2</a:t>
            </a:r>
            <a:r>
              <a:rPr lang="de-DE" sz="1400" dirty="0"/>
              <a:t>O</a:t>
            </a:r>
          </a:p>
        </p:txBody>
      </p:sp>
      <p:sp>
        <p:nvSpPr>
          <p:cNvPr id="33" name="Textfeld 32">
            <a:extLst>
              <a:ext uri="{FF2B5EF4-FFF2-40B4-BE49-F238E27FC236}">
                <a16:creationId xmlns:a16="http://schemas.microsoft.com/office/drawing/2014/main" id="{BFD1801E-CFFB-424E-928C-5AF5AEF02D0E}"/>
              </a:ext>
            </a:extLst>
          </p:cNvPr>
          <p:cNvSpPr txBox="1"/>
          <p:nvPr/>
        </p:nvSpPr>
        <p:spPr>
          <a:xfrm>
            <a:off x="7528063" y="781123"/>
            <a:ext cx="4828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400" dirty="0"/>
              <a:t>Luft</a:t>
            </a:r>
          </a:p>
        </p:txBody>
      </p:sp>
      <p:sp>
        <p:nvSpPr>
          <p:cNvPr id="34" name="Pfeil: nach rechts 33">
            <a:extLst>
              <a:ext uri="{FF2B5EF4-FFF2-40B4-BE49-F238E27FC236}">
                <a16:creationId xmlns:a16="http://schemas.microsoft.com/office/drawing/2014/main" id="{7015C078-D80B-47D5-B570-E66B3CF98891}"/>
              </a:ext>
            </a:extLst>
          </p:cNvPr>
          <p:cNvSpPr/>
          <p:nvPr/>
        </p:nvSpPr>
        <p:spPr>
          <a:xfrm rot="16200000" flipH="1">
            <a:off x="3825075" y="4383106"/>
            <a:ext cx="810000" cy="360000"/>
          </a:xfrm>
          <a:prstGeom prst="rightArrow">
            <a:avLst/>
          </a:prstGeom>
          <a:solidFill>
            <a:schemeClr val="accent5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>
              <a:solidFill>
                <a:schemeClr val="tx1"/>
              </a:solidFill>
            </a:endParaRPr>
          </a:p>
        </p:txBody>
      </p:sp>
      <p:sp>
        <p:nvSpPr>
          <p:cNvPr id="35" name="Pfeil: nach rechts 34">
            <a:extLst>
              <a:ext uri="{FF2B5EF4-FFF2-40B4-BE49-F238E27FC236}">
                <a16:creationId xmlns:a16="http://schemas.microsoft.com/office/drawing/2014/main" id="{0C7F6ECA-A139-45EE-9D2C-4B25ABD8C6E4}"/>
              </a:ext>
            </a:extLst>
          </p:cNvPr>
          <p:cNvSpPr/>
          <p:nvPr/>
        </p:nvSpPr>
        <p:spPr>
          <a:xfrm rot="16200000" flipH="1">
            <a:off x="5388750" y="4383105"/>
            <a:ext cx="810000" cy="360000"/>
          </a:xfrm>
          <a:prstGeom prst="rightArrow">
            <a:avLst/>
          </a:prstGeom>
          <a:solidFill>
            <a:schemeClr val="accent5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>
              <a:solidFill>
                <a:schemeClr val="tx1"/>
              </a:solidFill>
            </a:endParaRPr>
          </a:p>
        </p:txBody>
      </p:sp>
      <p:sp>
        <p:nvSpPr>
          <p:cNvPr id="36" name="Textfeld 35">
            <a:extLst>
              <a:ext uri="{FF2B5EF4-FFF2-40B4-BE49-F238E27FC236}">
                <a16:creationId xmlns:a16="http://schemas.microsoft.com/office/drawing/2014/main" id="{DE9054D6-5F5D-441E-A448-8D3A47FB2EAA}"/>
              </a:ext>
            </a:extLst>
          </p:cNvPr>
          <p:cNvSpPr txBox="1"/>
          <p:nvPr/>
        </p:nvSpPr>
        <p:spPr>
          <a:xfrm>
            <a:off x="3848100" y="4968105"/>
            <a:ext cx="7617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400" dirty="0"/>
              <a:t>Wärme</a:t>
            </a:r>
          </a:p>
        </p:txBody>
      </p:sp>
      <p:sp>
        <p:nvSpPr>
          <p:cNvPr id="37" name="Textfeld 36">
            <a:extLst>
              <a:ext uri="{FF2B5EF4-FFF2-40B4-BE49-F238E27FC236}">
                <a16:creationId xmlns:a16="http://schemas.microsoft.com/office/drawing/2014/main" id="{A1FF7B6C-82ED-4689-97B8-0D1375A5ECD4}"/>
              </a:ext>
            </a:extLst>
          </p:cNvPr>
          <p:cNvSpPr txBox="1"/>
          <p:nvPr/>
        </p:nvSpPr>
        <p:spPr>
          <a:xfrm>
            <a:off x="5421201" y="4968105"/>
            <a:ext cx="7617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400" dirty="0"/>
              <a:t>Wärme</a:t>
            </a:r>
          </a:p>
        </p:txBody>
      </p:sp>
    </p:spTree>
    <p:extLst>
      <p:ext uri="{BB962C8B-B14F-4D97-AF65-F5344CB8AC3E}">
        <p14:creationId xmlns:p14="http://schemas.microsoft.com/office/powerpoint/2010/main" val="17151127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Did Chemie">
      <a:dk1>
        <a:sysClr val="windowText" lastClr="000000"/>
      </a:dk1>
      <a:lt1>
        <a:sysClr val="window" lastClr="FFFFFF"/>
      </a:lt1>
      <a:dk2>
        <a:srgbClr val="777777"/>
      </a:dk2>
      <a:lt2>
        <a:srgbClr val="DDDDDD"/>
      </a:lt2>
      <a:accent1>
        <a:srgbClr val="0000FF"/>
      </a:accent1>
      <a:accent2>
        <a:srgbClr val="FF0000"/>
      </a:accent2>
      <a:accent3>
        <a:srgbClr val="00FF00"/>
      </a:accent3>
      <a:accent4>
        <a:srgbClr val="FF00FF"/>
      </a:accent4>
      <a:accent5>
        <a:srgbClr val="FFFF00"/>
      </a:accent5>
      <a:accent6>
        <a:srgbClr val="00FFFF"/>
      </a:accent6>
      <a:hlink>
        <a:srgbClr val="0000FF"/>
      </a:hlink>
      <a:folHlink>
        <a:srgbClr val="0000FF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22225">
          <a:solidFill>
            <a:schemeClr val="tx1"/>
          </a:solidFill>
        </a:ln>
      </a:spPr>
      <a:bodyPr rtlCol="0" anchor="ctr"/>
      <a:lstStyle>
        <a:defPPr algn="ctr">
          <a:defRPr sz="1600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2225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l">
          <a:defRPr sz="1400"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37</Words>
  <Application>Microsoft Office PowerPoint</Application>
  <PresentationFormat>A4-Papier (210 x 297 mm)</PresentationFormat>
  <Paragraphs>23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1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4" baseType="lpstr">
      <vt:lpstr>Arial</vt:lpstr>
      <vt:lpstr>Office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regina.schoenberner83@gmail.com</dc:creator>
  <cp:lastModifiedBy>Regina Schönberner</cp:lastModifiedBy>
  <cp:revision>10</cp:revision>
  <dcterms:created xsi:type="dcterms:W3CDTF">2020-07-16T09:33:05Z</dcterms:created>
  <dcterms:modified xsi:type="dcterms:W3CDTF">2020-11-23T09:52:48Z</dcterms:modified>
</cp:coreProperties>
</file>