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74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7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65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40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50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1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6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8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45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00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37BF-2B1F-4D41-B590-5A4AE9C18A13}" type="datetimeFigureOut">
              <a:rPr lang="de-DE" smtClean="0"/>
              <a:t>26.07.2017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06C5-2A6B-4FAC-82E2-10E44FD88F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18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893257"/>
              </p:ext>
            </p:extLst>
          </p:nvPr>
        </p:nvGraphicFramePr>
        <p:xfrm>
          <a:off x="1259630" y="1700808"/>
          <a:ext cx="5184577" cy="3739297"/>
        </p:xfrm>
        <a:graphic>
          <a:graphicData uri="http://schemas.openxmlformats.org/drawingml/2006/table">
            <a:tbl>
              <a:tblPr firstRow="1" firstCol="1" bandRow="1"/>
              <a:tblGrid>
                <a:gridCol w="144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Elektrodenreaktion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Symbol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100" b="1" baseline="30000" dirty="0">
                          <a:effectLst/>
                          <a:latin typeface="Times New Roman"/>
                          <a:ea typeface="Meiryo"/>
                          <a:cs typeface="Times New Roman"/>
                        </a:rPr>
                        <a:t>ϴ</a:t>
                      </a: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 [V]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426">
                <a:tc rowSpan="8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↑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Unedle Metalle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 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Li        ⇄    Li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Li/Li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-3,04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Ca      ⇄    Ca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Ca/Ca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-2,87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Mg     ⇄    Mg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Mg/Mg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-2,36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Al       ⇄    Al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+ 3e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Al/Al</a:t>
                      </a:r>
                      <a:r>
                        <a:rPr lang="de-DE" sz="1100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3+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-1,66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Zn      ⇄    Zn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Zn/Zn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-0,76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Fe      ⇄    Fe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Fe/Fe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-0,41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Sn      ⇄    Sn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Sn/Sn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-0,14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4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100" b="1" baseline="-25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      ⇄    2 H</a:t>
                      </a:r>
                      <a:r>
                        <a:rPr lang="de-DE" sz="1100" b="1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de-DE" sz="1100" b="1" baseline="-25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+ 2e</a:t>
                      </a:r>
                      <a:r>
                        <a:rPr lang="de-DE" sz="1100" b="1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de-DE" sz="1100" b="1" baseline="-25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/H</a:t>
                      </a:r>
                      <a:r>
                        <a:rPr lang="de-DE" sz="1100" b="1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+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±0,00</a:t>
                      </a: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426">
                <a:tc row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Edle Metalle</a:t>
                      </a:r>
                      <a:b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de-D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↓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Cu      ⇄    Cu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Cu/Cu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+0,35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42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Pt       ⇄    Pt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 + 2e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Pt/Pt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2+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+1,20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8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Au      ⇄    Au</a:t>
                      </a:r>
                      <a:r>
                        <a:rPr lang="de-DE" sz="1100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3+</a:t>
                      </a:r>
                      <a:r>
                        <a:rPr lang="de-DE" sz="11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 + 3e</a:t>
                      </a:r>
                      <a:r>
                        <a:rPr lang="de-DE" sz="1100" baseline="300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-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Meiryo"/>
                          <a:ea typeface="Calibri"/>
                          <a:cs typeface="Times New Roman"/>
                        </a:rPr>
                        <a:t>Au/Au</a:t>
                      </a:r>
                      <a:r>
                        <a:rPr lang="de-DE" sz="1100" baseline="30000">
                          <a:effectLst/>
                          <a:latin typeface="Meiryo"/>
                          <a:ea typeface="Calibri"/>
                          <a:cs typeface="Times New Roman"/>
                        </a:rPr>
                        <a:t>3+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Meiryo"/>
                          <a:ea typeface="Calibri"/>
                          <a:cs typeface="Times New Roman"/>
                        </a:rPr>
                        <a:t>+1,41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2555" marR="10255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37460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Bildschirmpräsentation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Meiryo</vt:lpstr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Juliane</dc:creator>
  <cp:lastModifiedBy>Walter Wagner</cp:lastModifiedBy>
  <cp:revision>2</cp:revision>
  <dcterms:created xsi:type="dcterms:W3CDTF">2017-07-23T19:09:14Z</dcterms:created>
  <dcterms:modified xsi:type="dcterms:W3CDTF">2017-07-26T13:32:18Z</dcterms:modified>
</cp:coreProperties>
</file>