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7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30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9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77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83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83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817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72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3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9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391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22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0669A-2F32-4591-A2EA-AEB36CE03641}" type="datetimeFigureOut">
              <a:rPr lang="de-DE" smtClean="0"/>
              <a:t>07.06.2017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841EC-D4FF-42BD-9D59-3B7BDFAF5B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36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1938265" y="4950434"/>
                <a:ext cx="1978564" cy="4004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de-DE" sz="1200" b="0" i="0" smtClean="0">
                          <a:latin typeface="Cambria Math"/>
                        </a:rPr>
                        <m:t>=</m:t>
                      </m:r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0+</m:t>
                      </m:r>
                      <m:f>
                        <m:f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  <m:r>
                            <a:rPr lang="de-DE" sz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·</m:t>
                          </m:r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num>
                        <m:den>
                          <m: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DE" sz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·</m:t>
                          </m:r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den>
                      </m:f>
                      <m:r>
                        <a:rPr lang="de-DE" sz="1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func>
                        <m:funcPr>
                          <m:ctrlPr>
                            <a:rPr lang="de-DE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de-DE" sz="12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12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2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Luft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de-DE" sz="12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12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2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Abgas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265" y="4950434"/>
                <a:ext cx="1978564" cy="400431"/>
              </a:xfrm>
              <a:prstGeom prst="rect">
                <a:avLst/>
              </a:prstGeom>
              <a:blipFill rotWithShape="1">
                <a:blip r:embed="rId2"/>
                <a:stretch>
                  <a:fillRect t="-1515" b="-121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1938265" y="460110"/>
                <a:ext cx="10942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2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de-DE" sz="1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</m:t>
                      </m:r>
                      <m:r>
                        <a:rPr lang="de-DE" sz="1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</m:t>
                      </m:r>
                    </m:oMath>
                  </m:oMathPara>
                </a14:m>
                <a:endParaRPr lang="de-DE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265" y="460110"/>
                <a:ext cx="1094274" cy="184666"/>
              </a:xfrm>
              <a:prstGeom prst="rect">
                <a:avLst/>
              </a:prstGeom>
              <a:blipFill rotWithShape="1">
                <a:blip r:embed="rId3"/>
                <a:stretch>
                  <a:fillRect l="-2793" r="-2793" b="-161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1938265" y="826497"/>
                <a:ext cx="1926297" cy="347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2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2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sSup>
                        <m:sSup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l-GR" sz="12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p>
                      </m:sSup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de-DE" sz="1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de-DE" sz="1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de-DE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de-DE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2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Ox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12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Red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265" y="826497"/>
                <a:ext cx="1926297" cy="347467"/>
              </a:xfrm>
              <a:prstGeom prst="rect">
                <a:avLst/>
              </a:prstGeom>
              <a:blipFill rotWithShape="1">
                <a:blip r:embed="rId4"/>
                <a:stretch>
                  <a:fillRect l="-1266" t="-1754" b="-87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1938265" y="1947306"/>
                <a:ext cx="1566647" cy="376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200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l-GR" sz="12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p>
                      </m:sSup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  <m:r>
                            <a:rPr lang="de-DE" sz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·</m:t>
                          </m:r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z</m:t>
                          </m:r>
                          <m:r>
                            <a:rPr lang="de-DE" sz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·</m:t>
                          </m:r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den>
                      </m:f>
                      <m:r>
                        <a:rPr lang="de-DE" sz="1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de-DE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de-DE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2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Ox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12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Red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265" y="1947306"/>
                <a:ext cx="1566647" cy="376963"/>
              </a:xfrm>
              <a:prstGeom prst="rect">
                <a:avLst/>
              </a:prstGeom>
              <a:blipFill rotWithShape="1">
                <a:blip r:embed="rId5"/>
                <a:stretch>
                  <a:fillRect l="-1556" t="-1613" b="-96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1938265" y="2788282"/>
                <a:ext cx="151002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200" b="0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Kathode</m:t>
                          </m:r>
                        </m:sub>
                      </m:sSub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Anode</m:t>
                          </m:r>
                        </m:sub>
                      </m:sSub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265" y="2788282"/>
                <a:ext cx="1510029" cy="184666"/>
              </a:xfrm>
              <a:prstGeom prst="rect">
                <a:avLst/>
              </a:prstGeom>
              <a:blipFill rotWithShape="1">
                <a:blip r:embed="rId6"/>
                <a:stretch>
                  <a:fillRect l="-1613" b="-161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1938265" y="3290502"/>
                <a:ext cx="1217769" cy="2650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200" b="1" i="0" smtClean="0">
                        <a:latin typeface="Cambria Math" panose="02040503050406030204" pitchFamily="18" charset="0"/>
                      </a:rPr>
                      <m:t>𝐄</m:t>
                    </m:r>
                    <m:r>
                      <a:rPr lang="de-DE" sz="1200" b="1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1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1200" b="1" i="0" smtClean="0">
                            <a:latin typeface="Cambria Math" panose="02040503050406030204" pitchFamily="18" charset="0"/>
                          </a:rPr>
                          <m:t>𝐄</m:t>
                        </m:r>
                      </m:e>
                      <m:sup>
                        <m:r>
                          <a:rPr lang="el-GR" sz="1200" b="1" i="0" smtClean="0">
                            <a:latin typeface="Cambria Math" panose="02040503050406030204" pitchFamily="18" charset="0"/>
                          </a:rPr>
                          <m:t>𝛉</m:t>
                        </m:r>
                      </m:sup>
                    </m:sSup>
                    <m:r>
                      <a:rPr lang="de-DE" sz="1200" b="1" i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1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sz="1200" b="1" i="0" smtClean="0">
                            <a:latin typeface="Cambria Math" panose="02040503050406030204" pitchFamily="18" charset="0"/>
                          </a:rPr>
                          <m:t>𝐑</m:t>
                        </m:r>
                        <m:r>
                          <a:rPr lang="de-DE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·</m:t>
                        </m:r>
                        <m:r>
                          <a:rPr lang="de-DE" sz="1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𝐓</m:t>
                        </m:r>
                      </m:num>
                      <m:den>
                        <m:r>
                          <a:rPr lang="de-DE" sz="1200" b="1" i="0" smtClean="0">
                            <a:latin typeface="Cambria Math" panose="02040503050406030204" pitchFamily="18" charset="0"/>
                          </a:rPr>
                          <m:t>𝐳</m:t>
                        </m:r>
                        <m:r>
                          <a:rPr lang="de-DE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·</m:t>
                        </m:r>
                        <m:r>
                          <a:rPr lang="de-DE" sz="1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𝐅</m:t>
                        </m:r>
                      </m:den>
                    </m:f>
                    <m:r>
                      <a:rPr lang="de-DE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a:rPr lang="de-DE" sz="1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𝐥𝐧</m:t>
                    </m:r>
                    <m:r>
                      <a:rPr lang="de-DE" sz="1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12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Q</a:t>
                </a:r>
                <a:endParaRPr lang="de-DE" sz="1200" b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265" y="3290502"/>
                <a:ext cx="1217769" cy="265009"/>
              </a:xfrm>
              <a:prstGeom prst="rect">
                <a:avLst/>
              </a:prstGeom>
              <a:blipFill rotWithShape="1">
                <a:blip r:embed="rId7"/>
                <a:stretch>
                  <a:fillRect l="-4500" t="-4651" r="-7000" b="-186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6182717" y="1173964"/>
                <a:ext cx="120225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de-DE" sz="12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de-DE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e>
                        <m:sup>
                          <m:r>
                            <a:rPr lang="de-DE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</m:sup>
                      </m:sSup>
                    </m:oMath>
                  </m:oMathPara>
                </a14:m>
                <a:endParaRPr lang="de-DE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717" y="1173964"/>
                <a:ext cx="1202252" cy="184666"/>
              </a:xfrm>
              <a:prstGeom prst="rect">
                <a:avLst/>
              </a:prstGeom>
              <a:blipFill rotWithShape="1">
                <a:blip r:embed="rId8"/>
                <a:stretch>
                  <a:fillRect l="-2030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6182717" y="1731862"/>
                <a:ext cx="13976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DE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e>
                        <m:sup>
                          <m:r>
                            <a:rPr lang="de-DE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</m:sup>
                      </m:sSup>
                      <m:r>
                        <a:rPr lang="de-DE" sz="14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de-DE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14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de-DE" sz="1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b="0" i="0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de-DE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1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de-DE" sz="14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de-DE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717" y="1731862"/>
                <a:ext cx="1397690" cy="215444"/>
              </a:xfrm>
              <a:prstGeom prst="rect">
                <a:avLst/>
              </a:prstGeom>
              <a:blipFill rotWithShape="1">
                <a:blip r:embed="rId9"/>
                <a:stretch>
                  <a:fillRect l="-1739" b="-171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6182717" y="3144994"/>
                <a:ext cx="2420965" cy="6931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400" b="0" i="0" u="sng" smtClean="0">
                        <a:latin typeface="Cambria Math" panose="02040503050406030204" pitchFamily="18" charset="0"/>
                      </a:rPr>
                      <m:t>Redoxreaktion</m:t>
                    </m:r>
                  </m:oMath>
                </a14:m>
                <a:r>
                  <a:rPr lang="de-DE" sz="1400" b="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40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Oxidation</m:t>
                    </m:r>
                    <m:r>
                      <a:rPr lang="de-DE" sz="140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 </m:t>
                    </m:r>
                    <m:sSub>
                      <m:sSubPr>
                        <m:ctrlPr>
                          <a:rPr lang="de-DE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1400" b="0" i="0" smtClean="0">
                            <a:latin typeface="Cambria Math" panose="02040503050406030204" pitchFamily="18" charset="0"/>
                          </a:rPr>
                          <m:t>Cu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4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de-DE" sz="1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1400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de-DE" sz="1400" b="0" i="0" dirty="0" smtClean="0">
                            <a:latin typeface="Cambria Math" panose="02040503050406030204" pitchFamily="18" charset="0"/>
                          </a:rPr>
                          <m:t>Cu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400" b="0" i="0" dirty="0" smtClean="0">
                            <a:latin typeface="Cambria Math" panose="02040503050406030204" pitchFamily="18" charset="0"/>
                          </a:rPr>
                          <m:t>aq</m:t>
                        </m:r>
                      </m:sub>
                      <m:sup>
                        <m:r>
                          <a:rPr lang="de-DE" sz="1400" b="0" i="0" dirty="0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bSup>
                  </m:oMath>
                </a14:m>
                <a:r>
                  <a:rPr lang="de-DE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sSup>
                      <m:sSupPr>
                        <m:ctrlPr>
                          <a:rPr lang="de-DE" sz="1400" b="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e</m:t>
                        </m:r>
                      </m:e>
                      <m:sup>
                        <m:r>
                          <a:rPr lang="de-DE" sz="1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</m:sup>
                    </m:sSup>
                  </m:oMath>
                </a14:m>
                <a:endParaRPr lang="de-DE" sz="1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40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Reduktion</m:t>
                    </m:r>
                  </m:oMath>
                </a14:m>
                <a:r>
                  <a:rPr lang="de-DE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1400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de-DE" sz="1400" b="0" i="0" dirty="0" smtClean="0">
                            <a:latin typeface="Cambria Math" panose="02040503050406030204" pitchFamily="18" charset="0"/>
                          </a:rPr>
                          <m:t>Cu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400" b="0" i="0" dirty="0" smtClean="0">
                            <a:latin typeface="Cambria Math" panose="02040503050406030204" pitchFamily="18" charset="0"/>
                          </a:rPr>
                          <m:t>aq</m:t>
                        </m:r>
                      </m:sub>
                      <m:sup>
                        <m:r>
                          <a:rPr lang="de-DE" sz="1400" b="0" i="0" dirty="0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bSup>
                  </m:oMath>
                </a14:m>
                <a:r>
                  <a:rPr lang="de-DE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sSup>
                      <m:sSupPr>
                        <m:ctrlPr>
                          <a:rPr lang="de-DE" sz="1400" b="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e</m:t>
                        </m:r>
                      </m:e>
                      <m:sup>
                        <m:r>
                          <a:rPr lang="de-DE" sz="1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de-DE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 sz="1400" b="0" i="0" smtClean="0">
                            <a:latin typeface="Cambria Math" panose="02040503050406030204" pitchFamily="18" charset="0"/>
                          </a:rPr>
                          <m:t>Cu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4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</m:oMath>
                </a14:m>
                <a:endParaRPr lang="de-DE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717" y="3144994"/>
                <a:ext cx="2420965" cy="693138"/>
              </a:xfrm>
              <a:prstGeom prst="rect">
                <a:avLst/>
              </a:prstGeom>
              <a:blipFill rotWithShape="1">
                <a:blip r:embed="rId10"/>
                <a:stretch>
                  <a:fillRect l="-2519" t="-7895"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1938265" y="3941374"/>
                <a:ext cx="3220882" cy="499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60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de-DE" sz="16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=0+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6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0,0592</m:t>
                          </m:r>
                          <m:r>
                            <m:rPr>
                              <m:nor/>
                            </m:rPr>
                            <a:rPr lang="de-DE" sz="16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V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6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de-DE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m:rPr>
                          <m:nor/>
                        </m:rPr>
                        <a:rPr lang="de-DE" sz="16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log</m:t>
                      </m:r>
                      <m:r>
                        <m:rPr>
                          <m:nor/>
                        </m:rPr>
                        <a:rPr lang="de-DE" sz="1600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de-DE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6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1,00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6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0,01</m:t>
                          </m:r>
                        </m:den>
                      </m:f>
                      <m:r>
                        <m:rPr>
                          <m:nor/>
                        </m:rPr>
                        <a:rPr lang="de-DE" sz="16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sz="16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0,0592 </m:t>
                      </m:r>
                      <m:r>
                        <m:rPr>
                          <m:nor/>
                        </m:rPr>
                        <a:rPr lang="de-DE" sz="16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</m:oMath>
                  </m:oMathPara>
                </a14:m>
                <a:endParaRPr lang="de-DE" sz="1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265" y="3941374"/>
                <a:ext cx="3220882" cy="49917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1938265" y="1370607"/>
                <a:ext cx="1881284" cy="271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2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de-DE" sz="1200" b="0" i="0" smtClean="0">
                        <a:latin typeface="Cambria Math" panose="02040503050406030204" pitchFamily="18" charset="0"/>
                      </a:rPr>
                      <m:t>z</m:t>
                    </m:r>
                    <m:r>
                      <a:rPr lang="de-DE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m:rPr>
                        <m:sty m:val="p"/>
                      </m:rPr>
                      <a:rPr lang="de-DE" sz="1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</m:t>
                    </m:r>
                    <m:r>
                      <a:rPr lang="de-DE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m:rPr>
                        <m:sty m:val="p"/>
                      </m:rPr>
                      <a:rPr lang="de-DE" sz="1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de-DE" sz="12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1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l-GR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</m:sup>
                    </m:sSup>
                  </m:oMath>
                </a14:m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R</a:t>
                </a:r>
                <a14:m>
                  <m:oMath xmlns:m="http://schemas.openxmlformats.org/officeDocument/2006/math">
                    <m:r>
                      <a:rPr lang="de-DE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14:m>
                  <m:oMath xmlns:m="http://schemas.openxmlformats.org/officeDocument/2006/math">
                    <m:r>
                      <a:rPr lang="de-DE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func>
                      <m:funcPr>
                        <m:ctrlPr>
                          <a:rPr lang="de-DE" sz="1200" b="0" i="1" dirty="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2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sz="1200" b="0" i="1" dirty="0" smtClean="0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sz="1200" b="0" i="1" dirty="0" smtClean="0">
                                    <a:latin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DE" sz="1200" b="0" i="0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200" b="0" i="0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Ox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sz="1200" b="0" i="1" dirty="0" smtClean="0">
                                    <a:latin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DE" sz="1200" b="0" i="0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200" b="0" i="0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Red</m:t>
                                </m:r>
                              </m:sub>
                            </m:sSub>
                          </m:den>
                        </m:f>
                      </m:e>
                    </m:func>
                  </m:oMath>
                </a14:m>
                <a:r>
                  <a:rPr lang="de-DE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de-DE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265" y="1370607"/>
                <a:ext cx="1881284" cy="271806"/>
              </a:xfrm>
              <a:prstGeom prst="rect">
                <a:avLst/>
              </a:prstGeom>
              <a:blipFill rotWithShape="1">
                <a:blip r:embed="rId12"/>
                <a:stretch>
                  <a:fillRect l="-1618" t="-9091" b="-159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/>
          <p:cNvSpPr txBox="1"/>
          <p:nvPr/>
        </p:nvSpPr>
        <p:spPr>
          <a:xfrm>
            <a:off x="545913" y="2326859"/>
            <a:ext cx="1050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Lucida Handwriting" panose="03010101010101010101" pitchFamily="66" charset="0"/>
              </a:rPr>
              <a:t>f</a:t>
            </a:r>
            <a:r>
              <a:rPr lang="de-DE" dirty="0" smtClean="0">
                <a:latin typeface="Lucida Handwriting" panose="03010101010101010101" pitchFamily="66" charset="0"/>
              </a:rPr>
              <a:t>ormel1-8</a:t>
            </a:r>
            <a:endParaRPr lang="de-DE" dirty="0">
              <a:latin typeface="Lucida Handwriting" panose="03010101010101010101" pitchFamily="66" charset="0"/>
            </a:endParaRPr>
          </a:p>
        </p:txBody>
      </p:sp>
      <p:sp>
        <p:nvSpPr>
          <p:cNvPr id="3" name="Geschweifte Klammer links 2"/>
          <p:cNvSpPr/>
          <p:nvPr/>
        </p:nvSpPr>
        <p:spPr>
          <a:xfrm>
            <a:off x="1296537" y="354842"/>
            <a:ext cx="641728" cy="499602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Geschweifte Klammer rechts 3"/>
          <p:cNvSpPr/>
          <p:nvPr/>
        </p:nvSpPr>
        <p:spPr>
          <a:xfrm>
            <a:off x="7580407" y="1000230"/>
            <a:ext cx="376238" cy="11355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7956644" y="1266297"/>
            <a:ext cx="1282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Lucida Handwriting" panose="03010101010101010101" pitchFamily="66" charset="0"/>
              </a:rPr>
              <a:t>Lambda1,2</a:t>
            </a:r>
            <a:endParaRPr lang="de-DE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37166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Benutzerdefiniert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Elli</dc:creator>
  <cp:lastModifiedBy>Juliane</cp:lastModifiedBy>
  <cp:revision>20</cp:revision>
  <dcterms:created xsi:type="dcterms:W3CDTF">2013-08-01T10:38:37Z</dcterms:created>
  <dcterms:modified xsi:type="dcterms:W3CDTF">2017-06-07T10:19:18Z</dcterms:modified>
</cp:coreProperties>
</file>