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08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69D86-DA43-4973-8F1E-62361BAE8183}" type="datetimeFigureOut">
              <a:rPr lang="de-DE" smtClean="0"/>
              <a:t>28.01.2021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C1E2-4926-4933-A865-A1AFD0BFD8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2264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69D86-DA43-4973-8F1E-62361BAE8183}" type="datetimeFigureOut">
              <a:rPr lang="de-DE" smtClean="0"/>
              <a:t>28.01.2021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C1E2-4926-4933-A865-A1AFD0BFD8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4745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69D86-DA43-4973-8F1E-62361BAE8183}" type="datetimeFigureOut">
              <a:rPr lang="de-DE" smtClean="0"/>
              <a:t>28.01.2021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C1E2-4926-4933-A865-A1AFD0BFD8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2130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69D86-DA43-4973-8F1E-62361BAE8183}" type="datetimeFigureOut">
              <a:rPr lang="de-DE" smtClean="0"/>
              <a:t>28.01.2021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C1E2-4926-4933-A865-A1AFD0BFD8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5816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69D86-DA43-4973-8F1E-62361BAE8183}" type="datetimeFigureOut">
              <a:rPr lang="de-DE" smtClean="0"/>
              <a:t>28.01.2021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C1E2-4926-4933-A865-A1AFD0BFD8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8450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69D86-DA43-4973-8F1E-62361BAE8183}" type="datetimeFigureOut">
              <a:rPr lang="de-DE" smtClean="0"/>
              <a:t>28.01.2021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C1E2-4926-4933-A865-A1AFD0BFD8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329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69D86-DA43-4973-8F1E-62361BAE8183}" type="datetimeFigureOut">
              <a:rPr lang="de-DE" smtClean="0"/>
              <a:t>28.01.2021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C1E2-4926-4933-A865-A1AFD0BFD8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2249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69D86-DA43-4973-8F1E-62361BAE8183}" type="datetimeFigureOut">
              <a:rPr lang="de-DE" smtClean="0"/>
              <a:t>28.01.2021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C1E2-4926-4933-A865-A1AFD0BFD8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3403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69D86-DA43-4973-8F1E-62361BAE8183}" type="datetimeFigureOut">
              <a:rPr lang="de-DE" smtClean="0"/>
              <a:t>28.01.2021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C1E2-4926-4933-A865-A1AFD0BFD8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9630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69D86-DA43-4973-8F1E-62361BAE8183}" type="datetimeFigureOut">
              <a:rPr lang="de-DE" smtClean="0"/>
              <a:t>28.01.2021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C1E2-4926-4933-A865-A1AFD0BFD8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4076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69D86-DA43-4973-8F1E-62361BAE8183}" type="datetimeFigureOut">
              <a:rPr lang="de-DE" smtClean="0"/>
              <a:t>28.01.2021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C1E2-4926-4933-A865-A1AFD0BFD8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0551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69D86-DA43-4973-8F1E-62361BAE8183}" type="datetimeFigureOut">
              <a:rPr lang="de-DE" smtClean="0"/>
              <a:t>28.01.2021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0C1E2-4926-4933-A865-A1AFD0BFD8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8889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ieren 3"/>
          <p:cNvGrpSpPr/>
          <p:nvPr/>
        </p:nvGrpSpPr>
        <p:grpSpPr>
          <a:xfrm>
            <a:off x="2137583" y="985802"/>
            <a:ext cx="7668854" cy="4939666"/>
            <a:chOff x="0" y="22790"/>
            <a:chExt cx="7668854" cy="4940246"/>
          </a:xfrm>
        </p:grpSpPr>
        <p:cxnSp>
          <p:nvCxnSpPr>
            <p:cNvPr id="5" name="Gerade Verbindung 103"/>
            <p:cNvCxnSpPr/>
            <p:nvPr/>
          </p:nvCxnSpPr>
          <p:spPr>
            <a:xfrm flipV="1">
              <a:off x="5679631" y="562383"/>
              <a:ext cx="0" cy="1303324"/>
            </a:xfrm>
            <a:prstGeom prst="line">
              <a:avLst/>
            </a:prstGeom>
            <a:ln w="381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6" name="Rechteck 5"/>
            <p:cNvSpPr/>
            <p:nvPr/>
          </p:nvSpPr>
          <p:spPr>
            <a:xfrm>
              <a:off x="4644516" y="2530508"/>
              <a:ext cx="2088232" cy="241119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de-DE" sz="110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de-DE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" name="Gerade Verbindung 105"/>
            <p:cNvCxnSpPr/>
            <p:nvPr/>
          </p:nvCxnSpPr>
          <p:spPr>
            <a:xfrm>
              <a:off x="6732748" y="1638052"/>
              <a:ext cx="0" cy="3312368"/>
            </a:xfrm>
            <a:prstGeom prst="line">
              <a:avLst/>
            </a:prstGeom>
            <a:ln w="381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Gerade Verbindung 106"/>
            <p:cNvCxnSpPr/>
            <p:nvPr/>
          </p:nvCxnSpPr>
          <p:spPr>
            <a:xfrm>
              <a:off x="4644516" y="1650668"/>
              <a:ext cx="0" cy="3312368"/>
            </a:xfrm>
            <a:prstGeom prst="line">
              <a:avLst/>
            </a:prstGeom>
            <a:ln w="381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Gerade Verbindung 107"/>
            <p:cNvCxnSpPr/>
            <p:nvPr/>
          </p:nvCxnSpPr>
          <p:spPr>
            <a:xfrm>
              <a:off x="4644516" y="4941941"/>
              <a:ext cx="2088232" cy="0"/>
            </a:xfrm>
            <a:prstGeom prst="line">
              <a:avLst/>
            </a:prstGeom>
            <a:ln w="381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Rechteck 9"/>
            <p:cNvSpPr/>
            <p:nvPr/>
          </p:nvSpPr>
          <p:spPr>
            <a:xfrm>
              <a:off x="5434489" y="1860161"/>
              <a:ext cx="508285" cy="208823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de-DE" sz="110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de-DE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Rechteck 10"/>
            <p:cNvSpPr/>
            <p:nvPr/>
          </p:nvSpPr>
          <p:spPr>
            <a:xfrm>
              <a:off x="324036" y="2539226"/>
              <a:ext cx="2088232" cy="2423808"/>
            </a:xfrm>
            <a:prstGeom prst="rect">
              <a:avLst/>
            </a:prstGeom>
            <a:solidFill>
              <a:srgbClr val="66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de-DE" sz="110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de-DE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Gerade Verbindung 110"/>
            <p:cNvCxnSpPr/>
            <p:nvPr/>
          </p:nvCxnSpPr>
          <p:spPr>
            <a:xfrm>
              <a:off x="324036" y="1650668"/>
              <a:ext cx="0" cy="3312368"/>
            </a:xfrm>
            <a:prstGeom prst="line">
              <a:avLst/>
            </a:prstGeom>
            <a:ln w="381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Gerade Verbindung 111"/>
            <p:cNvCxnSpPr/>
            <p:nvPr/>
          </p:nvCxnSpPr>
          <p:spPr>
            <a:xfrm>
              <a:off x="324036" y="4963036"/>
              <a:ext cx="2088232" cy="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Gerade Verbindung 112"/>
            <p:cNvCxnSpPr/>
            <p:nvPr/>
          </p:nvCxnSpPr>
          <p:spPr>
            <a:xfrm>
              <a:off x="2412268" y="1650668"/>
              <a:ext cx="0" cy="3312368"/>
            </a:xfrm>
            <a:prstGeom prst="line">
              <a:avLst/>
            </a:prstGeom>
            <a:ln w="381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Rechteck 14"/>
            <p:cNvSpPr/>
            <p:nvPr/>
          </p:nvSpPr>
          <p:spPr>
            <a:xfrm>
              <a:off x="1111623" y="1860161"/>
              <a:ext cx="513057" cy="208823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de-DE" sz="110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de-DE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6" name="Gerade Verbindung 114"/>
            <p:cNvCxnSpPr/>
            <p:nvPr/>
          </p:nvCxnSpPr>
          <p:spPr>
            <a:xfrm>
              <a:off x="1368152" y="570548"/>
              <a:ext cx="1908212" cy="0"/>
            </a:xfrm>
            <a:prstGeom prst="line">
              <a:avLst/>
            </a:prstGeom>
            <a:ln w="381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Gerade Verbindung 115"/>
            <p:cNvCxnSpPr/>
            <p:nvPr/>
          </p:nvCxnSpPr>
          <p:spPr>
            <a:xfrm>
              <a:off x="3852428" y="570548"/>
              <a:ext cx="1836204" cy="0"/>
            </a:xfrm>
            <a:prstGeom prst="line">
              <a:avLst/>
            </a:prstGeom>
            <a:ln w="28575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Gerade Verbindung 116"/>
            <p:cNvCxnSpPr/>
            <p:nvPr/>
          </p:nvCxnSpPr>
          <p:spPr>
            <a:xfrm>
              <a:off x="1368151" y="563083"/>
              <a:ext cx="1" cy="1297078"/>
            </a:xfrm>
            <a:prstGeom prst="line">
              <a:avLst/>
            </a:prstGeom>
            <a:ln w="381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Textfeld 33"/>
            <p:cNvSpPr txBox="1"/>
            <p:nvPr/>
          </p:nvSpPr>
          <p:spPr>
            <a:xfrm>
              <a:off x="0" y="121438"/>
              <a:ext cx="1548250" cy="5588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de-DE" sz="1600" b="1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Anode</a:t>
              </a:r>
              <a:endParaRPr lang="de-D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>
                <a:spcAft>
                  <a:spcPts val="0"/>
                </a:spcAft>
              </a:pPr>
              <a:r>
                <a:rPr lang="de-DE" sz="1600" b="1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(Oxidation)</a:t>
              </a:r>
              <a:endParaRPr lang="de-D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0" name="Textfeld 34"/>
            <p:cNvSpPr txBox="1"/>
            <p:nvPr/>
          </p:nvSpPr>
          <p:spPr>
            <a:xfrm>
              <a:off x="5705282" y="138461"/>
              <a:ext cx="1963572" cy="5588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de-DE" sz="1800" b="1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de-DE" sz="1600" b="1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Kathode (Reduktion)</a:t>
              </a:r>
              <a:endParaRPr lang="de-D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1" name="Ellipse 20"/>
            <p:cNvSpPr/>
            <p:nvPr/>
          </p:nvSpPr>
          <p:spPr>
            <a:xfrm>
              <a:off x="3276364" y="282516"/>
              <a:ext cx="576064" cy="576064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de-DE" sz="110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de-DE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" name="Gerade Verbindung mit Pfeil 21"/>
            <p:cNvCxnSpPr/>
            <p:nvPr/>
          </p:nvCxnSpPr>
          <p:spPr>
            <a:xfrm flipV="1">
              <a:off x="3360727" y="366879"/>
              <a:ext cx="407338" cy="40733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Textfeld 38"/>
            <p:cNvSpPr txBox="1"/>
            <p:nvPr/>
          </p:nvSpPr>
          <p:spPr>
            <a:xfrm>
              <a:off x="540018" y="4091534"/>
              <a:ext cx="1782583" cy="7518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de-DE" sz="24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   </a:t>
              </a:r>
              <a:r>
                <a:rPr lang="de-DE" sz="2000" kern="120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CuSO</a:t>
              </a:r>
              <a:r>
                <a:rPr lang="de-DE" sz="2000" kern="1200" baseline="-2500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4  </a:t>
              </a:r>
              <a:endParaRPr lang="de-D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>
                <a:spcAft>
                  <a:spcPts val="0"/>
                </a:spcAft>
              </a:pPr>
              <a:r>
                <a:rPr lang="de-DE" sz="24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de-DE" sz="2000" kern="120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0,01 mol/ l</a:t>
              </a:r>
              <a:endParaRPr lang="de-D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4" name="Textfeld 39"/>
            <p:cNvSpPr txBox="1"/>
            <p:nvPr/>
          </p:nvSpPr>
          <p:spPr>
            <a:xfrm>
              <a:off x="4770159" y="4061229"/>
              <a:ext cx="1818145" cy="7518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de-DE" sz="24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     </a:t>
              </a:r>
              <a:r>
                <a:rPr lang="de-DE" sz="2000" kern="120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CuSO</a:t>
              </a:r>
              <a:r>
                <a:rPr lang="de-DE" sz="2000" kern="1200" baseline="-2500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4</a:t>
              </a:r>
              <a:endParaRPr lang="de-D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>
                <a:spcAft>
                  <a:spcPts val="0"/>
                </a:spcAft>
              </a:pPr>
              <a:r>
                <a:rPr lang="de-DE" sz="2000" kern="120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  1,00 mol/ l</a:t>
              </a:r>
              <a:endParaRPr lang="de-D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25" name="Gerade Verbindung mit Pfeil 24"/>
            <p:cNvCxnSpPr/>
            <p:nvPr/>
          </p:nvCxnSpPr>
          <p:spPr>
            <a:xfrm>
              <a:off x="1813738" y="366879"/>
              <a:ext cx="654083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Gerade Verbindung mit Pfeil 25"/>
            <p:cNvCxnSpPr/>
            <p:nvPr/>
          </p:nvCxnSpPr>
          <p:spPr>
            <a:xfrm>
              <a:off x="4644516" y="366879"/>
              <a:ext cx="720080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Textfeld 46"/>
            <p:cNvSpPr txBox="1"/>
            <p:nvPr/>
          </p:nvSpPr>
          <p:spPr>
            <a:xfrm>
              <a:off x="1915558" y="22790"/>
              <a:ext cx="559478" cy="4001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de-DE" sz="2000" b="1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e</a:t>
              </a:r>
              <a:r>
                <a:rPr lang="de-DE" sz="2000" b="1" kern="1200" baseline="30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-</a:t>
              </a:r>
              <a:endParaRPr lang="de-DE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8" name="Textfeld 47"/>
            <p:cNvSpPr txBox="1"/>
            <p:nvPr/>
          </p:nvSpPr>
          <p:spPr>
            <a:xfrm>
              <a:off x="4821650" y="22796"/>
              <a:ext cx="522010" cy="4001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de-DE" sz="2000" b="1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e</a:t>
              </a:r>
              <a:r>
                <a:rPr lang="de-DE" sz="2000" b="1" kern="1200" baseline="30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-</a:t>
              </a:r>
              <a:endParaRPr lang="de-DE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9" name="Textfeld 54"/>
            <p:cNvSpPr txBox="1"/>
            <p:nvPr/>
          </p:nvSpPr>
          <p:spPr>
            <a:xfrm>
              <a:off x="1107239" y="2513820"/>
              <a:ext cx="436245" cy="4470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de-DE" sz="2000" b="1" kern="12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r>
                <a:rPr lang="de-DE" sz="1800" kern="1200" baseline="300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endParaRPr lang="de-D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0" name="Textfeld 55"/>
            <p:cNvSpPr txBox="1"/>
            <p:nvPr/>
          </p:nvSpPr>
          <p:spPr>
            <a:xfrm>
              <a:off x="1107239" y="2698484"/>
              <a:ext cx="436245" cy="4470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de-DE" sz="2000" b="1" kern="12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r>
                <a:rPr lang="de-DE" sz="1800" kern="1200" baseline="300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endParaRPr lang="de-D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1" name="Textfeld 56"/>
            <p:cNvSpPr txBox="1"/>
            <p:nvPr/>
          </p:nvSpPr>
          <p:spPr>
            <a:xfrm>
              <a:off x="1111537" y="3405116"/>
              <a:ext cx="436880" cy="4470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de-DE" sz="2000" b="1" kern="12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r>
                <a:rPr lang="de-DE" sz="1800" kern="1200" baseline="300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endParaRPr lang="de-D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2" name="Textfeld 57"/>
            <p:cNvSpPr txBox="1"/>
            <p:nvPr/>
          </p:nvSpPr>
          <p:spPr>
            <a:xfrm>
              <a:off x="1111537" y="3204822"/>
              <a:ext cx="436880" cy="4775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de-DE" sz="2000" b="1" kern="12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r>
                <a:rPr lang="de-DE" sz="2000" b="1" kern="1200" baseline="300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endParaRPr lang="de-D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3" name="Textfeld 59"/>
            <p:cNvSpPr txBox="1"/>
            <p:nvPr/>
          </p:nvSpPr>
          <p:spPr>
            <a:xfrm>
              <a:off x="1380978" y="3255178"/>
              <a:ext cx="436245" cy="4470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de-DE" sz="2000" b="1" kern="12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r>
                <a:rPr lang="de-DE" sz="1800" kern="1200" baseline="300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endParaRPr lang="de-D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4" name="Textfeld 60"/>
            <p:cNvSpPr txBox="1"/>
            <p:nvPr/>
          </p:nvSpPr>
          <p:spPr>
            <a:xfrm>
              <a:off x="1377084" y="3439843"/>
              <a:ext cx="436245" cy="4470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de-DE" sz="2000" b="1" kern="12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r>
                <a:rPr lang="de-DE" sz="1800" kern="1200" baseline="300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endParaRPr lang="de-D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5" name="Textfeld 61"/>
            <p:cNvSpPr txBox="1"/>
            <p:nvPr/>
          </p:nvSpPr>
          <p:spPr>
            <a:xfrm>
              <a:off x="1347374" y="2883148"/>
              <a:ext cx="436245" cy="4775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de-DE" sz="2000" b="1" kern="12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r>
                <a:rPr lang="de-DE" sz="2000" b="1" kern="1200" baseline="300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endParaRPr lang="de-D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6" name="Textfeld 62"/>
            <p:cNvSpPr txBox="1"/>
            <p:nvPr/>
          </p:nvSpPr>
          <p:spPr>
            <a:xfrm>
              <a:off x="5368201" y="3308444"/>
              <a:ext cx="436245" cy="4775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de-DE" sz="2000" b="1" kern="12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r>
                <a:rPr lang="de-DE" sz="2000" b="1" kern="1200" baseline="300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endParaRPr lang="de-D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7" name="Textfeld 63"/>
            <p:cNvSpPr txBox="1"/>
            <p:nvPr/>
          </p:nvSpPr>
          <p:spPr>
            <a:xfrm>
              <a:off x="1368045" y="2698216"/>
              <a:ext cx="436880" cy="4470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de-DE" sz="2000" b="1" kern="12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r>
                <a:rPr lang="de-DE" sz="1800" kern="1200" baseline="300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endParaRPr lang="de-D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8" name="Textfeld 64"/>
            <p:cNvSpPr txBox="1"/>
            <p:nvPr/>
          </p:nvSpPr>
          <p:spPr>
            <a:xfrm>
              <a:off x="5368201" y="3543926"/>
              <a:ext cx="436245" cy="4470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de-DE" sz="2000" b="1" kern="12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r>
                <a:rPr lang="de-DE" sz="1800" kern="1200" baseline="300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endParaRPr lang="de-D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9" name="Textfeld 65"/>
            <p:cNvSpPr txBox="1"/>
            <p:nvPr/>
          </p:nvSpPr>
          <p:spPr>
            <a:xfrm>
              <a:off x="5666384" y="2698216"/>
              <a:ext cx="436880" cy="4775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de-DE" sz="2000" b="1" kern="12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r>
                <a:rPr lang="de-DE" sz="2000" b="1" kern="1200" baseline="300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endParaRPr lang="de-D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0" name="Textfeld 66"/>
            <p:cNvSpPr txBox="1"/>
            <p:nvPr/>
          </p:nvSpPr>
          <p:spPr>
            <a:xfrm>
              <a:off x="5644580" y="2939116"/>
              <a:ext cx="436880" cy="4775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de-DE" sz="2000" b="1" kern="12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r>
                <a:rPr lang="de-DE" sz="2000" b="1" kern="1200" baseline="300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endParaRPr lang="de-D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1" name="Textfeld 67"/>
            <p:cNvSpPr txBox="1"/>
            <p:nvPr/>
          </p:nvSpPr>
          <p:spPr>
            <a:xfrm>
              <a:off x="5942309" y="2851449"/>
              <a:ext cx="723321" cy="4013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de-DE" sz="1600" b="1" kern="120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Cu</a:t>
              </a:r>
              <a:r>
                <a:rPr lang="de-DE" sz="1600" b="1" kern="1200" baseline="3000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2+</a:t>
              </a:r>
              <a:endParaRPr lang="de-D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2" name="Textfeld 68"/>
            <p:cNvSpPr txBox="1"/>
            <p:nvPr/>
          </p:nvSpPr>
          <p:spPr>
            <a:xfrm>
              <a:off x="540018" y="2610188"/>
              <a:ext cx="723321" cy="4013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de-DE" sz="1600" b="1" kern="120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Cu</a:t>
              </a:r>
              <a:r>
                <a:rPr lang="de-DE" sz="1600" b="1" kern="1200" baseline="3000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2+</a:t>
              </a:r>
              <a:endParaRPr lang="de-D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3" name="Textfeld 69"/>
            <p:cNvSpPr txBox="1"/>
            <p:nvPr/>
          </p:nvSpPr>
          <p:spPr>
            <a:xfrm>
              <a:off x="1637415" y="2804013"/>
              <a:ext cx="722686" cy="4013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de-DE" sz="1600" b="1" kern="1200" dirty="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Cu</a:t>
              </a:r>
              <a:r>
                <a:rPr lang="de-DE" sz="1600" b="1" kern="1200" baseline="30000" dirty="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2+</a:t>
              </a:r>
              <a:endParaRPr lang="de-DE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4" name="Textfeld 70"/>
            <p:cNvSpPr txBox="1"/>
            <p:nvPr/>
          </p:nvSpPr>
          <p:spPr>
            <a:xfrm>
              <a:off x="4828667" y="3440462"/>
              <a:ext cx="677597" cy="4013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de-DE" sz="1600" b="1" kern="120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Cu</a:t>
              </a:r>
              <a:r>
                <a:rPr lang="de-DE" sz="1600" b="1" kern="1200" baseline="3000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2+</a:t>
              </a:r>
              <a:endParaRPr lang="de-D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5" name="Textfeld 71"/>
            <p:cNvSpPr txBox="1"/>
            <p:nvPr/>
          </p:nvSpPr>
          <p:spPr>
            <a:xfrm>
              <a:off x="540018" y="3314957"/>
              <a:ext cx="723321" cy="4013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de-DE" sz="1600" b="1" kern="120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Cu</a:t>
              </a:r>
              <a:r>
                <a:rPr lang="de-DE" sz="1600" b="1" kern="1200" baseline="3000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2+</a:t>
              </a:r>
              <a:endParaRPr lang="de-D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6" name="Textfeld 72"/>
            <p:cNvSpPr txBox="1"/>
            <p:nvPr/>
          </p:nvSpPr>
          <p:spPr>
            <a:xfrm>
              <a:off x="1637415" y="3327649"/>
              <a:ext cx="722686" cy="4013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de-DE" sz="1600" b="1" kern="120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Cu</a:t>
              </a:r>
              <a:r>
                <a:rPr lang="de-DE" sz="1600" b="1" kern="1200" baseline="3000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2+</a:t>
              </a:r>
              <a:endParaRPr lang="de-D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7" name="Rechteck 46"/>
            <p:cNvSpPr/>
            <p:nvPr/>
          </p:nvSpPr>
          <p:spPr>
            <a:xfrm>
              <a:off x="2109223" y="1251034"/>
              <a:ext cx="2895333" cy="111602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de-DE" sz="110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de-DE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Rechteck 47"/>
            <p:cNvSpPr/>
            <p:nvPr/>
          </p:nvSpPr>
          <p:spPr>
            <a:xfrm>
              <a:off x="1999137" y="1251034"/>
              <a:ext cx="110086" cy="155371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de-DE" sz="110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de-DE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Rechteck 48"/>
            <p:cNvSpPr/>
            <p:nvPr/>
          </p:nvSpPr>
          <p:spPr>
            <a:xfrm>
              <a:off x="5004556" y="1248600"/>
              <a:ext cx="110086" cy="155371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de-DE" sz="110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de-DE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0" name="Textfeld 76"/>
            <p:cNvSpPr txBox="1"/>
            <p:nvPr/>
          </p:nvSpPr>
          <p:spPr>
            <a:xfrm>
              <a:off x="2556284" y="985905"/>
              <a:ext cx="1872125" cy="3251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de-DE" sz="1600" b="1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Salzbrücke:  KCl</a:t>
              </a:r>
              <a:endParaRPr lang="de-D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9250006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</Words>
  <Application>Microsoft Office PowerPoint</Application>
  <PresentationFormat>Breitbild</PresentationFormat>
  <Paragraphs>36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Larissa</vt:lpstr>
      <vt:lpstr>PowerPoint-Präsentation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Elli</dc:creator>
  <cp:lastModifiedBy>Walter Wagner</cp:lastModifiedBy>
  <cp:revision>4</cp:revision>
  <dcterms:created xsi:type="dcterms:W3CDTF">2013-08-02T12:05:53Z</dcterms:created>
  <dcterms:modified xsi:type="dcterms:W3CDTF">2021-01-28T09:49:01Z</dcterms:modified>
</cp:coreProperties>
</file>