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86" r:id="rId4"/>
    <p:sldId id="256" r:id="rId5"/>
    <p:sldId id="269" r:id="rId6"/>
    <p:sldId id="291" r:id="rId7"/>
    <p:sldId id="290" r:id="rId8"/>
    <p:sldId id="288" r:id="rId9"/>
    <p:sldId id="289" r:id="rId10"/>
    <p:sldId id="294" r:id="rId11"/>
    <p:sldId id="261" r:id="rId12"/>
    <p:sldId id="265" r:id="rId13"/>
    <p:sldId id="292" r:id="rId14"/>
    <p:sldId id="266" r:id="rId15"/>
    <p:sldId id="271" r:id="rId16"/>
    <p:sldId id="264" r:id="rId17"/>
    <p:sldId id="273" r:id="rId18"/>
    <p:sldId id="278" r:id="rId19"/>
    <p:sldId id="262" r:id="rId20"/>
    <p:sldId id="295" r:id="rId21"/>
    <p:sldId id="293" r:id="rId22"/>
    <p:sldId id="296" r:id="rId23"/>
    <p:sldId id="297" r:id="rId24"/>
    <p:sldId id="276" r:id="rId25"/>
    <p:sldId id="279" r:id="rId26"/>
    <p:sldId id="280" r:id="rId27"/>
    <p:sldId id="282" r:id="rId28"/>
    <p:sldId id="285" r:id="rId29"/>
    <p:sldId id="298" r:id="rId30"/>
    <p:sldId id="283" r:id="rId31"/>
    <p:sldId id="287" r:id="rId3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CC"/>
    <a:srgbClr val="000099"/>
    <a:srgbClr val="FAEF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716" autoAdjust="0"/>
  </p:normalViewPr>
  <p:slideViewPr>
    <p:cSldViewPr>
      <p:cViewPr varScale="1">
        <p:scale>
          <a:sx n="59" d="100"/>
          <a:sy n="59" d="100"/>
        </p:scale>
        <p:origin x="-8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371CA-E8BE-4B9D-8638-C664DB078307}" type="datetimeFigureOut">
              <a:rPr lang="de-DE" smtClean="0"/>
              <a:pPr/>
              <a:t>04.07.2013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DC6B1-A49E-4AD3-8BB5-78058E567B9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de-DE" sz="8800" b="1" dirty="0" smtClean="0">
                <a:latin typeface="Arial" pitchFamily="34" charset="0"/>
                <a:cs typeface="Arial" pitchFamily="34" charset="0"/>
              </a:rPr>
              <a:t>Diagnose:</a:t>
            </a:r>
            <a:br>
              <a:rPr lang="de-DE" sz="8800" b="1" dirty="0" smtClean="0">
                <a:latin typeface="Arial" pitchFamily="34" charset="0"/>
                <a:cs typeface="Arial" pitchFamily="34" charset="0"/>
              </a:rPr>
            </a:br>
            <a:r>
              <a:rPr lang="de-DE" sz="8800" b="1" dirty="0" smtClean="0">
                <a:latin typeface="Arial" pitchFamily="34" charset="0"/>
                <a:cs typeface="Arial" pitchFamily="34" charset="0"/>
              </a:rPr>
              <a:t> HIV positiv</a:t>
            </a:r>
            <a:br>
              <a:rPr lang="de-DE" sz="8800" b="1" dirty="0" smtClean="0">
                <a:latin typeface="Arial" pitchFamily="34" charset="0"/>
                <a:cs typeface="Arial" pitchFamily="34" charset="0"/>
              </a:rPr>
            </a:br>
            <a:r>
              <a:rPr lang="de-DE" sz="8800" b="1" dirty="0" smtClean="0">
                <a:latin typeface="Arial" pitchFamily="34" charset="0"/>
                <a:cs typeface="Arial" pitchFamily="34" charset="0"/>
              </a:rPr>
              <a:t>-</a:t>
            </a:r>
            <a:br>
              <a:rPr lang="de-DE" sz="8800" b="1" dirty="0" smtClean="0">
                <a:latin typeface="Arial" pitchFamily="34" charset="0"/>
                <a:cs typeface="Arial" pitchFamily="34" charset="0"/>
              </a:rPr>
            </a:br>
            <a:r>
              <a:rPr lang="de-DE" sz="8800" b="1" dirty="0" smtClean="0">
                <a:latin typeface="Arial" pitchFamily="34" charset="0"/>
                <a:cs typeface="Arial" pitchFamily="34" charset="0"/>
              </a:rPr>
              <a:t>(k)ein Todesurteil?</a:t>
            </a:r>
            <a:r>
              <a:rPr lang="de-DE" sz="6000" dirty="0" smtClean="0">
                <a:latin typeface="Impact" pitchFamily="34" charset="0"/>
                <a:cs typeface="Arial" pitchFamily="34" charset="0"/>
              </a:rPr>
              <a:t/>
            </a:r>
            <a:br>
              <a:rPr lang="de-DE" sz="6000" dirty="0" smtClean="0">
                <a:latin typeface="Impact" pitchFamily="34" charset="0"/>
                <a:cs typeface="Arial" pitchFamily="34" charset="0"/>
              </a:rPr>
            </a:br>
            <a:endParaRPr lang="de-DE" sz="6000" dirty="0">
              <a:latin typeface="Impact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-99392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err="1" smtClean="0">
                <a:latin typeface="Arial" pitchFamily="34" charset="0"/>
                <a:cs typeface="Arial" pitchFamily="34" charset="0"/>
              </a:rPr>
              <a:t>Azidothymidin:Synthese</a:t>
            </a:r>
            <a:endParaRPr lang="de-DE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836712"/>
            <a:ext cx="2746281" cy="15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35800" y="836712"/>
            <a:ext cx="2736000" cy="1440000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 l="2723" r="4601"/>
          <a:stretch>
            <a:fillRect/>
          </a:stretch>
        </p:blipFill>
        <p:spPr bwMode="auto">
          <a:xfrm>
            <a:off x="5508104" y="3068960"/>
            <a:ext cx="3635896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Gerade Verbindung mit Pfeil 11"/>
          <p:cNvCxnSpPr/>
          <p:nvPr/>
        </p:nvCxnSpPr>
        <p:spPr>
          <a:xfrm>
            <a:off x="3635896" y="4077072"/>
            <a:ext cx="1800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139952" y="3573016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HCl</a:t>
            </a:r>
            <a:endParaRPr lang="de-DE" sz="2400" baseline="30000" dirty="0" smtClean="0">
              <a:latin typeface="Arial" pitchFamily="34" charset="0"/>
              <a:cs typeface="Arial" pitchFamily="34" charset="0"/>
            </a:endParaRP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2636912"/>
            <a:ext cx="3970305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792294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Azidothymidin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716016" y="2060848"/>
            <a:ext cx="3456384" cy="36004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6444208" y="134076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Thymin</a:t>
            </a:r>
            <a:endParaRPr lang="de-DE" sz="4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39552" y="5589240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Azidogruppe</a:t>
            </a:r>
            <a:endParaRPr lang="de-DE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683568" y="3501008"/>
            <a:ext cx="2160240" cy="1872208"/>
          </a:xfrm>
          <a:prstGeom prst="rect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8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980728"/>
            <a:ext cx="3960440" cy="2303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 t="9539"/>
          <a:stretch>
            <a:fillRect/>
          </a:stretch>
        </p:blipFill>
        <p:spPr bwMode="auto">
          <a:xfrm>
            <a:off x="1619672" y="3618404"/>
            <a:ext cx="5688631" cy="3019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Gerade Verbindung mit Pfeil 7"/>
          <p:cNvCxnSpPr/>
          <p:nvPr/>
        </p:nvCxnSpPr>
        <p:spPr>
          <a:xfrm>
            <a:off x="4067944" y="3212976"/>
            <a:ext cx="0" cy="10080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4211960" y="3284984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Zelluläre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Kinasen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300192" y="126876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Azidothymidin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860032" y="6218148"/>
            <a:ext cx="435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Azidothymidintriphosphat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0" y="-27384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0" y="6727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err="1" smtClean="0">
                <a:latin typeface="Arial" pitchFamily="34" charset="0"/>
                <a:cs typeface="Arial" pitchFamily="34" charset="0"/>
              </a:rPr>
              <a:t>Azidothymidin:Wirkung</a:t>
            </a:r>
            <a:endParaRPr lang="de-DE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Gerade Verbindung 135"/>
          <p:cNvCxnSpPr/>
          <p:nvPr/>
        </p:nvCxnSpPr>
        <p:spPr>
          <a:xfrm>
            <a:off x="4283968" y="5157200"/>
            <a:ext cx="1188000" cy="72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50689"/>
          <a:stretch>
            <a:fillRect/>
          </a:stretch>
        </p:blipFill>
        <p:spPr bwMode="auto">
          <a:xfrm>
            <a:off x="2412088" y="3284983"/>
            <a:ext cx="2952000" cy="138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5220072" y="4173340"/>
            <a:ext cx="1857457" cy="98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4788024" y="932980"/>
            <a:ext cx="1857457" cy="98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7" name="Gerade Verbindung 56"/>
          <p:cNvCxnSpPr/>
          <p:nvPr/>
        </p:nvCxnSpPr>
        <p:spPr>
          <a:xfrm flipH="1">
            <a:off x="6053630" y="764656"/>
            <a:ext cx="0" cy="35133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feld 58"/>
          <p:cNvSpPr txBox="1"/>
          <p:nvPr/>
        </p:nvSpPr>
        <p:spPr>
          <a:xfrm flipH="1">
            <a:off x="5004088" y="1835532"/>
            <a:ext cx="36000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Gerade Verbindung 59"/>
          <p:cNvCxnSpPr/>
          <p:nvPr/>
        </p:nvCxnSpPr>
        <p:spPr>
          <a:xfrm flipH="1">
            <a:off x="5148064" y="1493487"/>
            <a:ext cx="0" cy="35133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H="1">
            <a:off x="6228184" y="1484784"/>
            <a:ext cx="0" cy="35133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feld 69"/>
          <p:cNvSpPr txBox="1"/>
          <p:nvPr/>
        </p:nvSpPr>
        <p:spPr>
          <a:xfrm>
            <a:off x="5868144" y="476672"/>
            <a:ext cx="504056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 flipH="1">
            <a:off x="6084168" y="1772816"/>
            <a:ext cx="694665" cy="360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" name="Gerade Verbindung 71"/>
          <p:cNvCxnSpPr/>
          <p:nvPr/>
        </p:nvCxnSpPr>
        <p:spPr>
          <a:xfrm flipH="1">
            <a:off x="6228184" y="2060848"/>
            <a:ext cx="0" cy="35133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>
            <a:off x="3996048" y="1916832"/>
            <a:ext cx="1008000" cy="36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4067944" y="1988840"/>
            <a:ext cx="972000" cy="36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4320104" y="5085184"/>
            <a:ext cx="1188000" cy="72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feld 87"/>
          <p:cNvSpPr txBox="1"/>
          <p:nvPr/>
        </p:nvSpPr>
        <p:spPr>
          <a:xfrm>
            <a:off x="7668344" y="332656"/>
            <a:ext cx="1475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Ketten-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abbruch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Gerade Verbindung mit Pfeil 89"/>
          <p:cNvCxnSpPr/>
          <p:nvPr/>
        </p:nvCxnSpPr>
        <p:spPr>
          <a:xfrm flipH="1" flipV="1">
            <a:off x="6444208" y="692671"/>
            <a:ext cx="1152128" cy="7203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>
            <a:off x="3275856" y="6606055"/>
            <a:ext cx="0" cy="35133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uppieren 142"/>
          <p:cNvGrpSpPr/>
          <p:nvPr/>
        </p:nvGrpSpPr>
        <p:grpSpPr>
          <a:xfrm>
            <a:off x="2124056" y="-63336"/>
            <a:ext cx="2952000" cy="6732696"/>
            <a:chOff x="35824" y="-126824"/>
            <a:chExt cx="2952000" cy="673269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4472" y="5182413"/>
              <a:ext cx="1857457" cy="983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feld 5"/>
            <p:cNvSpPr txBox="1"/>
            <p:nvPr/>
          </p:nvSpPr>
          <p:spPr>
            <a:xfrm>
              <a:off x="774733" y="4971587"/>
              <a:ext cx="694665" cy="360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CH</a:t>
              </a:r>
              <a:r>
                <a:rPr lang="de-DE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Gerade Verbindung 7"/>
            <p:cNvCxnSpPr/>
            <p:nvPr/>
          </p:nvCxnSpPr>
          <p:spPr>
            <a:xfrm>
              <a:off x="983132" y="5252688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983132" y="4690487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1835696" y="4940801"/>
              <a:ext cx="360000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G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2051720" y="5252690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feld 13"/>
            <p:cNvSpPr txBox="1"/>
            <p:nvPr/>
          </p:nvSpPr>
          <p:spPr>
            <a:xfrm>
              <a:off x="997015" y="6236944"/>
              <a:ext cx="406633" cy="368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Gerade Verbindung 14"/>
            <p:cNvCxnSpPr/>
            <p:nvPr/>
          </p:nvCxnSpPr>
          <p:spPr>
            <a:xfrm>
              <a:off x="1187624" y="598532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6768" y="2014429"/>
              <a:ext cx="1857457" cy="983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50689"/>
            <a:stretch>
              <a:fillRect/>
            </a:stretch>
          </p:blipFill>
          <p:spPr bwMode="auto">
            <a:xfrm>
              <a:off x="35824" y="117000"/>
              <a:ext cx="2952000" cy="13840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feld 19"/>
            <p:cNvSpPr txBox="1"/>
            <p:nvPr/>
          </p:nvSpPr>
          <p:spPr>
            <a:xfrm>
              <a:off x="487029" y="1803603"/>
              <a:ext cx="694665" cy="360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CH</a:t>
              </a:r>
              <a:r>
                <a:rPr lang="de-DE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>
            <a:xfrm>
              <a:off x="695428" y="2084704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>
            <a:xfrm>
              <a:off x="695428" y="1522503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feld 22"/>
            <p:cNvSpPr txBox="1"/>
            <p:nvPr/>
          </p:nvSpPr>
          <p:spPr>
            <a:xfrm>
              <a:off x="1619672" y="1772816"/>
              <a:ext cx="378678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4" name="Gerade Verbindung 23"/>
            <p:cNvCxnSpPr/>
            <p:nvPr/>
          </p:nvCxnSpPr>
          <p:spPr>
            <a:xfrm>
              <a:off x="1763688" y="2084704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feld 24"/>
            <p:cNvSpPr txBox="1"/>
            <p:nvPr/>
          </p:nvSpPr>
          <p:spPr>
            <a:xfrm>
              <a:off x="695428" y="3068556"/>
              <a:ext cx="694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6" name="Gerade Verbindung 25"/>
            <p:cNvCxnSpPr/>
            <p:nvPr/>
          </p:nvCxnSpPr>
          <p:spPr>
            <a:xfrm>
              <a:off x="903828" y="2796524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6" name="Rechteck 95"/>
            <p:cNvSpPr/>
            <p:nvPr/>
          </p:nvSpPr>
          <p:spPr>
            <a:xfrm>
              <a:off x="395536" y="3501008"/>
              <a:ext cx="414000" cy="28800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8" name="Gerade Verbindung 97"/>
            <p:cNvCxnSpPr/>
            <p:nvPr/>
          </p:nvCxnSpPr>
          <p:spPr>
            <a:xfrm>
              <a:off x="899592" y="2861456"/>
              <a:ext cx="0" cy="612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6" name="Rechteck 105"/>
            <p:cNvSpPr/>
            <p:nvPr/>
          </p:nvSpPr>
          <p:spPr>
            <a:xfrm>
              <a:off x="125552" y="332688"/>
              <a:ext cx="396000" cy="28800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7" name="Gerade Verbindung 106"/>
            <p:cNvCxnSpPr/>
            <p:nvPr/>
          </p:nvCxnSpPr>
          <p:spPr>
            <a:xfrm>
              <a:off x="611560" y="-126824"/>
              <a:ext cx="0" cy="468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9" name="Rechteck 108"/>
          <p:cNvSpPr/>
          <p:nvPr/>
        </p:nvSpPr>
        <p:spPr>
          <a:xfrm>
            <a:off x="5724128" y="3284984"/>
            <a:ext cx="396000" cy="28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 t="34750"/>
          <a:stretch>
            <a:fillRect/>
          </a:stretch>
        </p:blipFill>
        <p:spPr bwMode="auto">
          <a:xfrm>
            <a:off x="5796136" y="2348880"/>
            <a:ext cx="2952327" cy="13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Textfeld 60"/>
          <p:cNvSpPr txBox="1"/>
          <p:nvPr/>
        </p:nvSpPr>
        <p:spPr>
          <a:xfrm flipH="1">
            <a:off x="6300192" y="3644620"/>
            <a:ext cx="694665" cy="360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OH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Freihandform 127"/>
          <p:cNvSpPr/>
          <p:nvPr/>
        </p:nvSpPr>
        <p:spPr>
          <a:xfrm rot="1303035">
            <a:off x="6171343" y="2962709"/>
            <a:ext cx="355501" cy="789157"/>
          </a:xfrm>
          <a:custGeom>
            <a:avLst/>
            <a:gdLst>
              <a:gd name="connsiteX0" fmla="*/ 186267 w 592667"/>
              <a:gd name="connsiteY0" fmla="*/ 0 h 968022"/>
              <a:gd name="connsiteX1" fmla="*/ 67733 w 592667"/>
              <a:gd name="connsiteY1" fmla="*/ 812800 h 968022"/>
              <a:gd name="connsiteX2" fmla="*/ 592667 w 592667"/>
              <a:gd name="connsiteY2" fmla="*/ 931333 h 968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667" h="968022">
                <a:moveTo>
                  <a:pt x="186267" y="0"/>
                </a:moveTo>
                <a:cubicBezTo>
                  <a:pt x="93133" y="328789"/>
                  <a:pt x="0" y="657578"/>
                  <a:pt x="67733" y="812800"/>
                </a:cubicBezTo>
                <a:cubicBezTo>
                  <a:pt x="135466" y="968022"/>
                  <a:pt x="364066" y="949677"/>
                  <a:pt x="592667" y="931333"/>
                </a:cubicBezTo>
              </a:path>
            </a:pathLst>
          </a:custGeom>
          <a:ln w="38100"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143"/>
          <p:cNvGrpSpPr/>
          <p:nvPr/>
        </p:nvGrpSpPr>
        <p:grpSpPr>
          <a:xfrm>
            <a:off x="5436136" y="3933055"/>
            <a:ext cx="3744376" cy="3015634"/>
            <a:chOff x="5436136" y="3933055"/>
            <a:chExt cx="3744376" cy="3015634"/>
          </a:xfrm>
        </p:grpSpPr>
        <p:sp>
          <p:nvSpPr>
            <p:cNvPr id="45" name="Textfeld 44"/>
            <p:cNvSpPr txBox="1"/>
            <p:nvPr/>
          </p:nvSpPr>
          <p:spPr>
            <a:xfrm flipH="1">
              <a:off x="6469623" y="5013176"/>
              <a:ext cx="694665" cy="360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CH</a:t>
              </a:r>
              <a:r>
                <a:rPr lang="de-DE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6" name="Gerade Verbindung 45"/>
            <p:cNvCxnSpPr/>
            <p:nvPr/>
          </p:nvCxnSpPr>
          <p:spPr>
            <a:xfrm flipH="1">
              <a:off x="6444208" y="3933055"/>
              <a:ext cx="0" cy="396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/>
            <p:nvPr/>
          </p:nvCxnSpPr>
          <p:spPr>
            <a:xfrm flipH="1">
              <a:off x="6660232" y="4725144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Textfeld 47"/>
            <p:cNvSpPr txBox="1"/>
            <p:nvPr/>
          </p:nvSpPr>
          <p:spPr>
            <a:xfrm flipH="1">
              <a:off x="5436136" y="5075892"/>
              <a:ext cx="360000" cy="3693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de-DE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>
            <a:xfrm flipH="1">
              <a:off x="6660232" y="5373216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Gerade Verbindung 92"/>
            <p:cNvCxnSpPr/>
            <p:nvPr/>
          </p:nvCxnSpPr>
          <p:spPr>
            <a:xfrm>
              <a:off x="5580112" y="4725144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1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 t="34750"/>
            <a:stretch>
              <a:fillRect/>
            </a:stretch>
          </p:blipFill>
          <p:spPr bwMode="auto">
            <a:xfrm>
              <a:off x="6192688" y="5579617"/>
              <a:ext cx="2987824" cy="1305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1" name="Gerade Verbindung 50"/>
            <p:cNvCxnSpPr/>
            <p:nvPr/>
          </p:nvCxnSpPr>
          <p:spPr>
            <a:xfrm flipH="1">
              <a:off x="6876256" y="6597352"/>
              <a:ext cx="0" cy="35133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3" name="Rechteck 132"/>
            <p:cNvSpPr/>
            <p:nvPr/>
          </p:nvSpPr>
          <p:spPr>
            <a:xfrm>
              <a:off x="7009504" y="6237312"/>
              <a:ext cx="226792" cy="612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6" name="Gruppieren 65"/>
          <p:cNvGrpSpPr/>
          <p:nvPr/>
        </p:nvGrpSpPr>
        <p:grpSpPr>
          <a:xfrm>
            <a:off x="3059832" y="404664"/>
            <a:ext cx="1944216" cy="1152128"/>
            <a:chOff x="2483768" y="332656"/>
            <a:chExt cx="2160240" cy="1152128"/>
          </a:xfrm>
        </p:grpSpPr>
        <p:sp>
          <p:nvSpPr>
            <p:cNvPr id="58" name="Rechteck 57"/>
            <p:cNvSpPr/>
            <p:nvPr/>
          </p:nvSpPr>
          <p:spPr>
            <a:xfrm>
              <a:off x="2736304" y="332656"/>
              <a:ext cx="1907704" cy="11521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2483768" y="332656"/>
              <a:ext cx="432048" cy="43204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3419872" y="3501008"/>
            <a:ext cx="2088232" cy="1152128"/>
            <a:chOff x="2843808" y="3501008"/>
            <a:chExt cx="2088232" cy="1152128"/>
          </a:xfrm>
        </p:grpSpPr>
        <p:sp>
          <p:nvSpPr>
            <p:cNvPr id="63" name="Rechteck 62"/>
            <p:cNvSpPr/>
            <p:nvPr/>
          </p:nvSpPr>
          <p:spPr>
            <a:xfrm>
              <a:off x="3024336" y="3501008"/>
              <a:ext cx="1907704" cy="11521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2843808" y="3501008"/>
              <a:ext cx="432048" cy="43204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8" name="Gruppieren 67"/>
          <p:cNvGrpSpPr/>
          <p:nvPr/>
        </p:nvGrpSpPr>
        <p:grpSpPr>
          <a:xfrm flipV="1">
            <a:off x="7236296" y="5517232"/>
            <a:ext cx="2088016" cy="1152128"/>
            <a:chOff x="2843808" y="3501008"/>
            <a:chExt cx="2088016" cy="1152128"/>
          </a:xfrm>
        </p:grpSpPr>
        <p:sp>
          <p:nvSpPr>
            <p:cNvPr id="69" name="Rechteck 68"/>
            <p:cNvSpPr/>
            <p:nvPr/>
          </p:nvSpPr>
          <p:spPr>
            <a:xfrm>
              <a:off x="2987824" y="3501008"/>
              <a:ext cx="1944000" cy="11521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Rechteck 72"/>
            <p:cNvSpPr/>
            <p:nvPr/>
          </p:nvSpPr>
          <p:spPr>
            <a:xfrm>
              <a:off x="2843808" y="3501008"/>
              <a:ext cx="432048" cy="43204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9" name="Gruppieren 78"/>
          <p:cNvGrpSpPr/>
          <p:nvPr/>
        </p:nvGrpSpPr>
        <p:grpSpPr>
          <a:xfrm flipV="1">
            <a:off x="6804248" y="2276872"/>
            <a:ext cx="2088016" cy="1152128"/>
            <a:chOff x="2843808" y="3501008"/>
            <a:chExt cx="2088016" cy="1152128"/>
          </a:xfrm>
        </p:grpSpPr>
        <p:sp>
          <p:nvSpPr>
            <p:cNvPr id="80" name="Rechteck 79"/>
            <p:cNvSpPr/>
            <p:nvPr/>
          </p:nvSpPr>
          <p:spPr>
            <a:xfrm>
              <a:off x="2987824" y="3501008"/>
              <a:ext cx="1944000" cy="11521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Rechteck 80"/>
            <p:cNvSpPr/>
            <p:nvPr/>
          </p:nvSpPr>
          <p:spPr>
            <a:xfrm>
              <a:off x="2843808" y="3501008"/>
              <a:ext cx="432048" cy="43204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9" name="Freihandform 128"/>
          <p:cNvSpPr/>
          <p:nvPr/>
        </p:nvSpPr>
        <p:spPr>
          <a:xfrm rot="19857093">
            <a:off x="6389114" y="3023842"/>
            <a:ext cx="465666" cy="1080120"/>
          </a:xfrm>
          <a:custGeom>
            <a:avLst/>
            <a:gdLst>
              <a:gd name="connsiteX0" fmla="*/ 149577 w 465666"/>
              <a:gd name="connsiteY0" fmla="*/ 242710 h 903110"/>
              <a:gd name="connsiteX1" fmla="*/ 14111 w 465666"/>
              <a:gd name="connsiteY1" fmla="*/ 716844 h 903110"/>
              <a:gd name="connsiteX2" fmla="*/ 234244 w 465666"/>
              <a:gd name="connsiteY2" fmla="*/ 852310 h 903110"/>
              <a:gd name="connsiteX3" fmla="*/ 437444 w 465666"/>
              <a:gd name="connsiteY3" fmla="*/ 412044 h 903110"/>
              <a:gd name="connsiteX4" fmla="*/ 403577 w 465666"/>
              <a:gd name="connsiteY4" fmla="*/ 56444 h 903110"/>
              <a:gd name="connsiteX5" fmla="*/ 234244 w 465666"/>
              <a:gd name="connsiteY5" fmla="*/ 73377 h 903110"/>
              <a:gd name="connsiteX6" fmla="*/ 98777 w 465666"/>
              <a:gd name="connsiteY6" fmla="*/ 412044 h 90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5666" h="903110">
                <a:moveTo>
                  <a:pt x="149577" y="242710"/>
                </a:moveTo>
                <a:cubicBezTo>
                  <a:pt x="74788" y="428977"/>
                  <a:pt x="0" y="615244"/>
                  <a:pt x="14111" y="716844"/>
                </a:cubicBezTo>
                <a:cubicBezTo>
                  <a:pt x="28222" y="818444"/>
                  <a:pt x="163689" y="903110"/>
                  <a:pt x="234244" y="852310"/>
                </a:cubicBezTo>
                <a:cubicBezTo>
                  <a:pt x="304799" y="801510"/>
                  <a:pt x="409222" y="544688"/>
                  <a:pt x="437444" y="412044"/>
                </a:cubicBezTo>
                <a:cubicBezTo>
                  <a:pt x="465666" y="279400"/>
                  <a:pt x="437444" y="112888"/>
                  <a:pt x="403577" y="56444"/>
                </a:cubicBezTo>
                <a:cubicBezTo>
                  <a:pt x="369710" y="0"/>
                  <a:pt x="285044" y="14110"/>
                  <a:pt x="234244" y="73377"/>
                </a:cubicBezTo>
                <a:cubicBezTo>
                  <a:pt x="183444" y="132644"/>
                  <a:pt x="141110" y="272344"/>
                  <a:pt x="98777" y="412044"/>
                </a:cubicBezTo>
              </a:path>
            </a:pathLst>
          </a:custGeom>
          <a:noFill/>
          <a:ln w="44450">
            <a:solidFill>
              <a:srgbClr val="C0000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dk1"/>
              </a:solidFill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6876256" y="223680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_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7308304" y="547716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_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3203848" y="76470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_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3491880" y="38610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_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7" name="Gerade Verbindung 136"/>
          <p:cNvCxnSpPr/>
          <p:nvPr/>
        </p:nvCxnSpPr>
        <p:spPr>
          <a:xfrm>
            <a:off x="4283968" y="5229208"/>
            <a:ext cx="1188000" cy="72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70" grpId="0"/>
      <p:bldP spid="71" grpId="0"/>
      <p:bldP spid="61" grpId="0"/>
      <p:bldP spid="128" grpId="0" animBg="1"/>
      <p:bldP spid="78" grpId="1"/>
      <p:bldP spid="82" grpId="0"/>
      <p:bldP spid="82" grpId="1"/>
      <p:bldP spid="74" grpId="0"/>
      <p:bldP spid="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Kopfschmerzen</a:t>
            </a:r>
          </a:p>
          <a:p>
            <a:pPr lvl="0">
              <a:lnSpc>
                <a:spcPct val="150000"/>
              </a:lnSpc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Übelkeit</a:t>
            </a:r>
          </a:p>
          <a:p>
            <a:pPr lvl="0">
              <a:lnSpc>
                <a:spcPct val="150000"/>
              </a:lnSpc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Appetitlosigkeit</a:t>
            </a:r>
          </a:p>
          <a:p>
            <a:pPr lvl="0">
              <a:lnSpc>
                <a:spcPct val="150000"/>
              </a:lnSpc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Bauchschmerzen</a:t>
            </a:r>
          </a:p>
          <a:p>
            <a:pPr lvl="0">
              <a:lnSpc>
                <a:spcPct val="150000"/>
              </a:lnSpc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Fieber</a:t>
            </a:r>
          </a:p>
          <a:p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-27384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itel 3"/>
          <p:cNvSpPr txBox="1">
            <a:spLocks noGrp="1"/>
          </p:cNvSpPr>
          <p:nvPr>
            <p:ph type="title"/>
          </p:nvPr>
        </p:nvSpPr>
        <p:spPr>
          <a:xfrm>
            <a:off x="395536" y="6727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err="1" smtClean="0">
                <a:latin typeface="Arial" pitchFamily="34" charset="0"/>
                <a:cs typeface="Arial" pitchFamily="34" charset="0"/>
              </a:rPr>
              <a:t>Azidothymidin</a:t>
            </a:r>
            <a:r>
              <a:rPr lang="de-DE" sz="4400" dirty="0" smtClean="0">
                <a:latin typeface="Arial" pitchFamily="34" charset="0"/>
                <a:cs typeface="Arial" pitchFamily="34" charset="0"/>
              </a:rPr>
              <a:t>: Nebenwirkungen</a:t>
            </a:r>
            <a:endParaRPr lang="de-DE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4000" dirty="0" smtClean="0">
                <a:latin typeface="Arial" pitchFamily="34" charset="0"/>
                <a:cs typeface="Arial" pitchFamily="34" charset="0"/>
              </a:rPr>
              <a:t>Anämie (Blutarmut)</a:t>
            </a:r>
          </a:p>
          <a:p>
            <a:pPr lvl="0">
              <a:buNone/>
            </a:pPr>
            <a:endParaRPr lang="de-DE" sz="4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de-DE" sz="4000" dirty="0" err="1" smtClean="0">
                <a:latin typeface="Arial" pitchFamily="34" charset="0"/>
                <a:cs typeface="Arial" pitchFamily="34" charset="0"/>
              </a:rPr>
              <a:t>Leukopenie</a:t>
            </a:r>
            <a:r>
              <a:rPr lang="de-DE" sz="4000" dirty="0" smtClean="0">
                <a:latin typeface="Arial" pitchFamily="34" charset="0"/>
                <a:cs typeface="Arial" pitchFamily="34" charset="0"/>
              </a:rPr>
              <a:t> (Verminderung der weißen Blutzellen) </a:t>
            </a:r>
          </a:p>
          <a:p>
            <a:pPr>
              <a:lnSpc>
                <a:spcPct val="150000"/>
              </a:lnSpc>
            </a:pPr>
            <a:endParaRPr lang="de-DE" sz="4000" dirty="0"/>
          </a:p>
        </p:txBody>
      </p:sp>
      <p:sp>
        <p:nvSpPr>
          <p:cNvPr id="4" name="Titel 3"/>
          <p:cNvSpPr txBox="1">
            <a:spLocks/>
          </p:cNvSpPr>
          <p:nvPr/>
        </p:nvSpPr>
        <p:spPr>
          <a:xfrm>
            <a:off x="395536" y="67271"/>
            <a:ext cx="8229600" cy="76944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Azidothymidin</a:t>
            </a: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 Nebenwirkungen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HIV vervielfältigt sich sehr schnell </a:t>
            </a:r>
          </a:p>
          <a:p>
            <a:pPr>
              <a:buNone/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und besitzt eine hohe </a:t>
            </a:r>
          </a:p>
          <a:p>
            <a:pPr>
              <a:buNone/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Mutationsrate.</a:t>
            </a:r>
          </a:p>
          <a:p>
            <a:pPr>
              <a:buNone/>
            </a:pPr>
            <a:endParaRPr lang="de-DE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			Resistenzbildung</a:t>
            </a:r>
            <a:endParaRPr lang="de-DE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Problematik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755576" y="4581128"/>
            <a:ext cx="1368152" cy="576064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Beispiel: </a:t>
            </a:r>
          </a:p>
          <a:p>
            <a:pPr>
              <a:buNone/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hoch aktive anti-retrovirale Therapie </a:t>
            </a:r>
          </a:p>
          <a:p>
            <a:pPr>
              <a:buNone/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(HAART)</a:t>
            </a:r>
          </a:p>
          <a:p>
            <a:pPr>
              <a:buNone/>
            </a:pPr>
            <a:endParaRPr lang="de-DE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			Behandlung mit zwei oder 			mehr antiviral wirksamen 			Stoffen</a:t>
            </a:r>
            <a:endParaRPr lang="de-DE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Kombinationstherapie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755576" y="4293096"/>
            <a:ext cx="1368152" cy="576064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/>
          </a:bodyPr>
          <a:lstStyle/>
          <a:p>
            <a:endParaRPr lang="de-DE" sz="4000" dirty="0" smtClean="0"/>
          </a:p>
          <a:p>
            <a:r>
              <a:rPr lang="de-DE" sz="4000" dirty="0" smtClean="0">
                <a:latin typeface="Arial" pitchFamily="34" charset="0"/>
                <a:cs typeface="Arial" pitchFamily="34" charset="0"/>
              </a:rPr>
              <a:t>erster Vertreter der Substanzklasse der nicht-</a:t>
            </a:r>
            <a:r>
              <a:rPr lang="de-DE" sz="4000" dirty="0" err="1" smtClean="0">
                <a:latin typeface="Arial" pitchFamily="34" charset="0"/>
                <a:cs typeface="Arial" pitchFamily="34" charset="0"/>
              </a:rPr>
              <a:t>nucleosidischen</a:t>
            </a:r>
            <a:r>
              <a:rPr lang="de-DE" sz="4000" dirty="0" smtClean="0">
                <a:latin typeface="Arial" pitchFamily="34" charset="0"/>
                <a:cs typeface="Arial" pitchFamily="34" charset="0"/>
              </a:rPr>
              <a:t>-Reverse </a:t>
            </a:r>
            <a:r>
              <a:rPr lang="de-DE" sz="4000" dirty="0" err="1" smtClean="0">
                <a:latin typeface="Arial" pitchFamily="34" charset="0"/>
                <a:cs typeface="Arial" pitchFamily="34" charset="0"/>
              </a:rPr>
              <a:t>Transkriptase</a:t>
            </a:r>
            <a:r>
              <a:rPr lang="de-DE" sz="4000" dirty="0" smtClean="0">
                <a:latin typeface="Arial" pitchFamily="34" charset="0"/>
                <a:cs typeface="Arial" pitchFamily="34" charset="0"/>
              </a:rPr>
              <a:t>-Hemmer</a:t>
            </a:r>
          </a:p>
          <a:p>
            <a:r>
              <a:rPr lang="de-DE" sz="4000" dirty="0" smtClean="0">
                <a:latin typeface="Arial" pitchFamily="34" charset="0"/>
                <a:cs typeface="Arial" pitchFamily="34" charset="0"/>
              </a:rPr>
              <a:t>Wirkstoff: </a:t>
            </a:r>
            <a:r>
              <a:rPr lang="de-DE" sz="6600" dirty="0" err="1" smtClean="0">
                <a:latin typeface="Arial" pitchFamily="34" charset="0"/>
                <a:cs typeface="Arial" pitchFamily="34" charset="0"/>
              </a:rPr>
              <a:t>Nevirapin</a:t>
            </a:r>
            <a:endParaRPr lang="de-DE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52736"/>
          </a:xfrm>
        </p:spPr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Viramune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s://www.adlershop.ch/p54911/7205/viramune-ret-tabl-400-mg-30-stk-800x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24744"/>
            <a:ext cx="3495265" cy="5435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-99391"/>
            <a:ext cx="7772400" cy="1080120"/>
          </a:xfrm>
        </p:spPr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Nevirapin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9723" r="6413"/>
          <a:stretch>
            <a:fillRect/>
          </a:stretch>
        </p:blipFill>
        <p:spPr bwMode="auto">
          <a:xfrm>
            <a:off x="1219847" y="1268760"/>
            <a:ext cx="6160465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789039"/>
          </a:xfrm>
        </p:spPr>
        <p:txBody>
          <a:bodyPr>
            <a:normAutofit/>
          </a:bodyPr>
          <a:lstStyle/>
          <a:p>
            <a:r>
              <a:rPr lang="de-DE" sz="6600" dirty="0" smtClean="0">
                <a:latin typeface="Arial" pitchFamily="34" charset="0"/>
                <a:cs typeface="Arial" pitchFamily="34" charset="0"/>
              </a:rPr>
              <a:t>Moleküle die, die Welt veränderten:</a:t>
            </a:r>
            <a:endParaRPr lang="de-DE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3068960"/>
            <a:ext cx="9144000" cy="3528392"/>
          </a:xfrm>
        </p:spPr>
        <p:txBody>
          <a:bodyPr>
            <a:normAutofit lnSpcReduction="10000"/>
          </a:bodyPr>
          <a:lstStyle/>
          <a:p>
            <a:r>
              <a:rPr lang="de-DE" sz="6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Azdidothymidin</a:t>
            </a:r>
            <a:r>
              <a:rPr lang="de-DE" sz="6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und </a:t>
            </a:r>
            <a:r>
              <a:rPr lang="de-DE" sz="6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Nevirapin</a:t>
            </a:r>
            <a:endParaRPr lang="de-DE" sz="6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endParaRPr lang="de-DE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Übungen im Vortragen - OC 				05.07.2013</a:t>
            </a:r>
          </a:p>
          <a:p>
            <a:pPr lvl="1" algn="just"/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Julia </a:t>
            </a:r>
            <a:r>
              <a:rPr lang="de-DE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Kleinfeldt</a:t>
            </a:r>
            <a:endParaRPr lang="de-DE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Fachsemester: 6</a:t>
            </a:r>
            <a:endParaRPr lang="de-D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107504" y="5013176"/>
            <a:ext cx="900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83568" y="-99391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Nevirapin:Synthese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944928"/>
            <a:ext cx="2208938" cy="18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35800" y="908720"/>
            <a:ext cx="2159936" cy="1872208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 l="6937"/>
          <a:stretch>
            <a:fillRect/>
          </a:stretch>
        </p:blipFill>
        <p:spPr bwMode="auto">
          <a:xfrm>
            <a:off x="107505" y="3645024"/>
            <a:ext cx="1941523" cy="19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3212976"/>
            <a:ext cx="2129705" cy="22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5" cstate="print"/>
          <a:srcRect l="23972" r="5939"/>
          <a:stretch>
            <a:fillRect/>
          </a:stretch>
        </p:blipFill>
        <p:spPr bwMode="auto">
          <a:xfrm>
            <a:off x="5868144" y="2421248"/>
            <a:ext cx="3168352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Gerade Verbindung mit Pfeil 8"/>
          <p:cNvCxnSpPr/>
          <p:nvPr/>
        </p:nvCxnSpPr>
        <p:spPr>
          <a:xfrm>
            <a:off x="4716016" y="4581128"/>
            <a:ext cx="1044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051720" y="4149080"/>
            <a:ext cx="57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0" y="5661248"/>
            <a:ext cx="2555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3-Amino-2-chlor-4-methylpyridin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627784" y="5661248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Chlornikotin-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säurechlorid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83568" y="-99391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Nevirapin:Synthese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944928"/>
            <a:ext cx="2208938" cy="18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35800" y="908720"/>
            <a:ext cx="2159936" cy="1872208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 l="23972" r="5939"/>
          <a:stretch>
            <a:fillRect/>
          </a:stretch>
        </p:blipFill>
        <p:spPr bwMode="auto">
          <a:xfrm>
            <a:off x="35496" y="3213336"/>
            <a:ext cx="3168352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179622"/>
            <a:ext cx="1440160" cy="75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Gerade Verbindung mit Pfeil 9"/>
          <p:cNvCxnSpPr/>
          <p:nvPr/>
        </p:nvCxnSpPr>
        <p:spPr>
          <a:xfrm>
            <a:off x="3491880" y="5013176"/>
            <a:ext cx="1584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563888" y="386104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Xylen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110°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32912" y="3141320"/>
            <a:ext cx="3921952" cy="31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 l="9723" r="6413"/>
          <a:stretch>
            <a:fillRect/>
          </a:stretch>
        </p:blipFill>
        <p:spPr bwMode="auto">
          <a:xfrm>
            <a:off x="5258643" y="3285344"/>
            <a:ext cx="3849861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83568" y="-99391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Nevirapin:Synthese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944928"/>
            <a:ext cx="2208938" cy="18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35800" y="908720"/>
            <a:ext cx="2159936" cy="1872208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4" cstate="print"/>
          <a:srcRect l="2767"/>
          <a:stretch>
            <a:fillRect/>
          </a:stretch>
        </p:blipFill>
        <p:spPr bwMode="auto">
          <a:xfrm>
            <a:off x="0" y="3140968"/>
            <a:ext cx="3813432" cy="31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Gerade Verbindung mit Pfeil 9"/>
          <p:cNvCxnSpPr/>
          <p:nvPr/>
        </p:nvCxnSpPr>
        <p:spPr>
          <a:xfrm>
            <a:off x="3707904" y="5013176"/>
            <a:ext cx="1584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3347864" y="4005064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NaH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/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Bis(2-methoxyethyl)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ether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122413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de-DE" sz="6600" dirty="0" err="1" smtClean="0">
                <a:latin typeface="Arial" pitchFamily="34" charset="0"/>
                <a:cs typeface="Arial" pitchFamily="34" charset="0"/>
              </a:rPr>
              <a:t>Nevirapin</a:t>
            </a:r>
            <a:r>
              <a:rPr lang="de-DE" sz="6600" dirty="0" smtClean="0">
                <a:latin typeface="Arial" pitchFamily="34" charset="0"/>
                <a:cs typeface="Arial" pitchFamily="34" charset="0"/>
              </a:rPr>
              <a:t>: Wirkung</a:t>
            </a:r>
            <a:endParaRPr lang="de-DE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>
          <a:xfrm>
            <a:off x="-1044624" y="-387424"/>
            <a:ext cx="10801200" cy="7488832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/>
          <a:lstStyle/>
          <a:p>
            <a:endParaRPr lang="de-DE" dirty="0"/>
          </a:p>
        </p:txBody>
      </p:sp>
      <p:pic>
        <p:nvPicPr>
          <p:cNvPr id="4" name="Grafik 3"/>
          <p:cNvPicPr/>
          <p:nvPr/>
        </p:nvPicPr>
        <p:blipFill>
          <a:blip r:embed="rId2" cstate="print"/>
          <a:srcRect l="1944" t="3401" r="36491" b="3150"/>
          <a:stretch>
            <a:fillRect/>
          </a:stretch>
        </p:blipFill>
        <p:spPr bwMode="auto">
          <a:xfrm>
            <a:off x="72008" y="0"/>
            <a:ext cx="73803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eck 8"/>
          <p:cNvSpPr/>
          <p:nvPr/>
        </p:nvSpPr>
        <p:spPr>
          <a:xfrm>
            <a:off x="4499992" y="5949280"/>
            <a:ext cx="2952328" cy="9087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144016" y="4437112"/>
            <a:ext cx="683568" cy="2160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5904656" y="6021288"/>
            <a:ext cx="3419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Gerhard Klebe, Wirkstoffdesign, Spektrum Akademischer Verlag, 2. Auflage, 2009</a:t>
            </a:r>
            <a:endParaRPr lang="de-DE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527952" y="2132928"/>
            <a:ext cx="612000" cy="648000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179512" y="5085184"/>
            <a:ext cx="1403648" cy="151216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 l="8355"/>
          <a:stretch>
            <a:fillRect/>
          </a:stretch>
        </p:blipFill>
        <p:spPr bwMode="auto">
          <a:xfrm>
            <a:off x="2267744" y="908720"/>
            <a:ext cx="3159353" cy="3009900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rnd">
            <a:solidFill>
              <a:schemeClr val="tx1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6612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Hautausschlag</a:t>
            </a:r>
          </a:p>
          <a:p>
            <a:pPr>
              <a:lnSpc>
                <a:spcPct val="150000"/>
              </a:lnSpc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Kopfschmerzen</a:t>
            </a:r>
          </a:p>
          <a:p>
            <a:pPr>
              <a:lnSpc>
                <a:spcPct val="150000"/>
              </a:lnSpc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Übelkeit</a:t>
            </a:r>
          </a:p>
          <a:p>
            <a:pPr>
              <a:lnSpc>
                <a:spcPct val="150000"/>
              </a:lnSpc>
            </a:pPr>
            <a:r>
              <a:rPr lang="de-DE" sz="4000" dirty="0" smtClean="0">
                <a:latin typeface="Arial" pitchFamily="34" charset="0"/>
                <a:cs typeface="Arial" pitchFamily="34" charset="0"/>
              </a:rPr>
              <a:t>Benommenheit</a:t>
            </a:r>
          </a:p>
        </p:txBody>
      </p:sp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Nevirapin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: Nebenwirkungen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9411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4400" dirty="0" smtClean="0">
                <a:latin typeface="Arial" pitchFamily="34" charset="0"/>
                <a:cs typeface="Arial" pitchFamily="34" charset="0"/>
              </a:rPr>
              <a:t>Muskel- und Gelenkschmerzen</a:t>
            </a:r>
          </a:p>
          <a:p>
            <a:pPr>
              <a:lnSpc>
                <a:spcPct val="150000"/>
              </a:lnSpc>
            </a:pPr>
            <a:r>
              <a:rPr lang="de-DE" sz="4400" dirty="0" smtClean="0">
                <a:latin typeface="Arial" pitchFamily="34" charset="0"/>
                <a:cs typeface="Arial" pitchFamily="34" charset="0"/>
              </a:rPr>
              <a:t>Störung der Leberfunktion</a:t>
            </a:r>
            <a:endParaRPr lang="de-DE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Nevirapin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: Nebenwirkungen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Zusammenfassung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4800" dirty="0" err="1" smtClean="0">
                <a:latin typeface="Arial" pitchFamily="34" charset="0"/>
                <a:cs typeface="Arial" pitchFamily="34" charset="0"/>
              </a:rPr>
              <a:t>Azidothymidin</a:t>
            </a:r>
            <a:endParaRPr lang="de-DE" sz="4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de-DE" dirty="0" err="1" smtClean="0">
                <a:latin typeface="Arial" pitchFamily="34" charset="0"/>
                <a:cs typeface="Arial" pitchFamily="34" charset="0"/>
              </a:rPr>
              <a:t>Nucleosidischer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Reverse-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Transkriptase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-Hemmer</a:t>
            </a:r>
          </a:p>
          <a:p>
            <a:pPr>
              <a:lnSpc>
                <a:spcPct val="110000"/>
              </a:lnSpc>
              <a:buNone/>
            </a:pPr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Intrazelluläre Phosphorylierung zum aktiven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Triphosphat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Als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Nucleosidanalogon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stoppt es durch seinen Einbau in die DNA die virale DNA-Synthese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Zusammenfassung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4800" dirty="0" err="1" smtClean="0">
                <a:latin typeface="Arial" pitchFamily="34" charset="0"/>
                <a:cs typeface="Arial" pitchFamily="34" charset="0"/>
              </a:rPr>
              <a:t>Nevirapin</a:t>
            </a:r>
            <a:endParaRPr lang="de-DE" sz="4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de-DE" dirty="0" err="1" smtClean="0">
                <a:latin typeface="Arial" pitchFamily="34" charset="0"/>
                <a:cs typeface="Arial" pitchFamily="34" charset="0"/>
              </a:rPr>
              <a:t>Nichtnucleosidischer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Reverse-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Transkriptase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-Hemmer</a:t>
            </a:r>
          </a:p>
          <a:p>
            <a:pPr>
              <a:lnSpc>
                <a:spcPct val="110000"/>
              </a:lnSpc>
              <a:buNone/>
            </a:pPr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Bindung nahe des aktiven Zentrums der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reversen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Transkriptase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Inaktivierung durch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Konformationsänderung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des Enzyms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pPr algn="ctr"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Dank moderner Therapiemöglichkeiten kann </a:t>
            </a:r>
          </a:p>
          <a:p>
            <a:pPr algn="ctr"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die Virenvermehrung im Körper fast vollständig </a:t>
            </a:r>
          </a:p>
          <a:p>
            <a:pPr algn="ctr"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unterdrückt werden!</a:t>
            </a:r>
          </a:p>
          <a:p>
            <a:pPr algn="ctr">
              <a:buNone/>
            </a:pP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Trotzdem: 	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regelmäßige Arztbesuche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starke Nebenwirkungen der Medikamente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Geringe Akzeptanz seitens der Gesellschaft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Fazit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328592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Einführung: Bericht eines Betroffenen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Aufbau und Vermehrung des HI-</a:t>
            </a:r>
            <a:r>
              <a:rPr lang="de-DE" sz="3600" dirty="0" err="1" smtClean="0">
                <a:latin typeface="Arial" pitchFamily="34" charset="0"/>
                <a:cs typeface="Arial" pitchFamily="34" charset="0"/>
              </a:rPr>
              <a:t>Virion</a:t>
            </a:r>
            <a:endParaRPr lang="de-DE" sz="3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3600" dirty="0" err="1" smtClean="0">
                <a:latin typeface="Arial" pitchFamily="34" charset="0"/>
                <a:cs typeface="Arial" pitchFamily="34" charset="0"/>
              </a:rPr>
              <a:t>Retrovir</a:t>
            </a:r>
            <a:endParaRPr lang="de-DE" sz="3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3600" dirty="0" err="1" smtClean="0">
                <a:latin typeface="Arial" pitchFamily="34" charset="0"/>
                <a:cs typeface="Arial" pitchFamily="34" charset="0"/>
              </a:rPr>
              <a:t>Viramune</a:t>
            </a:r>
            <a:endParaRPr lang="de-DE" sz="3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Zusammenfassung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3600" dirty="0" smtClean="0">
                <a:latin typeface="Arial" pitchFamily="34" charset="0"/>
                <a:cs typeface="Arial" pitchFamily="34" charset="0"/>
              </a:rPr>
              <a:t>Fazit</a:t>
            </a:r>
          </a:p>
          <a:p>
            <a:pPr marL="514350" indent="-514350">
              <a:buAutoNum type="arabicPeriod"/>
            </a:pPr>
            <a:endParaRPr lang="de-DE" dirty="0" smtClean="0"/>
          </a:p>
        </p:txBody>
      </p:sp>
      <p:sp>
        <p:nvSpPr>
          <p:cNvPr id="4" name="Rechteck 3"/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Gliederung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machsmit.de/img/pool/225x/01_1.0_hiv_schut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695850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8772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Klebe, Gerhard: Wirkstoffdesign, Entwurf und Wirkung von Arzneistoffen, Spektrum Akademischer Verlag, Heidelberg, 2.Auflage, 2009</a:t>
            </a:r>
          </a:p>
          <a:p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Madigan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 Michael T.,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Martinko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 John M.: Brock Mikrobiologie, Pearson Studium, München, 11. Auflage, 2006</a:t>
            </a:r>
          </a:p>
          <a:p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Modrow, Susanne, Falke, Dietrich,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Truyen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 Uwe, </a:t>
            </a: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Schätzl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 Hermann: Molekulare Virologie, Spektrum Akademischer Verlag, Heidelberg, 3. Auflage, 2010</a:t>
            </a:r>
          </a:p>
          <a:p>
            <a:pPr>
              <a:buNone/>
            </a:pP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http://www.welt.de/politik/deutschland/article11322683/Leben-mit-HIV-ist-heute-leichter-aber-nicht-leicht.html, 24.06.2013</a:t>
            </a:r>
          </a:p>
          <a:p>
            <a:pPr>
              <a:buNone/>
            </a:pP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http://www.pharmazie.uni-mainz.de/Dateien/Nevirapin.pdf, 28.06.2013</a:t>
            </a:r>
          </a:p>
          <a:p>
            <a:pPr>
              <a:buNone/>
            </a:pPr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http://www.reviewingaids.com/awiki/index.php/AZT, 28.06.2013</a:t>
            </a:r>
          </a:p>
          <a:p>
            <a:pPr>
              <a:buNone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de-DE" sz="1200" dirty="0"/>
          </a:p>
        </p:txBody>
      </p:sp>
      <p:sp>
        <p:nvSpPr>
          <p:cNvPr id="4" name="Rechteck 3"/>
          <p:cNvSpPr/>
          <p:nvPr/>
        </p:nvSpPr>
        <p:spPr>
          <a:xfrm>
            <a:off x="-36512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Literatur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Rechteck 335"/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1115616" y="1914924"/>
            <a:ext cx="3930020" cy="3930020"/>
          </a:xfrm>
          <a:prstGeom prst="ellipse">
            <a:avLst/>
          </a:prstGeom>
          <a:solidFill>
            <a:srgbClr val="FFFF00">
              <a:alpha val="20000"/>
            </a:srgb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1370615" y="2188347"/>
            <a:ext cx="3417409" cy="341740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7" name="Gruppieren 116"/>
          <p:cNvGrpSpPr/>
          <p:nvPr/>
        </p:nvGrpSpPr>
        <p:grpSpPr>
          <a:xfrm>
            <a:off x="2139083" y="2598482"/>
            <a:ext cx="1879765" cy="2597519"/>
            <a:chOff x="467544" y="2060848"/>
            <a:chExt cx="1980200" cy="2736304"/>
          </a:xfrm>
        </p:grpSpPr>
        <p:sp>
          <p:nvSpPr>
            <p:cNvPr id="118" name="Ellipse 117"/>
            <p:cNvSpPr/>
            <p:nvPr/>
          </p:nvSpPr>
          <p:spPr>
            <a:xfrm>
              <a:off x="611560" y="2132856"/>
              <a:ext cx="1728192" cy="2592288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Ellipse 118"/>
            <p:cNvSpPr/>
            <p:nvPr/>
          </p:nvSpPr>
          <p:spPr>
            <a:xfrm>
              <a:off x="611560" y="260092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0" name="Ellipse 119"/>
            <p:cNvSpPr/>
            <p:nvPr/>
          </p:nvSpPr>
          <p:spPr>
            <a:xfrm>
              <a:off x="971600" y="2204864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1" name="Ellipse 120"/>
            <p:cNvSpPr/>
            <p:nvPr/>
          </p:nvSpPr>
          <p:spPr>
            <a:xfrm>
              <a:off x="827584" y="2312896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2" name="Ellipse 121"/>
            <p:cNvSpPr/>
            <p:nvPr/>
          </p:nvSpPr>
          <p:spPr>
            <a:xfrm>
              <a:off x="719552" y="2456912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3" name="Ellipse 122"/>
            <p:cNvSpPr/>
            <p:nvPr/>
          </p:nvSpPr>
          <p:spPr>
            <a:xfrm>
              <a:off x="1115616" y="2096872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4" name="Ellipse 123"/>
            <p:cNvSpPr/>
            <p:nvPr/>
          </p:nvSpPr>
          <p:spPr>
            <a:xfrm>
              <a:off x="539552" y="278092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5" name="Ellipse 124"/>
            <p:cNvSpPr/>
            <p:nvPr/>
          </p:nvSpPr>
          <p:spPr>
            <a:xfrm>
              <a:off x="1907704" y="2312896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6" name="Ellipse 125"/>
            <p:cNvSpPr/>
            <p:nvPr/>
          </p:nvSpPr>
          <p:spPr>
            <a:xfrm>
              <a:off x="1799672" y="2168880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7" name="Ellipse 126"/>
            <p:cNvSpPr/>
            <p:nvPr/>
          </p:nvSpPr>
          <p:spPr>
            <a:xfrm>
              <a:off x="2159712" y="278092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8" name="Ellipse 127"/>
            <p:cNvSpPr/>
            <p:nvPr/>
          </p:nvSpPr>
          <p:spPr>
            <a:xfrm>
              <a:off x="2087704" y="260092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29" name="Ellipse 128"/>
            <p:cNvSpPr/>
            <p:nvPr/>
          </p:nvSpPr>
          <p:spPr>
            <a:xfrm>
              <a:off x="2015696" y="2456912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0" name="Ellipse 129"/>
            <p:cNvSpPr/>
            <p:nvPr/>
          </p:nvSpPr>
          <p:spPr>
            <a:xfrm>
              <a:off x="2231720" y="296096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1" name="Ellipse 130"/>
            <p:cNvSpPr/>
            <p:nvPr/>
          </p:nvSpPr>
          <p:spPr>
            <a:xfrm>
              <a:off x="1655656" y="2096872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2" name="Ellipse 131"/>
            <p:cNvSpPr/>
            <p:nvPr/>
          </p:nvSpPr>
          <p:spPr>
            <a:xfrm>
              <a:off x="1475656" y="206084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3" name="Ellipse 132"/>
            <p:cNvSpPr/>
            <p:nvPr/>
          </p:nvSpPr>
          <p:spPr>
            <a:xfrm>
              <a:off x="1295616" y="206084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4" name="Ellipse 133"/>
            <p:cNvSpPr/>
            <p:nvPr/>
          </p:nvSpPr>
          <p:spPr>
            <a:xfrm>
              <a:off x="2051720" y="4185104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5" name="Ellipse 134"/>
            <p:cNvSpPr/>
            <p:nvPr/>
          </p:nvSpPr>
          <p:spPr>
            <a:xfrm>
              <a:off x="2123728" y="404108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6" name="Ellipse 135"/>
            <p:cNvSpPr/>
            <p:nvPr/>
          </p:nvSpPr>
          <p:spPr>
            <a:xfrm>
              <a:off x="2267744" y="332100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7" name="Ellipse 136"/>
            <p:cNvSpPr/>
            <p:nvPr/>
          </p:nvSpPr>
          <p:spPr>
            <a:xfrm>
              <a:off x="2267744" y="350100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8" name="Ellipse 137"/>
            <p:cNvSpPr/>
            <p:nvPr/>
          </p:nvSpPr>
          <p:spPr>
            <a:xfrm>
              <a:off x="2267744" y="314096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39" name="Ellipse 138"/>
            <p:cNvSpPr/>
            <p:nvPr/>
          </p:nvSpPr>
          <p:spPr>
            <a:xfrm>
              <a:off x="2231720" y="368104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0" name="Ellipse 139"/>
            <p:cNvSpPr/>
            <p:nvPr/>
          </p:nvSpPr>
          <p:spPr>
            <a:xfrm>
              <a:off x="2195736" y="386104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1" name="Ellipse 140"/>
            <p:cNvSpPr/>
            <p:nvPr/>
          </p:nvSpPr>
          <p:spPr>
            <a:xfrm>
              <a:off x="539552" y="386104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2" name="Ellipse 141"/>
            <p:cNvSpPr/>
            <p:nvPr/>
          </p:nvSpPr>
          <p:spPr>
            <a:xfrm>
              <a:off x="611560" y="404108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3" name="Ellipse 142"/>
            <p:cNvSpPr/>
            <p:nvPr/>
          </p:nvSpPr>
          <p:spPr>
            <a:xfrm>
              <a:off x="503528" y="368104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4" name="Ellipse 143"/>
            <p:cNvSpPr/>
            <p:nvPr/>
          </p:nvSpPr>
          <p:spPr>
            <a:xfrm>
              <a:off x="467544" y="350100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5" name="Ellipse 144"/>
            <p:cNvSpPr/>
            <p:nvPr/>
          </p:nvSpPr>
          <p:spPr>
            <a:xfrm>
              <a:off x="503528" y="296096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6" name="Ellipse 145"/>
            <p:cNvSpPr/>
            <p:nvPr/>
          </p:nvSpPr>
          <p:spPr>
            <a:xfrm>
              <a:off x="467544" y="314096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7" name="Ellipse 146"/>
            <p:cNvSpPr/>
            <p:nvPr/>
          </p:nvSpPr>
          <p:spPr>
            <a:xfrm>
              <a:off x="467544" y="332100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8" name="Ellipse 147"/>
            <p:cNvSpPr/>
            <p:nvPr/>
          </p:nvSpPr>
          <p:spPr>
            <a:xfrm>
              <a:off x="935576" y="4509120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49" name="Ellipse 148"/>
            <p:cNvSpPr/>
            <p:nvPr/>
          </p:nvSpPr>
          <p:spPr>
            <a:xfrm>
              <a:off x="1115616" y="458112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50" name="Ellipse 149"/>
            <p:cNvSpPr/>
            <p:nvPr/>
          </p:nvSpPr>
          <p:spPr>
            <a:xfrm>
              <a:off x="791560" y="4365104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51" name="Ellipse 150"/>
            <p:cNvSpPr/>
            <p:nvPr/>
          </p:nvSpPr>
          <p:spPr>
            <a:xfrm>
              <a:off x="683568" y="422108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52" name="Ellipse 151"/>
            <p:cNvSpPr/>
            <p:nvPr/>
          </p:nvSpPr>
          <p:spPr>
            <a:xfrm>
              <a:off x="1295656" y="4617152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53" name="Ellipse 152"/>
            <p:cNvSpPr/>
            <p:nvPr/>
          </p:nvSpPr>
          <p:spPr>
            <a:xfrm>
              <a:off x="1943728" y="4329120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54" name="Ellipse 153"/>
            <p:cNvSpPr/>
            <p:nvPr/>
          </p:nvSpPr>
          <p:spPr>
            <a:xfrm>
              <a:off x="1475656" y="4617152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55" name="Ellipse 154"/>
            <p:cNvSpPr/>
            <p:nvPr/>
          </p:nvSpPr>
          <p:spPr>
            <a:xfrm>
              <a:off x="1655696" y="4581128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56" name="Ellipse 155"/>
            <p:cNvSpPr/>
            <p:nvPr/>
          </p:nvSpPr>
          <p:spPr>
            <a:xfrm>
              <a:off x="1799712" y="4473136"/>
              <a:ext cx="180000" cy="180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</p:grpSp>
      <p:grpSp>
        <p:nvGrpSpPr>
          <p:cNvPr id="215" name="Gruppieren 214"/>
          <p:cNvGrpSpPr/>
          <p:nvPr/>
        </p:nvGrpSpPr>
        <p:grpSpPr>
          <a:xfrm>
            <a:off x="1463668" y="2260367"/>
            <a:ext cx="3252348" cy="3270141"/>
            <a:chOff x="3512252" y="1916832"/>
            <a:chExt cx="3724044" cy="3744416"/>
          </a:xfrm>
        </p:grpSpPr>
        <p:sp>
          <p:nvSpPr>
            <p:cNvPr id="216" name="Ellipse 215"/>
            <p:cNvSpPr/>
            <p:nvPr/>
          </p:nvSpPr>
          <p:spPr>
            <a:xfrm>
              <a:off x="4108688" y="234888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17" name="Ellipse 216"/>
            <p:cNvSpPr/>
            <p:nvPr/>
          </p:nvSpPr>
          <p:spPr>
            <a:xfrm>
              <a:off x="3964672" y="2492896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18" name="Ellipse 217"/>
            <p:cNvSpPr/>
            <p:nvPr/>
          </p:nvSpPr>
          <p:spPr>
            <a:xfrm>
              <a:off x="4612744" y="2060848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19" name="Ellipse 218"/>
            <p:cNvSpPr/>
            <p:nvPr/>
          </p:nvSpPr>
          <p:spPr>
            <a:xfrm>
              <a:off x="4790544" y="198884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0" name="Ellipse 219"/>
            <p:cNvSpPr/>
            <p:nvPr/>
          </p:nvSpPr>
          <p:spPr>
            <a:xfrm>
              <a:off x="4448356" y="2132856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1" name="Ellipse 220"/>
            <p:cNvSpPr/>
            <p:nvPr/>
          </p:nvSpPr>
          <p:spPr>
            <a:xfrm>
              <a:off x="4252704" y="2225236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2" name="Ellipse 221"/>
            <p:cNvSpPr/>
            <p:nvPr/>
          </p:nvSpPr>
          <p:spPr>
            <a:xfrm>
              <a:off x="4972784" y="1937204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3" name="Ellipse 222"/>
            <p:cNvSpPr/>
            <p:nvPr/>
          </p:nvSpPr>
          <p:spPr>
            <a:xfrm>
              <a:off x="5168436" y="191683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4" name="Ellipse 223"/>
            <p:cNvSpPr/>
            <p:nvPr/>
          </p:nvSpPr>
          <p:spPr>
            <a:xfrm>
              <a:off x="3820656" y="263691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5" name="Ellipse 224"/>
            <p:cNvSpPr/>
            <p:nvPr/>
          </p:nvSpPr>
          <p:spPr>
            <a:xfrm>
              <a:off x="3714209" y="281069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6" name="Ellipse 225"/>
            <p:cNvSpPr/>
            <p:nvPr/>
          </p:nvSpPr>
          <p:spPr>
            <a:xfrm>
              <a:off x="3635939" y="3006388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7" name="Ellipse 226"/>
            <p:cNvSpPr/>
            <p:nvPr/>
          </p:nvSpPr>
          <p:spPr>
            <a:xfrm>
              <a:off x="3557670" y="320204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8" name="Ellipse 227"/>
            <p:cNvSpPr/>
            <p:nvPr/>
          </p:nvSpPr>
          <p:spPr>
            <a:xfrm>
              <a:off x="6156176" y="2153228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29" name="Ellipse 228"/>
            <p:cNvSpPr/>
            <p:nvPr/>
          </p:nvSpPr>
          <p:spPr>
            <a:xfrm>
              <a:off x="5960524" y="2060848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0" name="Ellipse 229"/>
            <p:cNvSpPr/>
            <p:nvPr/>
          </p:nvSpPr>
          <p:spPr>
            <a:xfrm>
              <a:off x="6700976" y="263691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1" name="Ellipse 230"/>
            <p:cNvSpPr/>
            <p:nvPr/>
          </p:nvSpPr>
          <p:spPr>
            <a:xfrm>
              <a:off x="6588224" y="2492896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2" name="Ellipse 231"/>
            <p:cNvSpPr/>
            <p:nvPr/>
          </p:nvSpPr>
          <p:spPr>
            <a:xfrm>
              <a:off x="6444208" y="236925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3" name="Ellipse 232"/>
            <p:cNvSpPr/>
            <p:nvPr/>
          </p:nvSpPr>
          <p:spPr>
            <a:xfrm>
              <a:off x="6320564" y="227687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4" name="Ellipse 233"/>
            <p:cNvSpPr/>
            <p:nvPr/>
          </p:nvSpPr>
          <p:spPr>
            <a:xfrm>
              <a:off x="6968636" y="316134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5" name="Ellipse 234"/>
            <p:cNvSpPr/>
            <p:nvPr/>
          </p:nvSpPr>
          <p:spPr>
            <a:xfrm>
              <a:off x="6824620" y="280130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6" name="Ellipse 235"/>
            <p:cNvSpPr/>
            <p:nvPr/>
          </p:nvSpPr>
          <p:spPr>
            <a:xfrm>
              <a:off x="5764872" y="198884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7" name="Ellipse 236"/>
            <p:cNvSpPr/>
            <p:nvPr/>
          </p:nvSpPr>
          <p:spPr>
            <a:xfrm>
              <a:off x="5600484" y="1937204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8" name="Ellipse 237"/>
            <p:cNvSpPr/>
            <p:nvPr/>
          </p:nvSpPr>
          <p:spPr>
            <a:xfrm>
              <a:off x="5384460" y="191683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39" name="Ellipse 238"/>
            <p:cNvSpPr/>
            <p:nvPr/>
          </p:nvSpPr>
          <p:spPr>
            <a:xfrm>
              <a:off x="4952412" y="5445224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0" name="Ellipse 239"/>
            <p:cNvSpPr/>
            <p:nvPr/>
          </p:nvSpPr>
          <p:spPr>
            <a:xfrm>
              <a:off x="6320564" y="5105556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1" name="Ellipse 240"/>
            <p:cNvSpPr/>
            <p:nvPr/>
          </p:nvSpPr>
          <p:spPr>
            <a:xfrm>
              <a:off x="6824620" y="452949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2" name="Ellipse 241"/>
            <p:cNvSpPr/>
            <p:nvPr/>
          </p:nvSpPr>
          <p:spPr>
            <a:xfrm>
              <a:off x="6732240" y="4673508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3" name="Ellipse 242"/>
            <p:cNvSpPr/>
            <p:nvPr/>
          </p:nvSpPr>
          <p:spPr>
            <a:xfrm>
              <a:off x="6464580" y="496154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4" name="Ellipse 243"/>
            <p:cNvSpPr/>
            <p:nvPr/>
          </p:nvSpPr>
          <p:spPr>
            <a:xfrm>
              <a:off x="6608596" y="4817524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5" name="Ellipse 244"/>
            <p:cNvSpPr/>
            <p:nvPr/>
          </p:nvSpPr>
          <p:spPr>
            <a:xfrm>
              <a:off x="7020272" y="335699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6" name="Ellipse 245"/>
            <p:cNvSpPr/>
            <p:nvPr/>
          </p:nvSpPr>
          <p:spPr>
            <a:xfrm>
              <a:off x="7040644" y="3573016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7" name="Ellipse 246"/>
            <p:cNvSpPr/>
            <p:nvPr/>
          </p:nvSpPr>
          <p:spPr>
            <a:xfrm>
              <a:off x="6896628" y="299695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8" name="Ellipse 247"/>
            <p:cNvSpPr/>
            <p:nvPr/>
          </p:nvSpPr>
          <p:spPr>
            <a:xfrm>
              <a:off x="6968636" y="416945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49" name="Ellipse 248"/>
            <p:cNvSpPr/>
            <p:nvPr/>
          </p:nvSpPr>
          <p:spPr>
            <a:xfrm>
              <a:off x="7040644" y="378904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0" name="Ellipse 249"/>
            <p:cNvSpPr/>
            <p:nvPr/>
          </p:nvSpPr>
          <p:spPr>
            <a:xfrm>
              <a:off x="3944300" y="488953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1" name="Ellipse 250"/>
            <p:cNvSpPr/>
            <p:nvPr/>
          </p:nvSpPr>
          <p:spPr>
            <a:xfrm>
              <a:off x="4088316" y="5033548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2" name="Ellipse 251"/>
            <p:cNvSpPr/>
            <p:nvPr/>
          </p:nvSpPr>
          <p:spPr>
            <a:xfrm>
              <a:off x="3820656" y="4725144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3" name="Ellipse 252"/>
            <p:cNvSpPr/>
            <p:nvPr/>
          </p:nvSpPr>
          <p:spPr>
            <a:xfrm>
              <a:off x="3728276" y="453262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4" name="Ellipse 253"/>
            <p:cNvSpPr/>
            <p:nvPr/>
          </p:nvSpPr>
          <p:spPr>
            <a:xfrm>
              <a:off x="3512252" y="3593388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5" name="Ellipse 254"/>
            <p:cNvSpPr/>
            <p:nvPr/>
          </p:nvSpPr>
          <p:spPr>
            <a:xfrm>
              <a:off x="3512252" y="3789083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6" name="Ellipse 255"/>
            <p:cNvSpPr/>
            <p:nvPr/>
          </p:nvSpPr>
          <p:spPr>
            <a:xfrm>
              <a:off x="3518513" y="3397735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7" name="Ellipse 256"/>
            <p:cNvSpPr/>
            <p:nvPr/>
          </p:nvSpPr>
          <p:spPr>
            <a:xfrm>
              <a:off x="3512252" y="3984735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8" name="Ellipse 257"/>
            <p:cNvSpPr/>
            <p:nvPr/>
          </p:nvSpPr>
          <p:spPr>
            <a:xfrm>
              <a:off x="3563888" y="416945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59" name="Ellipse 258"/>
            <p:cNvSpPr/>
            <p:nvPr/>
          </p:nvSpPr>
          <p:spPr>
            <a:xfrm>
              <a:off x="3635896" y="4365104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0" name="Ellipse 259"/>
            <p:cNvSpPr/>
            <p:nvPr/>
          </p:nvSpPr>
          <p:spPr>
            <a:xfrm>
              <a:off x="4592372" y="532158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1" name="Ellipse 260"/>
            <p:cNvSpPr/>
            <p:nvPr/>
          </p:nvSpPr>
          <p:spPr>
            <a:xfrm>
              <a:off x="4756760" y="5393588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2" name="Ellipse 261"/>
            <p:cNvSpPr/>
            <p:nvPr/>
          </p:nvSpPr>
          <p:spPr>
            <a:xfrm>
              <a:off x="4427984" y="524957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3" name="Ellipse 262"/>
            <p:cNvSpPr/>
            <p:nvPr/>
          </p:nvSpPr>
          <p:spPr>
            <a:xfrm>
              <a:off x="4252704" y="5157192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4" name="Ellipse 263"/>
            <p:cNvSpPr/>
            <p:nvPr/>
          </p:nvSpPr>
          <p:spPr>
            <a:xfrm>
              <a:off x="5168436" y="5465596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5" name="Ellipse 264"/>
            <p:cNvSpPr/>
            <p:nvPr/>
          </p:nvSpPr>
          <p:spPr>
            <a:xfrm>
              <a:off x="6156176" y="522920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6" name="Ellipse 265"/>
            <p:cNvSpPr/>
            <p:nvPr/>
          </p:nvSpPr>
          <p:spPr>
            <a:xfrm>
              <a:off x="5600484" y="5445224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7" name="Ellipse 266"/>
            <p:cNvSpPr/>
            <p:nvPr/>
          </p:nvSpPr>
          <p:spPr>
            <a:xfrm>
              <a:off x="5384460" y="5465596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8" name="Ellipse 267"/>
            <p:cNvSpPr/>
            <p:nvPr/>
          </p:nvSpPr>
          <p:spPr>
            <a:xfrm>
              <a:off x="5796136" y="5393588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69" name="Ellipse 268"/>
            <p:cNvSpPr/>
            <p:nvPr/>
          </p:nvSpPr>
          <p:spPr>
            <a:xfrm>
              <a:off x="5980896" y="5321580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70" name="Ellipse 269"/>
            <p:cNvSpPr/>
            <p:nvPr/>
          </p:nvSpPr>
          <p:spPr>
            <a:xfrm>
              <a:off x="7020272" y="4005064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71" name="Ellipse 270"/>
            <p:cNvSpPr/>
            <p:nvPr/>
          </p:nvSpPr>
          <p:spPr>
            <a:xfrm>
              <a:off x="6896628" y="4365104"/>
              <a:ext cx="195652" cy="195652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</p:grpSp>
      <p:sp>
        <p:nvSpPr>
          <p:cNvPr id="272" name="Freihandform 271"/>
          <p:cNvSpPr/>
          <p:nvPr/>
        </p:nvSpPr>
        <p:spPr>
          <a:xfrm>
            <a:off x="3084747" y="3072563"/>
            <a:ext cx="386836" cy="1514636"/>
          </a:xfrm>
          <a:custGeom>
            <a:avLst/>
            <a:gdLst>
              <a:gd name="connsiteX0" fmla="*/ 0 w 289983"/>
              <a:gd name="connsiteY0" fmla="*/ 0 h 1371600"/>
              <a:gd name="connsiteX1" fmla="*/ 266700 w 289983"/>
              <a:gd name="connsiteY1" fmla="*/ 203200 h 1371600"/>
              <a:gd name="connsiteX2" fmla="*/ 139700 w 289983"/>
              <a:gd name="connsiteY2" fmla="*/ 508000 h 1371600"/>
              <a:gd name="connsiteX3" fmla="*/ 279400 w 289983"/>
              <a:gd name="connsiteY3" fmla="*/ 850900 h 1371600"/>
              <a:gd name="connsiteX4" fmla="*/ 88900 w 289983"/>
              <a:gd name="connsiteY4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983" h="1371600">
                <a:moveTo>
                  <a:pt x="0" y="0"/>
                </a:moveTo>
                <a:cubicBezTo>
                  <a:pt x="121708" y="59266"/>
                  <a:pt x="243417" y="118533"/>
                  <a:pt x="266700" y="203200"/>
                </a:cubicBezTo>
                <a:cubicBezTo>
                  <a:pt x="289983" y="287867"/>
                  <a:pt x="137583" y="400050"/>
                  <a:pt x="139700" y="508000"/>
                </a:cubicBezTo>
                <a:cubicBezTo>
                  <a:pt x="141817" y="615950"/>
                  <a:pt x="287867" y="706967"/>
                  <a:pt x="279400" y="850900"/>
                </a:cubicBezTo>
                <a:cubicBezTo>
                  <a:pt x="270933" y="994833"/>
                  <a:pt x="179916" y="1183216"/>
                  <a:pt x="88900" y="1371600"/>
                </a:cubicBezTo>
              </a:path>
            </a:pathLst>
          </a:custGeom>
          <a:ln w="889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3" name="Freihandform 272"/>
          <p:cNvSpPr/>
          <p:nvPr/>
        </p:nvSpPr>
        <p:spPr>
          <a:xfrm>
            <a:off x="2695362" y="3316877"/>
            <a:ext cx="336011" cy="1396096"/>
          </a:xfrm>
          <a:custGeom>
            <a:avLst/>
            <a:gdLst>
              <a:gd name="connsiteX0" fmla="*/ 251883 w 251883"/>
              <a:gd name="connsiteY0" fmla="*/ 0 h 1397000"/>
              <a:gd name="connsiteX1" fmla="*/ 10583 w 251883"/>
              <a:gd name="connsiteY1" fmla="*/ 406400 h 1397000"/>
              <a:gd name="connsiteX2" fmla="*/ 188383 w 251883"/>
              <a:gd name="connsiteY2" fmla="*/ 774700 h 1397000"/>
              <a:gd name="connsiteX3" fmla="*/ 10583 w 251883"/>
              <a:gd name="connsiteY3" fmla="*/ 1066800 h 1397000"/>
              <a:gd name="connsiteX4" fmla="*/ 201083 w 251883"/>
              <a:gd name="connsiteY4" fmla="*/ 1397000 h 139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883" h="1397000">
                <a:moveTo>
                  <a:pt x="251883" y="0"/>
                </a:moveTo>
                <a:cubicBezTo>
                  <a:pt x="136524" y="138641"/>
                  <a:pt x="21166" y="277283"/>
                  <a:pt x="10583" y="406400"/>
                </a:cubicBezTo>
                <a:cubicBezTo>
                  <a:pt x="0" y="535517"/>
                  <a:pt x="188383" y="664633"/>
                  <a:pt x="188383" y="774700"/>
                </a:cubicBezTo>
                <a:cubicBezTo>
                  <a:pt x="188383" y="884767"/>
                  <a:pt x="8466" y="963083"/>
                  <a:pt x="10583" y="1066800"/>
                </a:cubicBezTo>
                <a:cubicBezTo>
                  <a:pt x="12700" y="1170517"/>
                  <a:pt x="201083" y="1397000"/>
                  <a:pt x="201083" y="1397000"/>
                </a:cubicBezTo>
              </a:path>
            </a:pathLst>
          </a:custGeom>
          <a:ln w="889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4" name="Ellipse 273"/>
          <p:cNvSpPr/>
          <p:nvPr/>
        </p:nvSpPr>
        <p:spPr>
          <a:xfrm>
            <a:off x="2591162" y="4084121"/>
            <a:ext cx="188641" cy="188641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5" name="Ellipse 274"/>
          <p:cNvSpPr/>
          <p:nvPr/>
        </p:nvSpPr>
        <p:spPr>
          <a:xfrm>
            <a:off x="3408718" y="3455227"/>
            <a:ext cx="188641" cy="188641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81" name="Gruppieren 280"/>
          <p:cNvGrpSpPr/>
          <p:nvPr/>
        </p:nvGrpSpPr>
        <p:grpSpPr>
          <a:xfrm rot="10800000">
            <a:off x="2822223" y="1196752"/>
            <a:ext cx="512611" cy="956875"/>
            <a:chOff x="647624" y="1556792"/>
            <a:chExt cx="611984" cy="1116064"/>
          </a:xfrm>
        </p:grpSpPr>
        <p:sp>
          <p:nvSpPr>
            <p:cNvPr id="276" name="Rechteck 275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9" name="Ellipse 278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0" name="Ellipse 279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3" name="Gruppieren 282"/>
          <p:cNvGrpSpPr/>
          <p:nvPr/>
        </p:nvGrpSpPr>
        <p:grpSpPr>
          <a:xfrm rot="16200000">
            <a:off x="5060793" y="3367074"/>
            <a:ext cx="512611" cy="956875"/>
            <a:chOff x="647624" y="1556792"/>
            <a:chExt cx="611984" cy="1116064"/>
          </a:xfrm>
        </p:grpSpPr>
        <p:sp>
          <p:nvSpPr>
            <p:cNvPr id="284" name="Rechteck 283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5" name="Ellipse 284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6" name="Ellipse 285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7" name="Gruppieren 286"/>
          <p:cNvGrpSpPr/>
          <p:nvPr/>
        </p:nvGrpSpPr>
        <p:grpSpPr>
          <a:xfrm rot="14230152">
            <a:off x="4724936" y="2294231"/>
            <a:ext cx="512611" cy="956875"/>
            <a:chOff x="647624" y="1556792"/>
            <a:chExt cx="611984" cy="1116064"/>
          </a:xfrm>
        </p:grpSpPr>
        <p:sp>
          <p:nvSpPr>
            <p:cNvPr id="288" name="Rechteck 287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9" name="Ellipse 288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0" name="Ellipse 289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1" name="Gruppieren 290"/>
          <p:cNvGrpSpPr/>
          <p:nvPr/>
        </p:nvGrpSpPr>
        <p:grpSpPr>
          <a:xfrm rot="12819168">
            <a:off x="4035517" y="1545139"/>
            <a:ext cx="512611" cy="956875"/>
            <a:chOff x="647624" y="1556792"/>
            <a:chExt cx="611984" cy="1116064"/>
          </a:xfrm>
        </p:grpSpPr>
        <p:sp>
          <p:nvSpPr>
            <p:cNvPr id="292" name="Rechteck 291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3" name="Ellipse 292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4" name="Ellipse 293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5" name="Gruppieren 294"/>
          <p:cNvGrpSpPr/>
          <p:nvPr/>
        </p:nvGrpSpPr>
        <p:grpSpPr>
          <a:xfrm>
            <a:off x="2924700" y="5639877"/>
            <a:ext cx="512611" cy="956875"/>
            <a:chOff x="647624" y="1556792"/>
            <a:chExt cx="611984" cy="1116064"/>
          </a:xfrm>
        </p:grpSpPr>
        <p:sp>
          <p:nvSpPr>
            <p:cNvPr id="296" name="Rechteck 295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7" name="Ellipse 296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8" name="Ellipse 297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9" name="Gruppieren 298"/>
          <p:cNvGrpSpPr/>
          <p:nvPr/>
        </p:nvGrpSpPr>
        <p:grpSpPr>
          <a:xfrm rot="19475827">
            <a:off x="4122532" y="5221407"/>
            <a:ext cx="512611" cy="956875"/>
            <a:chOff x="647624" y="1556792"/>
            <a:chExt cx="611984" cy="1116064"/>
          </a:xfrm>
        </p:grpSpPr>
        <p:sp>
          <p:nvSpPr>
            <p:cNvPr id="300" name="Rechteck 299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1" name="Ellipse 300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2" name="Ellipse 301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3" name="Gruppieren 302"/>
          <p:cNvGrpSpPr/>
          <p:nvPr/>
        </p:nvGrpSpPr>
        <p:grpSpPr>
          <a:xfrm rot="18020849">
            <a:off x="4791891" y="4462306"/>
            <a:ext cx="512611" cy="956875"/>
            <a:chOff x="647624" y="1556792"/>
            <a:chExt cx="611984" cy="1116064"/>
          </a:xfrm>
        </p:grpSpPr>
        <p:sp>
          <p:nvSpPr>
            <p:cNvPr id="304" name="Rechteck 303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5" name="Ellipse 304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6" name="Ellipse 305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7" name="Gruppieren 306"/>
          <p:cNvGrpSpPr/>
          <p:nvPr/>
        </p:nvGrpSpPr>
        <p:grpSpPr>
          <a:xfrm rot="5400000">
            <a:off x="617668" y="3435428"/>
            <a:ext cx="512611" cy="956875"/>
            <a:chOff x="647624" y="1556792"/>
            <a:chExt cx="611984" cy="1116064"/>
          </a:xfrm>
        </p:grpSpPr>
        <p:sp>
          <p:nvSpPr>
            <p:cNvPr id="308" name="Rechteck 307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9" name="Ellipse 308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0" name="Ellipse 309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1" name="Gruppieren 310"/>
          <p:cNvGrpSpPr/>
          <p:nvPr/>
        </p:nvGrpSpPr>
        <p:grpSpPr>
          <a:xfrm rot="3715633">
            <a:off x="895225" y="4436716"/>
            <a:ext cx="512611" cy="956875"/>
            <a:chOff x="647624" y="1556792"/>
            <a:chExt cx="611984" cy="1116064"/>
          </a:xfrm>
        </p:grpSpPr>
        <p:sp>
          <p:nvSpPr>
            <p:cNvPr id="312" name="Rechteck 311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3" name="Ellipse 312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4" name="Ellipse 313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5" name="Gruppieren 314"/>
          <p:cNvGrpSpPr/>
          <p:nvPr/>
        </p:nvGrpSpPr>
        <p:grpSpPr>
          <a:xfrm rot="2014818">
            <a:off x="1642725" y="5290526"/>
            <a:ext cx="512611" cy="956875"/>
            <a:chOff x="647624" y="1556792"/>
            <a:chExt cx="611984" cy="1116064"/>
          </a:xfrm>
        </p:grpSpPr>
        <p:sp>
          <p:nvSpPr>
            <p:cNvPr id="316" name="Rechteck 315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7" name="Ellipse 316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8" name="Ellipse 317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9" name="Gruppieren 318"/>
          <p:cNvGrpSpPr/>
          <p:nvPr/>
        </p:nvGrpSpPr>
        <p:grpSpPr>
          <a:xfrm rot="7252122">
            <a:off x="895822" y="2345835"/>
            <a:ext cx="512611" cy="956875"/>
            <a:chOff x="647624" y="1556792"/>
            <a:chExt cx="611984" cy="1116064"/>
          </a:xfrm>
        </p:grpSpPr>
        <p:sp>
          <p:nvSpPr>
            <p:cNvPr id="320" name="Rechteck 319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1" name="Ellipse 320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2" name="Ellipse 321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23" name="Gruppieren 322"/>
          <p:cNvGrpSpPr/>
          <p:nvPr/>
        </p:nvGrpSpPr>
        <p:grpSpPr>
          <a:xfrm rot="8735331">
            <a:off x="1708072" y="1531296"/>
            <a:ext cx="512611" cy="956875"/>
            <a:chOff x="647624" y="1556792"/>
            <a:chExt cx="611984" cy="1116064"/>
          </a:xfrm>
        </p:grpSpPr>
        <p:sp>
          <p:nvSpPr>
            <p:cNvPr id="324" name="Rechteck 323"/>
            <p:cNvSpPr/>
            <p:nvPr/>
          </p:nvSpPr>
          <p:spPr>
            <a:xfrm>
              <a:off x="791608" y="1556792"/>
              <a:ext cx="252000" cy="64807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5" name="Ellipse 324"/>
            <p:cNvSpPr/>
            <p:nvPr/>
          </p:nvSpPr>
          <p:spPr>
            <a:xfrm>
              <a:off x="647624" y="2132856"/>
              <a:ext cx="540000" cy="5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6" name="Ellipse 325"/>
            <p:cNvSpPr/>
            <p:nvPr/>
          </p:nvSpPr>
          <p:spPr>
            <a:xfrm>
              <a:off x="1043608" y="2276872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29" name="Legende mit Linie 1 (ohne Rahmen) 328"/>
          <p:cNvSpPr/>
          <p:nvPr/>
        </p:nvSpPr>
        <p:spPr>
          <a:xfrm>
            <a:off x="5940152" y="4293096"/>
            <a:ext cx="2952328" cy="864096"/>
          </a:xfrm>
          <a:prstGeom prst="callout1">
            <a:avLst>
              <a:gd name="adj1" fmla="val 51085"/>
              <a:gd name="adj2" fmla="val 5351"/>
              <a:gd name="adj3" fmla="val -13940"/>
              <a:gd name="adj4" fmla="val -10884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Reverse </a:t>
            </a:r>
            <a:r>
              <a:rPr lang="de-DE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Transkriptase</a:t>
            </a:r>
            <a:endParaRPr lang="de-DE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0" name="Legende mit Linie 1 (ohne Rahmen) 329"/>
          <p:cNvSpPr/>
          <p:nvPr/>
        </p:nvSpPr>
        <p:spPr>
          <a:xfrm>
            <a:off x="5580112" y="1484784"/>
            <a:ext cx="3563888" cy="720080"/>
          </a:xfrm>
          <a:prstGeom prst="callout1">
            <a:avLst>
              <a:gd name="adj1" fmla="val 55788"/>
              <a:gd name="adj2" fmla="val 3021"/>
              <a:gd name="adj3" fmla="val 144499"/>
              <a:gd name="adj4" fmla="val -3352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Lipiddoppelschichtmembran</a:t>
            </a:r>
            <a:endParaRPr lang="de-DE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1" name="Legende mit Linie 1 (ohne Rahmen) 330"/>
          <p:cNvSpPr/>
          <p:nvPr/>
        </p:nvSpPr>
        <p:spPr>
          <a:xfrm>
            <a:off x="5832648" y="2348880"/>
            <a:ext cx="2771800" cy="720080"/>
          </a:xfrm>
          <a:prstGeom prst="callout1">
            <a:avLst>
              <a:gd name="adj1" fmla="val 52260"/>
              <a:gd name="adj2" fmla="val 10580"/>
              <a:gd name="adj3" fmla="val 135680"/>
              <a:gd name="adj4" fmla="val -4715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Inneres Hüllprotein</a:t>
            </a:r>
            <a:endParaRPr lang="de-DE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2" name="Legende mit Linie 1 (ohne Rahmen) 331"/>
          <p:cNvSpPr/>
          <p:nvPr/>
        </p:nvSpPr>
        <p:spPr>
          <a:xfrm>
            <a:off x="5940152" y="2996952"/>
            <a:ext cx="1835696" cy="720080"/>
          </a:xfrm>
          <a:prstGeom prst="callout1">
            <a:avLst>
              <a:gd name="adj1" fmla="val 52260"/>
              <a:gd name="adj2" fmla="val 29026"/>
              <a:gd name="adj3" fmla="val 70424"/>
              <a:gd name="adj4" fmla="val -10950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Kapsid</a:t>
            </a:r>
            <a:endParaRPr lang="de-DE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3" name="Legende mit Linie 1 (ohne Rahmen) 332"/>
          <p:cNvSpPr/>
          <p:nvPr/>
        </p:nvSpPr>
        <p:spPr>
          <a:xfrm>
            <a:off x="6084168" y="3717032"/>
            <a:ext cx="1835696" cy="720080"/>
          </a:xfrm>
          <a:prstGeom prst="callout1">
            <a:avLst>
              <a:gd name="adj1" fmla="val 50497"/>
              <a:gd name="adj2" fmla="val 32485"/>
              <a:gd name="adj3" fmla="val 28095"/>
              <a:gd name="adj4" fmla="val -14271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RNA</a:t>
            </a:r>
            <a:endParaRPr lang="de-DE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4" name="Legende mit Linie 1 (ohne Rahmen) 333"/>
          <p:cNvSpPr/>
          <p:nvPr/>
        </p:nvSpPr>
        <p:spPr>
          <a:xfrm>
            <a:off x="5652120" y="5301208"/>
            <a:ext cx="3240360" cy="936104"/>
          </a:xfrm>
          <a:prstGeom prst="callout1">
            <a:avLst>
              <a:gd name="adj1" fmla="val 30960"/>
              <a:gd name="adj2" fmla="val 12997"/>
              <a:gd name="adj3" fmla="val -17760"/>
              <a:gd name="adj4" fmla="val -1209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gp120 Andockungs-</a:t>
            </a:r>
            <a:r>
              <a:rPr lang="de-DE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glykoprotein</a:t>
            </a:r>
            <a:r>
              <a:rPr lang="de-DE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5" name="Textfeld 334"/>
          <p:cNvSpPr txBox="1"/>
          <p:nvPr/>
        </p:nvSpPr>
        <p:spPr>
          <a:xfrm>
            <a:off x="0" y="12882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>
                <a:latin typeface="Arial" pitchFamily="34" charset="0"/>
                <a:cs typeface="Arial" pitchFamily="34" charset="0"/>
              </a:rPr>
              <a:t>Aufbau eines HI-</a:t>
            </a:r>
            <a:r>
              <a:rPr lang="de-DE" sz="4000" dirty="0" err="1" smtClean="0">
                <a:latin typeface="Arial" pitchFamily="34" charset="0"/>
                <a:cs typeface="Arial" pitchFamily="34" charset="0"/>
              </a:rPr>
              <a:t>Virion</a:t>
            </a:r>
            <a:endParaRPr lang="de-DE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272" grpId="0" animBg="1"/>
      <p:bldP spid="273" grpId="0" animBg="1"/>
      <p:bldP spid="274" grpId="0" animBg="1"/>
      <p:bldP spid="275" grpId="0" animBg="1"/>
      <p:bldP spid="329" grpId="0" animBg="1"/>
      <p:bldP spid="330" grpId="0" animBg="1"/>
      <p:bldP spid="331" grpId="1" animBg="1"/>
      <p:bldP spid="332" grpId="0" animBg="1"/>
      <p:bldP spid="333" grpId="0" animBg="1"/>
      <p:bldP spid="3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44616"/>
          </a:xfrm>
        </p:spPr>
        <p:txBody>
          <a:bodyPr/>
          <a:lstStyle/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4000" dirty="0" smtClean="0">
                <a:latin typeface="Arial" pitchFamily="34" charset="0"/>
                <a:cs typeface="Arial" pitchFamily="34" charset="0"/>
              </a:rPr>
              <a:t>erste bewährte medikamentöse Therapie für HIV und AIDS</a:t>
            </a:r>
          </a:p>
          <a:p>
            <a:endParaRPr lang="de-DE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4000" dirty="0" smtClean="0">
                <a:latin typeface="Arial" pitchFamily="34" charset="0"/>
                <a:cs typeface="Arial" pitchFamily="34" charset="0"/>
              </a:rPr>
              <a:t>Wirkstoff: </a:t>
            </a:r>
            <a:r>
              <a:rPr lang="de-DE" sz="6600" dirty="0" err="1" smtClean="0">
                <a:latin typeface="Arial" pitchFamily="34" charset="0"/>
                <a:cs typeface="Arial" pitchFamily="34" charset="0"/>
              </a:rPr>
              <a:t>Azidothymidin</a:t>
            </a:r>
            <a:endParaRPr lang="de-DE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/>
          </a:bodyPr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Retrovir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Dokumente und Einstellungen\Besitzer\Eigene Dateien\Studium\chemie\ÜiV\OC\retrovir-azt-filmtabl-300-mg-60-stk-800x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84784"/>
            <a:ext cx="8713092" cy="4596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Azidothymidin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543925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3212976"/>
            <a:ext cx="3068836" cy="19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9" y="836712"/>
            <a:ext cx="2746281" cy="15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0439" y="2745192"/>
            <a:ext cx="3810073" cy="24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/>
        </p:nvSpPr>
        <p:spPr>
          <a:xfrm>
            <a:off x="0" y="-27384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0" y="1"/>
            <a:ext cx="9144000" cy="764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err="1" smtClean="0">
                <a:latin typeface="Arial" pitchFamily="34" charset="0"/>
                <a:cs typeface="Arial" pitchFamily="34" charset="0"/>
              </a:rPr>
              <a:t>Azidothymidin:Synthese</a:t>
            </a:r>
            <a:endParaRPr lang="de-DE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5800" y="908880"/>
            <a:ext cx="2736000" cy="1440000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3456096" y="4221088"/>
            <a:ext cx="1980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275856" y="3760004"/>
            <a:ext cx="22322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 (CH</a:t>
            </a:r>
            <a:r>
              <a:rPr lang="de-DE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de-DE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CCl (DMF)</a:t>
            </a:r>
          </a:p>
          <a:p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11560" y="537321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Thymidin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19" y="836880"/>
            <a:ext cx="2746281" cy="15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3810073" cy="24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/>
        </p:nvSpPr>
        <p:spPr>
          <a:xfrm>
            <a:off x="0" y="-27384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0" y="1"/>
            <a:ext cx="9144000" cy="764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err="1" smtClean="0">
                <a:latin typeface="Arial" pitchFamily="34" charset="0"/>
                <a:cs typeface="Arial" pitchFamily="34" charset="0"/>
              </a:rPr>
              <a:t>Azidothymidin:Synthese</a:t>
            </a:r>
            <a:endParaRPr lang="de-DE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5800" y="908880"/>
            <a:ext cx="2736000" cy="1440000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4573" y="2780928"/>
            <a:ext cx="3681923" cy="29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Gerade Verbindung mit Pfeil 12"/>
          <p:cNvCxnSpPr/>
          <p:nvPr/>
        </p:nvCxnSpPr>
        <p:spPr>
          <a:xfrm>
            <a:off x="3888120" y="4221088"/>
            <a:ext cx="1800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851920" y="3501008"/>
            <a:ext cx="13681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de-DE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de-DE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Cl </a:t>
            </a:r>
          </a:p>
          <a:p>
            <a:r>
              <a:rPr lang="de-DE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Pyridin</a:t>
            </a:r>
            <a:r>
              <a:rPr lang="de-DE" dirty="0" smtClean="0"/>
              <a:t>)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0207" y="2709200"/>
            <a:ext cx="3970305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eck 4"/>
          <p:cNvSpPr/>
          <p:nvPr/>
        </p:nvSpPr>
        <p:spPr>
          <a:xfrm>
            <a:off x="0" y="-99392"/>
            <a:ext cx="9144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0" y="0"/>
            <a:ext cx="9144000" cy="764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 err="1" smtClean="0">
                <a:latin typeface="Arial" pitchFamily="34" charset="0"/>
                <a:cs typeface="Arial" pitchFamily="34" charset="0"/>
              </a:rPr>
              <a:t>Azidothymidin:Synthese</a:t>
            </a:r>
            <a:endParaRPr lang="de-DE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836712"/>
            <a:ext cx="2746281" cy="15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35800" y="836712"/>
            <a:ext cx="2736000" cy="1440000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73" y="2708920"/>
            <a:ext cx="3681931" cy="29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Gerade Verbindung mit Pfeil 11"/>
          <p:cNvCxnSpPr/>
          <p:nvPr/>
        </p:nvCxnSpPr>
        <p:spPr>
          <a:xfrm>
            <a:off x="3779912" y="4077072"/>
            <a:ext cx="1368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3779912" y="3573016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Li</a:t>
            </a:r>
            <a:r>
              <a:rPr lang="de-DE" sz="2400" baseline="30000" dirty="0" smtClean="0">
                <a:latin typeface="Arial" pitchFamily="34" charset="0"/>
                <a:cs typeface="Arial" pitchFamily="34" charset="0"/>
              </a:rPr>
              <a:t>+   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DE" sz="2400" baseline="-25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de-DE" sz="2400" baseline="30000" dirty="0" smtClean="0">
                <a:latin typeface="Arial" pitchFamily="34" charset="0"/>
                <a:cs typeface="Arial" pitchFamily="34" charset="0"/>
              </a:rPr>
              <a:t>–</a:t>
            </a:r>
          </a:p>
          <a:p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Bildschirmpräsentation (4:3)</PresentationFormat>
  <Paragraphs>144</Paragraphs>
  <Slides>31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Larissa-Design</vt:lpstr>
      <vt:lpstr>Diagnose:  HIV positiv - (k)ein Todesurteil? </vt:lpstr>
      <vt:lpstr>Moleküle die, die Welt veränderten:</vt:lpstr>
      <vt:lpstr>Gliederung</vt:lpstr>
      <vt:lpstr>Folie 4</vt:lpstr>
      <vt:lpstr>Retrovir</vt:lpstr>
      <vt:lpstr>Azidothymidin</vt:lpstr>
      <vt:lpstr>Folie 7</vt:lpstr>
      <vt:lpstr>Folie 8</vt:lpstr>
      <vt:lpstr>Folie 9</vt:lpstr>
      <vt:lpstr>Folie 10</vt:lpstr>
      <vt:lpstr>Azidothymidin</vt:lpstr>
      <vt:lpstr>Folie 12</vt:lpstr>
      <vt:lpstr>Folie 13</vt:lpstr>
      <vt:lpstr>Azidothymidin: Nebenwirkungen</vt:lpstr>
      <vt:lpstr>Folie 15</vt:lpstr>
      <vt:lpstr>Problematik</vt:lpstr>
      <vt:lpstr>Kombinationstherapie</vt:lpstr>
      <vt:lpstr>Viramune</vt:lpstr>
      <vt:lpstr>Nevirapin</vt:lpstr>
      <vt:lpstr>Folie 20</vt:lpstr>
      <vt:lpstr>Folie 21</vt:lpstr>
      <vt:lpstr>Folie 22</vt:lpstr>
      <vt:lpstr>Folie 23</vt:lpstr>
      <vt:lpstr>Folie 24</vt:lpstr>
      <vt:lpstr>Nevirapin: Nebenwirkungen</vt:lpstr>
      <vt:lpstr>Nevirapin: Nebenwirkungen</vt:lpstr>
      <vt:lpstr>Zusammenfassung</vt:lpstr>
      <vt:lpstr>Zusammenfassung</vt:lpstr>
      <vt:lpstr>Fazit</vt:lpstr>
      <vt:lpstr>Folie 30</vt:lpstr>
      <vt:lpstr>Literatur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Julia</dc:creator>
  <cp:lastModifiedBy>Julia</cp:lastModifiedBy>
  <cp:revision>152</cp:revision>
  <dcterms:created xsi:type="dcterms:W3CDTF">2013-06-13T12:58:09Z</dcterms:created>
  <dcterms:modified xsi:type="dcterms:W3CDTF">2013-07-04T14:23:44Z</dcterms:modified>
</cp:coreProperties>
</file>