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49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404C0-A704-4695-BCD7-7AC4A00C0A5F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63DEF-CD03-468C-9738-6DD8ACCD21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4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7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28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00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67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43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24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10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02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33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94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94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CC1C0-8DFC-447D-9BE5-6C96368C538C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E0A0-33FD-4BE2-B0A3-5B632CDD4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03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Optische Eigenschaften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3171190" y="3422936"/>
          <a:ext cx="5849620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2924810"/>
                <a:gridCol w="29248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geometrische Größen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Materialeigenschaften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Durchmesser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Brechungsindex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Linsenradius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Abbe-Zahl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Mittendicke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Spannungsdoppelbrechung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8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9864"/>
            <a:ext cx="12192000" cy="1325563"/>
          </a:xfrm>
        </p:spPr>
        <p:txBody>
          <a:bodyPr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Sammellinse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9" name="Arc 51"/>
          <p:cNvSpPr>
            <a:spLocks/>
          </p:cNvSpPr>
          <p:nvPr/>
        </p:nvSpPr>
        <p:spPr bwMode="auto">
          <a:xfrm flipH="1">
            <a:off x="5203032" y="2315257"/>
            <a:ext cx="152400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0" name="Arc 50"/>
          <p:cNvSpPr>
            <a:spLocks/>
          </p:cNvSpPr>
          <p:nvPr/>
        </p:nvSpPr>
        <p:spPr bwMode="auto">
          <a:xfrm>
            <a:off x="5354753" y="2317978"/>
            <a:ext cx="161925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4" name="Text Box 54"/>
          <p:cNvSpPr txBox="1">
            <a:spLocks noChangeArrowheads="1"/>
          </p:cNvSpPr>
          <p:nvPr/>
        </p:nvSpPr>
        <p:spPr bwMode="auto">
          <a:xfrm>
            <a:off x="4714875" y="1665289"/>
            <a:ext cx="1381125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Sammellinse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AutoShape 67"/>
          <p:cNvSpPr>
            <a:spLocks noChangeShapeType="1"/>
          </p:cNvSpPr>
          <p:nvPr/>
        </p:nvSpPr>
        <p:spPr bwMode="auto">
          <a:xfrm flipH="1">
            <a:off x="2228850" y="8062913"/>
            <a:ext cx="4333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AutoShape 73"/>
          <p:cNvSpPr>
            <a:spLocks noChangeShapeType="1"/>
          </p:cNvSpPr>
          <p:nvPr/>
        </p:nvSpPr>
        <p:spPr bwMode="auto">
          <a:xfrm>
            <a:off x="3031331" y="3848781"/>
            <a:ext cx="5762625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7598569" y="3915456"/>
            <a:ext cx="1562100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optische Achse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AutoShape 46"/>
          <p:cNvSpPr>
            <a:spLocks noChangeShapeType="1"/>
          </p:cNvSpPr>
          <p:nvPr/>
        </p:nvSpPr>
        <p:spPr bwMode="auto">
          <a:xfrm>
            <a:off x="3226594" y="2877231"/>
            <a:ext cx="112395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8" name="AutoShape 43"/>
          <p:cNvSpPr>
            <a:spLocks noChangeShapeType="1"/>
          </p:cNvSpPr>
          <p:nvPr/>
        </p:nvSpPr>
        <p:spPr bwMode="auto">
          <a:xfrm>
            <a:off x="3226594" y="4715556"/>
            <a:ext cx="112395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" name="Arc 49"/>
          <p:cNvSpPr>
            <a:spLocks/>
          </p:cNvSpPr>
          <p:nvPr/>
        </p:nvSpPr>
        <p:spPr bwMode="auto">
          <a:xfrm rot="10800000" flipH="1">
            <a:off x="5369719" y="3848781"/>
            <a:ext cx="152400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2" name="Arc 48"/>
          <p:cNvSpPr>
            <a:spLocks/>
          </p:cNvSpPr>
          <p:nvPr/>
        </p:nvSpPr>
        <p:spPr bwMode="auto">
          <a:xfrm rot="10800000">
            <a:off x="5207794" y="3848781"/>
            <a:ext cx="161925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5" name="Textfeld 2"/>
          <p:cNvSpPr txBox="1">
            <a:spLocks noChangeArrowheads="1"/>
          </p:cNvSpPr>
          <p:nvPr/>
        </p:nvSpPr>
        <p:spPr bwMode="auto">
          <a:xfrm>
            <a:off x="6314281" y="3477306"/>
            <a:ext cx="600075" cy="234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Fokus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AutoShape 45"/>
          <p:cNvSpPr>
            <a:spLocks noChangeShapeType="1"/>
          </p:cNvSpPr>
          <p:nvPr/>
        </p:nvSpPr>
        <p:spPr bwMode="auto">
          <a:xfrm>
            <a:off x="4350544" y="2877231"/>
            <a:ext cx="100965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7" name="AutoShape 44"/>
          <p:cNvSpPr>
            <a:spLocks noChangeShapeType="1"/>
          </p:cNvSpPr>
          <p:nvPr/>
        </p:nvSpPr>
        <p:spPr bwMode="auto">
          <a:xfrm>
            <a:off x="5360194" y="2877231"/>
            <a:ext cx="2933700" cy="2276475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9" name="AutoShape 42"/>
          <p:cNvSpPr>
            <a:spLocks noChangeShapeType="1"/>
          </p:cNvSpPr>
          <p:nvPr/>
        </p:nvSpPr>
        <p:spPr bwMode="auto">
          <a:xfrm>
            <a:off x="4360069" y="4715556"/>
            <a:ext cx="100965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0" name="AutoShape 41"/>
          <p:cNvSpPr>
            <a:spLocks noChangeShapeType="1"/>
          </p:cNvSpPr>
          <p:nvPr/>
        </p:nvSpPr>
        <p:spPr bwMode="auto">
          <a:xfrm flipV="1">
            <a:off x="5360194" y="2634343"/>
            <a:ext cx="2924175" cy="2081213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" name="AutoShape 56"/>
          <p:cNvSpPr>
            <a:spLocks noChangeShapeType="1"/>
          </p:cNvSpPr>
          <p:nvPr/>
        </p:nvSpPr>
        <p:spPr bwMode="auto">
          <a:xfrm>
            <a:off x="5369718" y="2315256"/>
            <a:ext cx="0" cy="30670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2" name="Rectangle 7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47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Zerstreuungslinse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7959170" y="3789880"/>
            <a:ext cx="1390650" cy="36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optische Achse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AutoShape 72"/>
          <p:cNvSpPr>
            <a:spLocks noChangeShapeType="1"/>
          </p:cNvSpPr>
          <p:nvPr/>
        </p:nvSpPr>
        <p:spPr bwMode="auto">
          <a:xfrm>
            <a:off x="3363911" y="3904697"/>
            <a:ext cx="5762625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7" name="Arc 70"/>
          <p:cNvSpPr>
            <a:spLocks/>
          </p:cNvSpPr>
          <p:nvPr/>
        </p:nvSpPr>
        <p:spPr bwMode="auto">
          <a:xfrm>
            <a:off x="5368925" y="2266397"/>
            <a:ext cx="171450" cy="1638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8" name="Arc 53"/>
          <p:cNvSpPr>
            <a:spLocks/>
          </p:cNvSpPr>
          <p:nvPr/>
        </p:nvSpPr>
        <p:spPr bwMode="auto">
          <a:xfrm rot="10800000">
            <a:off x="5649913" y="3904697"/>
            <a:ext cx="171450" cy="1638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9" name="Arc 52"/>
          <p:cNvSpPr>
            <a:spLocks/>
          </p:cNvSpPr>
          <p:nvPr/>
        </p:nvSpPr>
        <p:spPr bwMode="auto">
          <a:xfrm flipH="1">
            <a:off x="5649913" y="2266397"/>
            <a:ext cx="152400" cy="1638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0" name="Arc 69"/>
          <p:cNvSpPr>
            <a:spLocks/>
          </p:cNvSpPr>
          <p:nvPr/>
        </p:nvSpPr>
        <p:spPr bwMode="auto">
          <a:xfrm rot="10800000" flipH="1">
            <a:off x="5387975" y="3904697"/>
            <a:ext cx="152400" cy="1638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" name="AutoShape 68"/>
          <p:cNvSpPr>
            <a:spLocks noChangeShapeType="1"/>
          </p:cNvSpPr>
          <p:nvPr/>
        </p:nvSpPr>
        <p:spPr bwMode="auto">
          <a:xfrm flipH="1">
            <a:off x="5387975" y="2266397"/>
            <a:ext cx="4143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2" name="AutoShape 67"/>
          <p:cNvSpPr>
            <a:spLocks noChangeShapeType="1"/>
          </p:cNvSpPr>
          <p:nvPr/>
        </p:nvSpPr>
        <p:spPr bwMode="auto">
          <a:xfrm flipH="1">
            <a:off x="5387975" y="5542997"/>
            <a:ext cx="4333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3" name="Text Box 66"/>
          <p:cNvSpPr txBox="1">
            <a:spLocks noChangeArrowheads="1"/>
          </p:cNvSpPr>
          <p:nvPr/>
        </p:nvSpPr>
        <p:spPr bwMode="auto">
          <a:xfrm>
            <a:off x="4841875" y="1913972"/>
            <a:ext cx="1695450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Zerstreuungslinse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AutoShape 65"/>
          <p:cNvSpPr>
            <a:spLocks noChangeShapeType="1"/>
          </p:cNvSpPr>
          <p:nvPr/>
        </p:nvSpPr>
        <p:spPr bwMode="auto">
          <a:xfrm>
            <a:off x="3516313" y="3233184"/>
            <a:ext cx="112395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2" name="AutoShape 64"/>
          <p:cNvSpPr>
            <a:spLocks noChangeShapeType="1"/>
          </p:cNvSpPr>
          <p:nvPr/>
        </p:nvSpPr>
        <p:spPr bwMode="auto">
          <a:xfrm>
            <a:off x="3540125" y="4604784"/>
            <a:ext cx="112395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3" name="AutoShape 63"/>
          <p:cNvSpPr>
            <a:spLocks noChangeShapeType="1"/>
          </p:cNvSpPr>
          <p:nvPr/>
        </p:nvSpPr>
        <p:spPr bwMode="auto">
          <a:xfrm>
            <a:off x="4640263" y="3233184"/>
            <a:ext cx="957262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4" name="AutoShape 62"/>
          <p:cNvSpPr>
            <a:spLocks noChangeShapeType="1"/>
          </p:cNvSpPr>
          <p:nvPr/>
        </p:nvSpPr>
        <p:spPr bwMode="auto">
          <a:xfrm>
            <a:off x="4664075" y="4604784"/>
            <a:ext cx="93345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5" name="AutoShape 61"/>
          <p:cNvSpPr>
            <a:spLocks noChangeShapeType="1"/>
          </p:cNvSpPr>
          <p:nvPr/>
        </p:nvSpPr>
        <p:spPr bwMode="auto">
          <a:xfrm flipV="1">
            <a:off x="5597525" y="2318784"/>
            <a:ext cx="1143000" cy="914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6" name="Text Box 71"/>
          <p:cNvSpPr txBox="1">
            <a:spLocks noChangeArrowheads="1"/>
          </p:cNvSpPr>
          <p:nvPr/>
        </p:nvSpPr>
        <p:spPr bwMode="auto">
          <a:xfrm>
            <a:off x="4387850" y="3533222"/>
            <a:ext cx="600075" cy="234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Fokus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AutoShape 60"/>
          <p:cNvSpPr>
            <a:spLocks noChangeShapeType="1"/>
          </p:cNvSpPr>
          <p:nvPr/>
        </p:nvSpPr>
        <p:spPr bwMode="auto">
          <a:xfrm>
            <a:off x="5597525" y="4604784"/>
            <a:ext cx="1143000" cy="939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8" name="AutoShape 59"/>
          <p:cNvSpPr>
            <a:spLocks noChangeShapeType="1"/>
          </p:cNvSpPr>
          <p:nvPr/>
        </p:nvSpPr>
        <p:spPr bwMode="auto">
          <a:xfrm flipH="1">
            <a:off x="4340225" y="3233184"/>
            <a:ext cx="1257300" cy="914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9" name="AutoShape 58"/>
          <p:cNvSpPr>
            <a:spLocks noChangeShapeType="1"/>
          </p:cNvSpPr>
          <p:nvPr/>
        </p:nvSpPr>
        <p:spPr bwMode="auto">
          <a:xfrm flipH="1" flipV="1">
            <a:off x="4340225" y="3690384"/>
            <a:ext cx="1257300" cy="914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0" name="AutoShape 57"/>
          <p:cNvSpPr>
            <a:spLocks noChangeShapeType="1"/>
          </p:cNvSpPr>
          <p:nvPr/>
        </p:nvSpPr>
        <p:spPr bwMode="auto">
          <a:xfrm>
            <a:off x="5597525" y="2266397"/>
            <a:ext cx="0" cy="32766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2" name="Rectangle 7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5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Brechung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881438" y="2397974"/>
            <a:ext cx="1790700" cy="36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einfallender Strahl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10"/>
          <p:cNvSpPr>
            <a:spLocks noChangeShapeType="1"/>
          </p:cNvSpPr>
          <p:nvPr/>
        </p:nvSpPr>
        <p:spPr bwMode="auto">
          <a:xfrm flipV="1">
            <a:off x="3071812" y="4074374"/>
            <a:ext cx="5981701" cy="95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9"/>
          <p:cNvSpPr>
            <a:spLocks noChangeShapeType="1"/>
          </p:cNvSpPr>
          <p:nvPr/>
        </p:nvSpPr>
        <p:spPr bwMode="auto">
          <a:xfrm>
            <a:off x="5757863" y="2126511"/>
            <a:ext cx="0" cy="4076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8"/>
          <p:cNvSpPr>
            <a:spLocks noChangeShapeType="1"/>
          </p:cNvSpPr>
          <p:nvPr/>
        </p:nvSpPr>
        <p:spPr bwMode="auto">
          <a:xfrm>
            <a:off x="3586163" y="2540849"/>
            <a:ext cx="2171700" cy="15335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7"/>
          <p:cNvSpPr>
            <a:spLocks noChangeShapeType="1"/>
          </p:cNvSpPr>
          <p:nvPr/>
        </p:nvSpPr>
        <p:spPr bwMode="auto">
          <a:xfrm flipV="1">
            <a:off x="5757863" y="2540849"/>
            <a:ext cx="2143125" cy="15335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6"/>
          <p:cNvSpPr>
            <a:spLocks noChangeShapeType="1"/>
          </p:cNvSpPr>
          <p:nvPr/>
        </p:nvSpPr>
        <p:spPr bwMode="auto">
          <a:xfrm>
            <a:off x="5757863" y="4074374"/>
            <a:ext cx="914400" cy="20669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071812" y="3712424"/>
            <a:ext cx="409576" cy="300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de-DE" altLang="de-DE" sz="14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500813" y="5322149"/>
            <a:ext cx="21717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gebrochener Strahl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443788" y="2959949"/>
            <a:ext cx="16764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reflektierter Strahl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3038" y="2126511"/>
            <a:ext cx="1114425" cy="3190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Einfallslot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071812" y="4131524"/>
            <a:ext cx="409576" cy="300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de-DE" altLang="de-DE" sz="14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09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Linsensystem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8834438" y="2672944"/>
            <a:ext cx="571500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Bild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1557337" y="3168244"/>
            <a:ext cx="1495426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Gegenstand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5"/>
          <p:cNvSpPr>
            <a:spLocks noChangeShapeType="1"/>
          </p:cNvSpPr>
          <p:nvPr/>
        </p:nvSpPr>
        <p:spPr bwMode="auto">
          <a:xfrm>
            <a:off x="1557337" y="3984219"/>
            <a:ext cx="8782051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rc 34"/>
          <p:cNvSpPr>
            <a:spLocks/>
          </p:cNvSpPr>
          <p:nvPr/>
        </p:nvSpPr>
        <p:spPr bwMode="auto">
          <a:xfrm flipH="1">
            <a:off x="3738563" y="2541181"/>
            <a:ext cx="152400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rc 33"/>
          <p:cNvSpPr>
            <a:spLocks/>
          </p:cNvSpPr>
          <p:nvPr/>
        </p:nvSpPr>
        <p:spPr bwMode="auto">
          <a:xfrm>
            <a:off x="3890963" y="2541181"/>
            <a:ext cx="161925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rc 32"/>
          <p:cNvSpPr>
            <a:spLocks/>
          </p:cNvSpPr>
          <p:nvPr/>
        </p:nvSpPr>
        <p:spPr bwMode="auto">
          <a:xfrm rot="10800000">
            <a:off x="3738563" y="3984219"/>
            <a:ext cx="161925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9072563" y="4050894"/>
            <a:ext cx="1562100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optische Achse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rc 30"/>
          <p:cNvSpPr>
            <a:spLocks/>
          </p:cNvSpPr>
          <p:nvPr/>
        </p:nvSpPr>
        <p:spPr bwMode="auto">
          <a:xfrm rot="10800000" flipH="1">
            <a:off x="3900488" y="3984219"/>
            <a:ext cx="152400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flipH="1">
            <a:off x="6415088" y="2541181"/>
            <a:ext cx="152400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Arc 28"/>
          <p:cNvSpPr>
            <a:spLocks/>
          </p:cNvSpPr>
          <p:nvPr/>
        </p:nvSpPr>
        <p:spPr bwMode="auto">
          <a:xfrm>
            <a:off x="6567488" y="2541181"/>
            <a:ext cx="161925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Arc 27"/>
          <p:cNvSpPr>
            <a:spLocks/>
          </p:cNvSpPr>
          <p:nvPr/>
        </p:nvSpPr>
        <p:spPr bwMode="auto">
          <a:xfrm rot="10800000">
            <a:off x="6405563" y="3984219"/>
            <a:ext cx="161925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Arc 26"/>
          <p:cNvSpPr>
            <a:spLocks/>
          </p:cNvSpPr>
          <p:nvPr/>
        </p:nvSpPr>
        <p:spPr bwMode="auto">
          <a:xfrm rot="10800000" flipH="1">
            <a:off x="6577013" y="3984219"/>
            <a:ext cx="152400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AutoShape 25"/>
          <p:cNvSpPr>
            <a:spLocks noChangeShapeType="1"/>
          </p:cNvSpPr>
          <p:nvPr/>
        </p:nvSpPr>
        <p:spPr bwMode="auto">
          <a:xfrm>
            <a:off x="3890963" y="2541181"/>
            <a:ext cx="9525" cy="3067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AutoShape 24"/>
          <p:cNvSpPr>
            <a:spLocks noChangeShapeType="1"/>
          </p:cNvSpPr>
          <p:nvPr/>
        </p:nvSpPr>
        <p:spPr bwMode="auto">
          <a:xfrm flipH="1">
            <a:off x="6567488" y="2541181"/>
            <a:ext cx="9525" cy="3067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AutoShape 23"/>
          <p:cNvSpPr>
            <a:spLocks noChangeShapeType="1"/>
          </p:cNvSpPr>
          <p:nvPr/>
        </p:nvSpPr>
        <p:spPr bwMode="auto">
          <a:xfrm flipV="1">
            <a:off x="2109788" y="3453994"/>
            <a:ext cx="0" cy="530225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AutoShape 22"/>
          <p:cNvSpPr>
            <a:spLocks noChangeShapeType="1"/>
          </p:cNvSpPr>
          <p:nvPr/>
        </p:nvSpPr>
        <p:spPr bwMode="auto">
          <a:xfrm rot="10800000" flipV="1">
            <a:off x="5691188" y="3993744"/>
            <a:ext cx="0" cy="4699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AutoShape 21"/>
          <p:cNvSpPr>
            <a:spLocks noChangeShapeType="1"/>
          </p:cNvSpPr>
          <p:nvPr/>
        </p:nvSpPr>
        <p:spPr bwMode="auto">
          <a:xfrm>
            <a:off x="2109788" y="3501619"/>
            <a:ext cx="17907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AutoShape 20"/>
          <p:cNvSpPr>
            <a:spLocks noChangeShapeType="1"/>
          </p:cNvSpPr>
          <p:nvPr/>
        </p:nvSpPr>
        <p:spPr bwMode="auto">
          <a:xfrm>
            <a:off x="2109788" y="3501619"/>
            <a:ext cx="3581400" cy="9620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AutoShape 19"/>
          <p:cNvSpPr>
            <a:spLocks noChangeShapeType="1"/>
          </p:cNvSpPr>
          <p:nvPr/>
        </p:nvSpPr>
        <p:spPr bwMode="auto">
          <a:xfrm flipH="1">
            <a:off x="3900488" y="4463644"/>
            <a:ext cx="17907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AutoShape 18"/>
          <p:cNvSpPr>
            <a:spLocks noChangeShapeType="1"/>
          </p:cNvSpPr>
          <p:nvPr/>
        </p:nvSpPr>
        <p:spPr bwMode="auto">
          <a:xfrm>
            <a:off x="2109788" y="3501619"/>
            <a:ext cx="1790700" cy="9620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AutoShape 17"/>
          <p:cNvSpPr>
            <a:spLocks noChangeShapeType="1"/>
          </p:cNvSpPr>
          <p:nvPr/>
        </p:nvSpPr>
        <p:spPr bwMode="auto">
          <a:xfrm>
            <a:off x="3900488" y="3501619"/>
            <a:ext cx="1790700" cy="9620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AutoShape 16"/>
          <p:cNvSpPr>
            <a:spLocks noChangeShapeType="1"/>
          </p:cNvSpPr>
          <p:nvPr/>
        </p:nvSpPr>
        <p:spPr bwMode="auto">
          <a:xfrm>
            <a:off x="5691188" y="4463644"/>
            <a:ext cx="885825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AutoShape 15"/>
          <p:cNvSpPr>
            <a:spLocks noChangeShapeType="1"/>
          </p:cNvSpPr>
          <p:nvPr/>
        </p:nvSpPr>
        <p:spPr bwMode="auto">
          <a:xfrm>
            <a:off x="5692775" y="4463644"/>
            <a:ext cx="876300" cy="504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AutoShape 14"/>
          <p:cNvSpPr>
            <a:spLocks noChangeShapeType="1"/>
          </p:cNvSpPr>
          <p:nvPr/>
        </p:nvSpPr>
        <p:spPr bwMode="auto">
          <a:xfrm>
            <a:off x="5692775" y="4463644"/>
            <a:ext cx="885825" cy="2667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" name="AutoShape 13"/>
          <p:cNvSpPr>
            <a:spLocks noChangeShapeType="1"/>
          </p:cNvSpPr>
          <p:nvPr/>
        </p:nvSpPr>
        <p:spPr bwMode="auto">
          <a:xfrm flipV="1">
            <a:off x="6577013" y="3453994"/>
            <a:ext cx="1152525" cy="1009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8" name="AutoShape 12"/>
          <p:cNvSpPr>
            <a:spLocks noChangeShapeType="1"/>
          </p:cNvSpPr>
          <p:nvPr/>
        </p:nvSpPr>
        <p:spPr bwMode="auto">
          <a:xfrm flipV="1">
            <a:off x="6577013" y="3720694"/>
            <a:ext cx="1152525" cy="1009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" name="AutoShape 11"/>
          <p:cNvSpPr>
            <a:spLocks noChangeShapeType="1"/>
          </p:cNvSpPr>
          <p:nvPr/>
        </p:nvSpPr>
        <p:spPr bwMode="auto">
          <a:xfrm flipV="1">
            <a:off x="6567488" y="3984219"/>
            <a:ext cx="1162050" cy="984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0" name="AutoShape 10"/>
          <p:cNvSpPr>
            <a:spLocks noChangeShapeType="1"/>
          </p:cNvSpPr>
          <p:nvPr/>
        </p:nvSpPr>
        <p:spPr bwMode="auto">
          <a:xfrm>
            <a:off x="7729538" y="3406369"/>
            <a:ext cx="0" cy="1155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1" name="Arc 9"/>
          <p:cNvSpPr>
            <a:spLocks/>
          </p:cNvSpPr>
          <p:nvPr/>
        </p:nvSpPr>
        <p:spPr bwMode="auto">
          <a:xfrm flipH="1">
            <a:off x="7634288" y="3406369"/>
            <a:ext cx="95250" cy="577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2" name="Arc 8"/>
          <p:cNvSpPr>
            <a:spLocks/>
          </p:cNvSpPr>
          <p:nvPr/>
        </p:nvSpPr>
        <p:spPr bwMode="auto">
          <a:xfrm>
            <a:off x="7729538" y="3406369"/>
            <a:ext cx="104775" cy="577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3" name="Arc 7"/>
          <p:cNvSpPr>
            <a:spLocks/>
          </p:cNvSpPr>
          <p:nvPr/>
        </p:nvSpPr>
        <p:spPr bwMode="auto">
          <a:xfrm rot="10800000">
            <a:off x="7624763" y="3984219"/>
            <a:ext cx="104775" cy="577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4" name="Arc 6"/>
          <p:cNvSpPr>
            <a:spLocks/>
          </p:cNvSpPr>
          <p:nvPr/>
        </p:nvSpPr>
        <p:spPr bwMode="auto">
          <a:xfrm rot="10800000" flipH="1">
            <a:off x="7729538" y="3984219"/>
            <a:ext cx="95250" cy="577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5" name="AutoShape 5"/>
          <p:cNvSpPr>
            <a:spLocks noChangeShapeType="1"/>
          </p:cNvSpPr>
          <p:nvPr/>
        </p:nvSpPr>
        <p:spPr bwMode="auto">
          <a:xfrm flipV="1">
            <a:off x="7729538" y="3006319"/>
            <a:ext cx="1276350" cy="4476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6" name="AutoShape 4"/>
          <p:cNvSpPr>
            <a:spLocks noChangeShapeType="1"/>
          </p:cNvSpPr>
          <p:nvPr/>
        </p:nvSpPr>
        <p:spPr bwMode="auto">
          <a:xfrm flipV="1">
            <a:off x="7729538" y="3006319"/>
            <a:ext cx="1276350" cy="977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7" name="AutoShape 3"/>
          <p:cNvSpPr>
            <a:spLocks noChangeShapeType="1"/>
          </p:cNvSpPr>
          <p:nvPr/>
        </p:nvSpPr>
        <p:spPr bwMode="auto">
          <a:xfrm flipV="1">
            <a:off x="7729538" y="3006319"/>
            <a:ext cx="1276350" cy="7143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AutoShape 2"/>
          <p:cNvSpPr>
            <a:spLocks noChangeShapeType="1"/>
          </p:cNvSpPr>
          <p:nvPr/>
        </p:nvSpPr>
        <p:spPr bwMode="auto">
          <a:xfrm flipV="1">
            <a:off x="9005888" y="3006319"/>
            <a:ext cx="0" cy="9652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Text Box 1"/>
          <p:cNvSpPr txBox="1">
            <a:spLocks noChangeArrowheads="1"/>
          </p:cNvSpPr>
          <p:nvPr/>
        </p:nvSpPr>
        <p:spPr bwMode="auto">
          <a:xfrm>
            <a:off x="4995863" y="3634969"/>
            <a:ext cx="1285875" cy="276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Zwischenbild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14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4763" y="117475"/>
            <a:ext cx="12192000" cy="1325563"/>
          </a:xfrm>
        </p:spPr>
        <p:txBody>
          <a:bodyPr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Chromatische Aberration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3" name="AutoShape 77"/>
          <p:cNvSpPr>
            <a:spLocks noChangeShapeType="1"/>
          </p:cNvSpPr>
          <p:nvPr/>
        </p:nvSpPr>
        <p:spPr bwMode="auto">
          <a:xfrm>
            <a:off x="3174262" y="3800476"/>
            <a:ext cx="576262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4" name="Arc 76"/>
          <p:cNvSpPr>
            <a:spLocks/>
          </p:cNvSpPr>
          <p:nvPr/>
        </p:nvSpPr>
        <p:spPr bwMode="auto">
          <a:xfrm flipH="1">
            <a:off x="5352165" y="2238374"/>
            <a:ext cx="152400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5" name="Arc 75"/>
          <p:cNvSpPr>
            <a:spLocks/>
          </p:cNvSpPr>
          <p:nvPr/>
        </p:nvSpPr>
        <p:spPr bwMode="auto">
          <a:xfrm>
            <a:off x="5507887" y="2238373"/>
            <a:ext cx="161925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6" name="Arc 74"/>
          <p:cNvSpPr>
            <a:spLocks/>
          </p:cNvSpPr>
          <p:nvPr/>
        </p:nvSpPr>
        <p:spPr bwMode="auto">
          <a:xfrm rot="10800000">
            <a:off x="5349950" y="3800476"/>
            <a:ext cx="161925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Arc 73"/>
          <p:cNvSpPr>
            <a:spLocks/>
          </p:cNvSpPr>
          <p:nvPr/>
        </p:nvSpPr>
        <p:spPr bwMode="auto">
          <a:xfrm rot="10800000" flipH="1">
            <a:off x="5517413" y="3800476"/>
            <a:ext cx="152400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7746263" y="3867151"/>
            <a:ext cx="1562100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optische Achse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AutoShape 71"/>
          <p:cNvSpPr>
            <a:spLocks noChangeShapeType="1"/>
          </p:cNvSpPr>
          <p:nvPr/>
        </p:nvSpPr>
        <p:spPr bwMode="auto">
          <a:xfrm>
            <a:off x="5511875" y="2266951"/>
            <a:ext cx="0" cy="3067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0" name="AutoShape 70"/>
          <p:cNvSpPr>
            <a:spLocks noChangeShapeType="1"/>
          </p:cNvSpPr>
          <p:nvPr/>
        </p:nvSpPr>
        <p:spPr bwMode="auto">
          <a:xfrm>
            <a:off x="3288563" y="2647951"/>
            <a:ext cx="2219325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" name="AutoShape 69"/>
          <p:cNvSpPr>
            <a:spLocks noChangeShapeType="1"/>
          </p:cNvSpPr>
          <p:nvPr/>
        </p:nvSpPr>
        <p:spPr bwMode="auto">
          <a:xfrm flipH="1">
            <a:off x="3288563" y="4991101"/>
            <a:ext cx="22288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2" name="AutoShape 68"/>
          <p:cNvSpPr>
            <a:spLocks noChangeShapeType="1"/>
          </p:cNvSpPr>
          <p:nvPr/>
        </p:nvSpPr>
        <p:spPr bwMode="auto">
          <a:xfrm flipV="1">
            <a:off x="5517413" y="2486026"/>
            <a:ext cx="2076450" cy="2505075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3" name="AutoShape 67"/>
          <p:cNvSpPr>
            <a:spLocks noChangeShapeType="1"/>
          </p:cNvSpPr>
          <p:nvPr/>
        </p:nvSpPr>
        <p:spPr bwMode="auto">
          <a:xfrm>
            <a:off x="5507888" y="2647951"/>
            <a:ext cx="2085975" cy="2419350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4" name="AutoShape 66"/>
          <p:cNvSpPr>
            <a:spLocks noChangeShapeType="1"/>
          </p:cNvSpPr>
          <p:nvPr/>
        </p:nvSpPr>
        <p:spPr bwMode="auto">
          <a:xfrm>
            <a:off x="5507888" y="2647951"/>
            <a:ext cx="2562225" cy="241935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5" name="AutoShape 65"/>
          <p:cNvSpPr>
            <a:spLocks noChangeShapeType="1"/>
          </p:cNvSpPr>
          <p:nvPr/>
        </p:nvSpPr>
        <p:spPr bwMode="auto">
          <a:xfrm flipV="1">
            <a:off x="5507888" y="2486026"/>
            <a:ext cx="2486025" cy="2505075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6" name="AutoShape 64"/>
          <p:cNvSpPr>
            <a:spLocks noChangeShapeType="1"/>
          </p:cNvSpPr>
          <p:nvPr/>
        </p:nvSpPr>
        <p:spPr bwMode="auto">
          <a:xfrm>
            <a:off x="5507888" y="2647951"/>
            <a:ext cx="3228975" cy="24193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7" name="AutoShape 63"/>
          <p:cNvSpPr>
            <a:spLocks noChangeShapeType="1"/>
          </p:cNvSpPr>
          <p:nvPr/>
        </p:nvSpPr>
        <p:spPr bwMode="auto">
          <a:xfrm flipV="1">
            <a:off x="5507888" y="2486026"/>
            <a:ext cx="3162300" cy="250507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179025" y="19002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0" name="Rectangle 80"/>
          <p:cNvSpPr>
            <a:spLocks noChangeArrowheads="1"/>
          </p:cNvSpPr>
          <p:nvPr/>
        </p:nvSpPr>
        <p:spPr bwMode="auto">
          <a:xfrm>
            <a:off x="3179025" y="23574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80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Korrektur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8396066" y="3659521"/>
            <a:ext cx="1562100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optische Achse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AutoShape 45"/>
          <p:cNvSpPr>
            <a:spLocks noChangeShapeType="1"/>
          </p:cNvSpPr>
          <p:nvPr/>
        </p:nvSpPr>
        <p:spPr bwMode="auto">
          <a:xfrm>
            <a:off x="3214687" y="3607133"/>
            <a:ext cx="576262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" name="Arc 24"/>
          <p:cNvSpPr>
            <a:spLocks/>
          </p:cNvSpPr>
          <p:nvPr/>
        </p:nvSpPr>
        <p:spPr bwMode="auto">
          <a:xfrm flipH="1">
            <a:off x="5043488" y="2073608"/>
            <a:ext cx="152400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0" name="Arc 26"/>
          <p:cNvSpPr>
            <a:spLocks/>
          </p:cNvSpPr>
          <p:nvPr/>
        </p:nvSpPr>
        <p:spPr bwMode="auto">
          <a:xfrm rot="10800000">
            <a:off x="5043488" y="3607133"/>
            <a:ext cx="161925" cy="1533525"/>
          </a:xfrm>
          <a:custGeom>
            <a:avLst/>
            <a:gdLst>
              <a:gd name="G0" fmla="+- 93 0 0"/>
              <a:gd name="G1" fmla="+- 21600 0 0"/>
              <a:gd name="G2" fmla="+- 21600 0 0"/>
              <a:gd name="T0" fmla="*/ 0 w 21693"/>
              <a:gd name="T1" fmla="*/ 0 h 21600"/>
              <a:gd name="T2" fmla="*/ 21693 w 21693"/>
              <a:gd name="T3" fmla="*/ 21600 h 21600"/>
              <a:gd name="T4" fmla="*/ 93 w 2169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93" h="21600" fill="none" extrusionOk="0">
                <a:moveTo>
                  <a:pt x="0" y="0"/>
                </a:moveTo>
                <a:cubicBezTo>
                  <a:pt x="31" y="0"/>
                  <a:pt x="62" y="0"/>
                  <a:pt x="93" y="0"/>
                </a:cubicBezTo>
                <a:cubicBezTo>
                  <a:pt x="12022" y="0"/>
                  <a:pt x="21693" y="9670"/>
                  <a:pt x="21693" y="21600"/>
                </a:cubicBezTo>
              </a:path>
              <a:path w="21693" h="21600" stroke="0" extrusionOk="0">
                <a:moveTo>
                  <a:pt x="0" y="0"/>
                </a:moveTo>
                <a:cubicBezTo>
                  <a:pt x="31" y="0"/>
                  <a:pt x="62" y="0"/>
                  <a:pt x="93" y="0"/>
                </a:cubicBezTo>
                <a:cubicBezTo>
                  <a:pt x="12022" y="0"/>
                  <a:pt x="21693" y="9670"/>
                  <a:pt x="21693" y="21600"/>
                </a:cubicBezTo>
                <a:lnTo>
                  <a:pt x="93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1" name="Arc 25"/>
          <p:cNvSpPr>
            <a:spLocks/>
          </p:cNvSpPr>
          <p:nvPr/>
        </p:nvSpPr>
        <p:spPr bwMode="auto">
          <a:xfrm>
            <a:off x="5195888" y="2073608"/>
            <a:ext cx="161925" cy="153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2" name="Arc 27"/>
          <p:cNvSpPr>
            <a:spLocks/>
          </p:cNvSpPr>
          <p:nvPr/>
        </p:nvSpPr>
        <p:spPr bwMode="auto">
          <a:xfrm rot="10800000" flipH="1">
            <a:off x="5207000" y="3607133"/>
            <a:ext cx="152400" cy="1533525"/>
          </a:xfrm>
          <a:custGeom>
            <a:avLst/>
            <a:gdLst>
              <a:gd name="G0" fmla="+- 84 0 0"/>
              <a:gd name="G1" fmla="+- 21600 0 0"/>
              <a:gd name="G2" fmla="+- 21600 0 0"/>
              <a:gd name="T0" fmla="*/ 0 w 21684"/>
              <a:gd name="T1" fmla="*/ 0 h 21600"/>
              <a:gd name="T2" fmla="*/ 21684 w 21684"/>
              <a:gd name="T3" fmla="*/ 21600 h 21600"/>
              <a:gd name="T4" fmla="*/ 84 w 2168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84" h="21600" fill="none" extrusionOk="0">
                <a:moveTo>
                  <a:pt x="0" y="0"/>
                </a:moveTo>
                <a:cubicBezTo>
                  <a:pt x="28" y="0"/>
                  <a:pt x="56" y="0"/>
                  <a:pt x="84" y="0"/>
                </a:cubicBezTo>
                <a:cubicBezTo>
                  <a:pt x="12013" y="0"/>
                  <a:pt x="21684" y="9670"/>
                  <a:pt x="21684" y="21600"/>
                </a:cubicBezTo>
              </a:path>
              <a:path w="21684" h="21600" stroke="0" extrusionOk="0">
                <a:moveTo>
                  <a:pt x="0" y="0"/>
                </a:moveTo>
                <a:cubicBezTo>
                  <a:pt x="28" y="0"/>
                  <a:pt x="56" y="0"/>
                  <a:pt x="84" y="0"/>
                </a:cubicBezTo>
                <a:cubicBezTo>
                  <a:pt x="12013" y="0"/>
                  <a:pt x="21684" y="9670"/>
                  <a:pt x="21684" y="21600"/>
                </a:cubicBezTo>
                <a:lnTo>
                  <a:pt x="8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3" name="AutoShape 28"/>
          <p:cNvSpPr>
            <a:spLocks noChangeShapeType="1"/>
          </p:cNvSpPr>
          <p:nvPr/>
        </p:nvSpPr>
        <p:spPr bwMode="auto">
          <a:xfrm>
            <a:off x="5195888" y="2073608"/>
            <a:ext cx="0" cy="3067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4" name="AutoShape 29"/>
          <p:cNvSpPr>
            <a:spLocks noChangeShapeType="1"/>
          </p:cNvSpPr>
          <p:nvPr/>
        </p:nvSpPr>
        <p:spPr bwMode="auto">
          <a:xfrm>
            <a:off x="5195888" y="2073608"/>
            <a:ext cx="2857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5" name="AutoShape 30"/>
          <p:cNvSpPr>
            <a:spLocks noChangeShapeType="1"/>
          </p:cNvSpPr>
          <p:nvPr/>
        </p:nvSpPr>
        <p:spPr bwMode="auto">
          <a:xfrm>
            <a:off x="5207000" y="5140658"/>
            <a:ext cx="276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6" name="AutoShape 31"/>
          <p:cNvSpPr>
            <a:spLocks noChangeShapeType="1"/>
          </p:cNvSpPr>
          <p:nvPr/>
        </p:nvSpPr>
        <p:spPr bwMode="auto">
          <a:xfrm>
            <a:off x="5481638" y="2073608"/>
            <a:ext cx="0" cy="3067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7" name="AutoShape 32"/>
          <p:cNvSpPr>
            <a:spLocks noChangeShapeType="1"/>
          </p:cNvSpPr>
          <p:nvPr/>
        </p:nvSpPr>
        <p:spPr bwMode="auto">
          <a:xfrm>
            <a:off x="3214687" y="2416508"/>
            <a:ext cx="1981201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AutoShape 33"/>
          <p:cNvSpPr>
            <a:spLocks noChangeShapeType="1"/>
          </p:cNvSpPr>
          <p:nvPr/>
        </p:nvSpPr>
        <p:spPr bwMode="auto">
          <a:xfrm flipH="1">
            <a:off x="3262313" y="4826333"/>
            <a:ext cx="1933575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AutoShape 34"/>
          <p:cNvSpPr>
            <a:spLocks noChangeShapeType="1"/>
          </p:cNvSpPr>
          <p:nvPr/>
        </p:nvSpPr>
        <p:spPr bwMode="auto">
          <a:xfrm>
            <a:off x="5195888" y="2416508"/>
            <a:ext cx="285750" cy="323850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0" name="AutoShape 35"/>
          <p:cNvSpPr>
            <a:spLocks noChangeShapeType="1"/>
          </p:cNvSpPr>
          <p:nvPr/>
        </p:nvSpPr>
        <p:spPr bwMode="auto">
          <a:xfrm flipV="1">
            <a:off x="5195888" y="4521533"/>
            <a:ext cx="285750" cy="304800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" name="AutoShape 36"/>
          <p:cNvSpPr>
            <a:spLocks noChangeShapeType="1"/>
          </p:cNvSpPr>
          <p:nvPr/>
        </p:nvSpPr>
        <p:spPr bwMode="auto">
          <a:xfrm flipV="1">
            <a:off x="5481638" y="2978483"/>
            <a:ext cx="3228975" cy="1543050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2" name="AutoShape 37"/>
          <p:cNvSpPr>
            <a:spLocks noChangeShapeType="1"/>
          </p:cNvSpPr>
          <p:nvPr/>
        </p:nvSpPr>
        <p:spPr bwMode="auto">
          <a:xfrm>
            <a:off x="5481638" y="2740358"/>
            <a:ext cx="3171825" cy="1419225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3" name="AutoShape 38"/>
          <p:cNvSpPr>
            <a:spLocks noChangeShapeType="1"/>
          </p:cNvSpPr>
          <p:nvPr/>
        </p:nvSpPr>
        <p:spPr bwMode="auto">
          <a:xfrm>
            <a:off x="5195888" y="2416508"/>
            <a:ext cx="285750" cy="20955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4" name="AutoShape 39"/>
          <p:cNvSpPr>
            <a:spLocks noChangeShapeType="1"/>
          </p:cNvSpPr>
          <p:nvPr/>
        </p:nvSpPr>
        <p:spPr bwMode="auto">
          <a:xfrm>
            <a:off x="5207000" y="2416508"/>
            <a:ext cx="3448050" cy="185737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5" name="AutoShape 42"/>
          <p:cNvSpPr>
            <a:spLocks noChangeShapeType="1"/>
          </p:cNvSpPr>
          <p:nvPr/>
        </p:nvSpPr>
        <p:spPr bwMode="auto">
          <a:xfrm flipV="1">
            <a:off x="5195888" y="2883233"/>
            <a:ext cx="3514725" cy="19431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6" name="AutoShape 40"/>
          <p:cNvSpPr>
            <a:spLocks noChangeShapeType="1"/>
          </p:cNvSpPr>
          <p:nvPr/>
        </p:nvSpPr>
        <p:spPr bwMode="auto">
          <a:xfrm>
            <a:off x="5481638" y="2626058"/>
            <a:ext cx="3171825" cy="182880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7" name="AutoShape 41"/>
          <p:cNvSpPr>
            <a:spLocks noChangeShapeType="1"/>
          </p:cNvSpPr>
          <p:nvPr/>
        </p:nvSpPr>
        <p:spPr bwMode="auto">
          <a:xfrm flipV="1">
            <a:off x="5195888" y="4607258"/>
            <a:ext cx="285750" cy="219075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8" name="AutoShape 43"/>
          <p:cNvSpPr>
            <a:spLocks noChangeShapeType="1"/>
          </p:cNvSpPr>
          <p:nvPr/>
        </p:nvSpPr>
        <p:spPr bwMode="auto">
          <a:xfrm flipV="1">
            <a:off x="5481638" y="2683208"/>
            <a:ext cx="3228975" cy="192405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0294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Breitbild</PresentationFormat>
  <Paragraphs>38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Optische Eigenschaften</vt:lpstr>
      <vt:lpstr>Sammellinse</vt:lpstr>
      <vt:lpstr>Zerstreuungslinse</vt:lpstr>
      <vt:lpstr>Brechung</vt:lpstr>
      <vt:lpstr>Linsensystem</vt:lpstr>
      <vt:lpstr>Chromatische Aberration</vt:lpstr>
      <vt:lpstr>Korrektur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Optische Eigenschaften</dc:title>
  <dc:creator>Sebastian Rehlein</dc:creator>
  <cp:lastModifiedBy>Sebastian Rehlein</cp:lastModifiedBy>
  <cp:revision>6</cp:revision>
  <dcterms:created xsi:type="dcterms:W3CDTF">2016-04-12T06:48:34Z</dcterms:created>
  <dcterms:modified xsi:type="dcterms:W3CDTF">2016-04-12T07:33:37Z</dcterms:modified>
</cp:coreProperties>
</file>