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>
        <p:scale>
          <a:sx n="90" d="100"/>
          <a:sy n="90" d="100"/>
        </p:scale>
        <p:origin x="492" y="5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A404C0-A704-4695-BCD7-7AC4A00C0A5F}" type="datetimeFigureOut">
              <a:rPr lang="de-DE" smtClean="0"/>
              <a:t>12.04.2016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463DEF-CD03-468C-9738-6DD8ACCD218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444449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9CC1C0-8DFC-447D-9BE5-6C96368C538C}" type="datetimeFigureOut">
              <a:rPr lang="de-DE" smtClean="0"/>
              <a:t>12.04.2016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2E0A0-33FD-4BE2-B0A3-5B632CDD42D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137160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9CC1C0-8DFC-447D-9BE5-6C96368C538C}" type="datetimeFigureOut">
              <a:rPr lang="de-DE" smtClean="0"/>
              <a:t>12.04.2016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2E0A0-33FD-4BE2-B0A3-5B632CDD42D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422823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9CC1C0-8DFC-447D-9BE5-6C96368C538C}" type="datetimeFigureOut">
              <a:rPr lang="de-DE" smtClean="0"/>
              <a:t>12.04.2016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2E0A0-33FD-4BE2-B0A3-5B632CDD42D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970061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9CC1C0-8DFC-447D-9BE5-6C96368C538C}" type="datetimeFigureOut">
              <a:rPr lang="de-DE" smtClean="0"/>
              <a:t>12.04.2016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2E0A0-33FD-4BE2-B0A3-5B632CDD42D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756771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9CC1C0-8DFC-447D-9BE5-6C96368C538C}" type="datetimeFigureOut">
              <a:rPr lang="de-DE" smtClean="0"/>
              <a:t>12.04.2016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2E0A0-33FD-4BE2-B0A3-5B632CDD42D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874322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9CC1C0-8DFC-447D-9BE5-6C96368C538C}" type="datetimeFigureOut">
              <a:rPr lang="de-DE" smtClean="0"/>
              <a:t>12.04.2016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2E0A0-33FD-4BE2-B0A3-5B632CDD42D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742477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9CC1C0-8DFC-447D-9BE5-6C96368C538C}" type="datetimeFigureOut">
              <a:rPr lang="de-DE" smtClean="0"/>
              <a:t>12.04.2016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2E0A0-33FD-4BE2-B0A3-5B632CDD42D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841094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9CC1C0-8DFC-447D-9BE5-6C96368C538C}" type="datetimeFigureOut">
              <a:rPr lang="de-DE" smtClean="0"/>
              <a:t>12.04.2016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2E0A0-33FD-4BE2-B0A3-5B632CDD42D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040240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9CC1C0-8DFC-447D-9BE5-6C96368C538C}" type="datetimeFigureOut">
              <a:rPr lang="de-DE" smtClean="0"/>
              <a:t>12.04.2016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2E0A0-33FD-4BE2-B0A3-5B632CDD42D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883378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9CC1C0-8DFC-447D-9BE5-6C96368C538C}" type="datetimeFigureOut">
              <a:rPr lang="de-DE" smtClean="0"/>
              <a:t>12.04.2016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2E0A0-33FD-4BE2-B0A3-5B632CDD42D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729411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9CC1C0-8DFC-447D-9BE5-6C96368C538C}" type="datetimeFigureOut">
              <a:rPr lang="de-DE" smtClean="0"/>
              <a:t>12.04.2016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2E0A0-33FD-4BE2-B0A3-5B632CDD42D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499437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9CC1C0-8DFC-447D-9BE5-6C96368C538C}" type="datetimeFigureOut">
              <a:rPr lang="de-DE" smtClean="0"/>
              <a:t>12.04.2016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E2E0A0-33FD-4BE2-B0A3-5B632CDD42D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930339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325563"/>
          </a:xfrm>
        </p:spPr>
        <p:txBody>
          <a:bodyPr/>
          <a:lstStyle/>
          <a:p>
            <a:pPr algn="ctr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Optische Eigenschaften</a:t>
            </a:r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3" name="Tabelle 2"/>
          <p:cNvGraphicFramePr>
            <a:graphicFrameLocks noGrp="1"/>
          </p:cNvGraphicFramePr>
          <p:nvPr/>
        </p:nvGraphicFramePr>
        <p:xfrm>
          <a:off x="3171190" y="3422936"/>
          <a:ext cx="5849620" cy="1156716"/>
        </p:xfrm>
        <a:graphic>
          <a:graphicData uri="http://schemas.openxmlformats.org/drawingml/2006/table">
            <a:tbl>
              <a:tblPr firstRow="1" firstCol="1" bandRow="1"/>
              <a:tblGrid>
                <a:gridCol w="2924810"/>
                <a:gridCol w="2924810"/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8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geometrische Größen</a:t>
                      </a:r>
                      <a:endParaRPr lang="de-D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8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Materialeigenschaften</a:t>
                      </a:r>
                      <a:endParaRPr lang="de-D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6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Durchmesser</a:t>
                      </a:r>
                      <a:endParaRPr lang="de-D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6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Brechungsindex</a:t>
                      </a:r>
                      <a:endParaRPr lang="de-D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6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Linsenradius</a:t>
                      </a:r>
                      <a:endParaRPr lang="de-D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6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Abbe-Zahl</a:t>
                      </a:r>
                      <a:endParaRPr lang="de-D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6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Mittendicke</a:t>
                      </a:r>
                      <a:endParaRPr lang="de-D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Spannungsdoppelbrechung</a:t>
                      </a:r>
                      <a:endParaRPr lang="de-D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735841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0" y="-9864"/>
            <a:ext cx="12192000" cy="1325563"/>
          </a:xfrm>
        </p:spPr>
        <p:txBody>
          <a:bodyPr/>
          <a:lstStyle/>
          <a:p>
            <a:pPr algn="ctr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Sammellinse</a:t>
            </a:r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Rectangle 35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39" name="Arc 51"/>
          <p:cNvSpPr>
            <a:spLocks/>
          </p:cNvSpPr>
          <p:nvPr/>
        </p:nvSpPr>
        <p:spPr bwMode="auto">
          <a:xfrm flipH="1">
            <a:off x="5203032" y="2315257"/>
            <a:ext cx="152400" cy="1533525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40" name="Arc 50"/>
          <p:cNvSpPr>
            <a:spLocks/>
          </p:cNvSpPr>
          <p:nvPr/>
        </p:nvSpPr>
        <p:spPr bwMode="auto">
          <a:xfrm>
            <a:off x="5354753" y="2317978"/>
            <a:ext cx="161925" cy="1533525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44" name="Text Box 54"/>
          <p:cNvSpPr txBox="1">
            <a:spLocks noChangeArrowheads="1"/>
          </p:cNvSpPr>
          <p:nvPr/>
        </p:nvSpPr>
        <p:spPr bwMode="auto">
          <a:xfrm>
            <a:off x="4714875" y="1665289"/>
            <a:ext cx="1381125" cy="3048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altLang="de-DE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Sammellinse</a:t>
            </a:r>
            <a:endParaRPr kumimoji="0" lang="de-DE" altLang="de-DE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2" name="AutoShape 67"/>
          <p:cNvSpPr>
            <a:spLocks noChangeShapeType="1"/>
          </p:cNvSpPr>
          <p:nvPr/>
        </p:nvSpPr>
        <p:spPr bwMode="auto">
          <a:xfrm flipH="1">
            <a:off x="2228850" y="8062913"/>
            <a:ext cx="433388" cy="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38" name="AutoShape 73"/>
          <p:cNvSpPr>
            <a:spLocks noChangeShapeType="1"/>
          </p:cNvSpPr>
          <p:nvPr/>
        </p:nvSpPr>
        <p:spPr bwMode="auto">
          <a:xfrm>
            <a:off x="3031331" y="3848781"/>
            <a:ext cx="5762625" cy="0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43" name="Text Box 47"/>
          <p:cNvSpPr txBox="1">
            <a:spLocks noChangeArrowheads="1"/>
          </p:cNvSpPr>
          <p:nvPr/>
        </p:nvSpPr>
        <p:spPr bwMode="auto">
          <a:xfrm>
            <a:off x="7598569" y="3915456"/>
            <a:ext cx="1562100" cy="33337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optische Achse</a:t>
            </a:r>
            <a:endParaRPr kumimoji="0" lang="de-DE" altLang="de-DE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4" name="AutoShape 46"/>
          <p:cNvSpPr>
            <a:spLocks noChangeShapeType="1"/>
          </p:cNvSpPr>
          <p:nvPr/>
        </p:nvSpPr>
        <p:spPr bwMode="auto">
          <a:xfrm>
            <a:off x="3226594" y="2877231"/>
            <a:ext cx="1123950" cy="0"/>
          </a:xfrm>
          <a:prstGeom prst="straightConnector1">
            <a:avLst/>
          </a:prstGeom>
          <a:noFill/>
          <a:ln w="28575">
            <a:solidFill>
              <a:srgbClr val="FF0000"/>
            </a:solidFill>
            <a:prstDash val="lgDash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58" name="AutoShape 43"/>
          <p:cNvSpPr>
            <a:spLocks noChangeShapeType="1"/>
          </p:cNvSpPr>
          <p:nvPr/>
        </p:nvSpPr>
        <p:spPr bwMode="auto">
          <a:xfrm>
            <a:off x="3226594" y="4715556"/>
            <a:ext cx="1123950" cy="0"/>
          </a:xfrm>
          <a:prstGeom prst="straightConnector1">
            <a:avLst/>
          </a:prstGeom>
          <a:noFill/>
          <a:ln w="28575">
            <a:solidFill>
              <a:srgbClr val="FF0000"/>
            </a:solidFill>
            <a:prstDash val="lgDash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41" name="Arc 49"/>
          <p:cNvSpPr>
            <a:spLocks/>
          </p:cNvSpPr>
          <p:nvPr/>
        </p:nvSpPr>
        <p:spPr bwMode="auto">
          <a:xfrm rot="10800000" flipH="1">
            <a:off x="5369719" y="3848781"/>
            <a:ext cx="152400" cy="1533525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42" name="Arc 48"/>
          <p:cNvSpPr>
            <a:spLocks/>
          </p:cNvSpPr>
          <p:nvPr/>
        </p:nvSpPr>
        <p:spPr bwMode="auto">
          <a:xfrm rot="10800000">
            <a:off x="5207794" y="3848781"/>
            <a:ext cx="161925" cy="1533525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55" name="Textfeld 2"/>
          <p:cNvSpPr txBox="1">
            <a:spLocks noChangeArrowheads="1"/>
          </p:cNvSpPr>
          <p:nvPr/>
        </p:nvSpPr>
        <p:spPr bwMode="auto">
          <a:xfrm>
            <a:off x="6314281" y="3477306"/>
            <a:ext cx="600075" cy="23495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Fokus</a:t>
            </a:r>
            <a:endParaRPr kumimoji="0" lang="de-DE" altLang="de-DE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6" name="AutoShape 45"/>
          <p:cNvSpPr>
            <a:spLocks noChangeShapeType="1"/>
          </p:cNvSpPr>
          <p:nvPr/>
        </p:nvSpPr>
        <p:spPr bwMode="auto">
          <a:xfrm>
            <a:off x="4350544" y="2877231"/>
            <a:ext cx="1009650" cy="0"/>
          </a:xfrm>
          <a:prstGeom prst="straightConnector1">
            <a:avLst/>
          </a:prstGeom>
          <a:noFill/>
          <a:ln w="28575">
            <a:solidFill>
              <a:srgbClr val="FF0000"/>
            </a:solidFill>
            <a:prstDash val="lg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57" name="AutoShape 44"/>
          <p:cNvSpPr>
            <a:spLocks noChangeShapeType="1"/>
          </p:cNvSpPr>
          <p:nvPr/>
        </p:nvSpPr>
        <p:spPr bwMode="auto">
          <a:xfrm>
            <a:off x="5360194" y="2877231"/>
            <a:ext cx="2933700" cy="2276475"/>
          </a:xfrm>
          <a:prstGeom prst="straightConnector1">
            <a:avLst/>
          </a:prstGeom>
          <a:noFill/>
          <a:ln w="28575">
            <a:solidFill>
              <a:srgbClr val="FF0000"/>
            </a:solidFill>
            <a:prstDash val="lgDash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59" name="AutoShape 42"/>
          <p:cNvSpPr>
            <a:spLocks noChangeShapeType="1"/>
          </p:cNvSpPr>
          <p:nvPr/>
        </p:nvSpPr>
        <p:spPr bwMode="auto">
          <a:xfrm>
            <a:off x="4360069" y="4715556"/>
            <a:ext cx="1009650" cy="0"/>
          </a:xfrm>
          <a:prstGeom prst="straightConnector1">
            <a:avLst/>
          </a:prstGeom>
          <a:noFill/>
          <a:ln w="28575">
            <a:solidFill>
              <a:srgbClr val="FF0000"/>
            </a:solidFill>
            <a:prstDash val="lg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60" name="AutoShape 41"/>
          <p:cNvSpPr>
            <a:spLocks noChangeShapeType="1"/>
          </p:cNvSpPr>
          <p:nvPr/>
        </p:nvSpPr>
        <p:spPr bwMode="auto">
          <a:xfrm flipV="1">
            <a:off x="5360194" y="2634343"/>
            <a:ext cx="2924175" cy="2081213"/>
          </a:xfrm>
          <a:prstGeom prst="straightConnector1">
            <a:avLst/>
          </a:prstGeom>
          <a:noFill/>
          <a:ln w="28575">
            <a:solidFill>
              <a:srgbClr val="FF0000"/>
            </a:solidFill>
            <a:prstDash val="lgDash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71" name="AutoShape 56"/>
          <p:cNvSpPr>
            <a:spLocks noChangeShapeType="1"/>
          </p:cNvSpPr>
          <p:nvPr/>
        </p:nvSpPr>
        <p:spPr bwMode="auto">
          <a:xfrm>
            <a:off x="5369718" y="2315256"/>
            <a:ext cx="0" cy="3067050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72" name="Rectangle 74"/>
          <p:cNvSpPr>
            <a:spLocks noChangeArrowheads="1"/>
          </p:cNvSpPr>
          <p:nvPr/>
        </p:nvSpPr>
        <p:spPr bwMode="auto">
          <a:xfrm>
            <a:off x="152400" y="15240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624753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325563"/>
          </a:xfrm>
        </p:spPr>
        <p:txBody>
          <a:bodyPr/>
          <a:lstStyle/>
          <a:p>
            <a:pPr algn="ctr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Zerstreuungslinse</a:t>
            </a:r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Rectangle 35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46" name="Text Box 40"/>
          <p:cNvSpPr txBox="1">
            <a:spLocks noChangeArrowheads="1"/>
          </p:cNvSpPr>
          <p:nvPr/>
        </p:nvSpPr>
        <p:spPr bwMode="auto">
          <a:xfrm>
            <a:off x="7959170" y="3789880"/>
            <a:ext cx="1390650" cy="36195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altLang="de-DE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optische Achse</a:t>
            </a:r>
            <a:endParaRPr kumimoji="0" lang="de-DE" altLang="de-DE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5" name="AutoShape 72"/>
          <p:cNvSpPr>
            <a:spLocks noChangeShapeType="1"/>
          </p:cNvSpPr>
          <p:nvPr/>
        </p:nvSpPr>
        <p:spPr bwMode="auto">
          <a:xfrm>
            <a:off x="3363911" y="3904697"/>
            <a:ext cx="5762625" cy="0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47" name="Arc 70"/>
          <p:cNvSpPr>
            <a:spLocks/>
          </p:cNvSpPr>
          <p:nvPr/>
        </p:nvSpPr>
        <p:spPr bwMode="auto">
          <a:xfrm>
            <a:off x="5368925" y="2266397"/>
            <a:ext cx="171450" cy="1638300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48" name="Arc 53"/>
          <p:cNvSpPr>
            <a:spLocks/>
          </p:cNvSpPr>
          <p:nvPr/>
        </p:nvSpPr>
        <p:spPr bwMode="auto">
          <a:xfrm rot="10800000">
            <a:off x="5649913" y="3904697"/>
            <a:ext cx="171450" cy="1638300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49" name="Arc 52"/>
          <p:cNvSpPr>
            <a:spLocks/>
          </p:cNvSpPr>
          <p:nvPr/>
        </p:nvSpPr>
        <p:spPr bwMode="auto">
          <a:xfrm flipH="1">
            <a:off x="5649913" y="2266397"/>
            <a:ext cx="152400" cy="1638300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50" name="Arc 69"/>
          <p:cNvSpPr>
            <a:spLocks/>
          </p:cNvSpPr>
          <p:nvPr/>
        </p:nvSpPr>
        <p:spPr bwMode="auto">
          <a:xfrm rot="10800000" flipH="1">
            <a:off x="5387975" y="3904697"/>
            <a:ext cx="152400" cy="1638300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51" name="AutoShape 68"/>
          <p:cNvSpPr>
            <a:spLocks noChangeShapeType="1"/>
          </p:cNvSpPr>
          <p:nvPr/>
        </p:nvSpPr>
        <p:spPr bwMode="auto">
          <a:xfrm flipH="1">
            <a:off x="5387975" y="2266397"/>
            <a:ext cx="414338" cy="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52" name="AutoShape 67"/>
          <p:cNvSpPr>
            <a:spLocks noChangeShapeType="1"/>
          </p:cNvSpPr>
          <p:nvPr/>
        </p:nvSpPr>
        <p:spPr bwMode="auto">
          <a:xfrm flipH="1">
            <a:off x="5387975" y="5542997"/>
            <a:ext cx="433388" cy="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53" name="Text Box 66"/>
          <p:cNvSpPr txBox="1">
            <a:spLocks noChangeArrowheads="1"/>
          </p:cNvSpPr>
          <p:nvPr/>
        </p:nvSpPr>
        <p:spPr bwMode="auto">
          <a:xfrm>
            <a:off x="4841875" y="1913972"/>
            <a:ext cx="1695450" cy="35242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Zerstreuungslinse</a:t>
            </a:r>
            <a:endParaRPr kumimoji="0" lang="de-DE" altLang="de-DE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1" name="AutoShape 65"/>
          <p:cNvSpPr>
            <a:spLocks noChangeShapeType="1"/>
          </p:cNvSpPr>
          <p:nvPr/>
        </p:nvSpPr>
        <p:spPr bwMode="auto">
          <a:xfrm>
            <a:off x="3516313" y="3233184"/>
            <a:ext cx="1123950" cy="0"/>
          </a:xfrm>
          <a:prstGeom prst="straightConnector1">
            <a:avLst/>
          </a:prstGeom>
          <a:noFill/>
          <a:ln w="28575">
            <a:solidFill>
              <a:srgbClr val="FF0000"/>
            </a:solidFill>
            <a:prstDash val="lgDash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62" name="AutoShape 64"/>
          <p:cNvSpPr>
            <a:spLocks noChangeShapeType="1"/>
          </p:cNvSpPr>
          <p:nvPr/>
        </p:nvSpPr>
        <p:spPr bwMode="auto">
          <a:xfrm>
            <a:off x="3540125" y="4604784"/>
            <a:ext cx="1123950" cy="0"/>
          </a:xfrm>
          <a:prstGeom prst="straightConnector1">
            <a:avLst/>
          </a:prstGeom>
          <a:noFill/>
          <a:ln w="28575">
            <a:solidFill>
              <a:srgbClr val="FF0000"/>
            </a:solidFill>
            <a:prstDash val="lgDash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63" name="AutoShape 63"/>
          <p:cNvSpPr>
            <a:spLocks noChangeShapeType="1"/>
          </p:cNvSpPr>
          <p:nvPr/>
        </p:nvSpPr>
        <p:spPr bwMode="auto">
          <a:xfrm>
            <a:off x="4640263" y="3233184"/>
            <a:ext cx="957262" cy="0"/>
          </a:xfrm>
          <a:prstGeom prst="straightConnector1">
            <a:avLst/>
          </a:prstGeom>
          <a:noFill/>
          <a:ln w="28575">
            <a:solidFill>
              <a:srgbClr val="FF0000"/>
            </a:solidFill>
            <a:prstDash val="lg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64" name="AutoShape 62"/>
          <p:cNvSpPr>
            <a:spLocks noChangeShapeType="1"/>
          </p:cNvSpPr>
          <p:nvPr/>
        </p:nvSpPr>
        <p:spPr bwMode="auto">
          <a:xfrm>
            <a:off x="4664075" y="4604784"/>
            <a:ext cx="933450" cy="0"/>
          </a:xfrm>
          <a:prstGeom prst="straightConnector1">
            <a:avLst/>
          </a:prstGeom>
          <a:noFill/>
          <a:ln w="28575">
            <a:solidFill>
              <a:srgbClr val="FF0000"/>
            </a:solidFill>
            <a:prstDash val="lg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65" name="AutoShape 61"/>
          <p:cNvSpPr>
            <a:spLocks noChangeShapeType="1"/>
          </p:cNvSpPr>
          <p:nvPr/>
        </p:nvSpPr>
        <p:spPr bwMode="auto">
          <a:xfrm flipV="1">
            <a:off x="5597525" y="2318784"/>
            <a:ext cx="1143000" cy="914400"/>
          </a:xfrm>
          <a:prstGeom prst="straightConnector1">
            <a:avLst/>
          </a:prstGeom>
          <a:noFill/>
          <a:ln w="28575">
            <a:solidFill>
              <a:srgbClr val="FF0000"/>
            </a:solidFill>
            <a:prstDash val="lgDash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66" name="Text Box 71"/>
          <p:cNvSpPr txBox="1">
            <a:spLocks noChangeArrowheads="1"/>
          </p:cNvSpPr>
          <p:nvPr/>
        </p:nvSpPr>
        <p:spPr bwMode="auto">
          <a:xfrm>
            <a:off x="4387850" y="3533222"/>
            <a:ext cx="600075" cy="23495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Fokus</a:t>
            </a:r>
            <a:endParaRPr kumimoji="0" lang="de-DE" altLang="de-DE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7" name="AutoShape 60"/>
          <p:cNvSpPr>
            <a:spLocks noChangeShapeType="1"/>
          </p:cNvSpPr>
          <p:nvPr/>
        </p:nvSpPr>
        <p:spPr bwMode="auto">
          <a:xfrm>
            <a:off x="5597525" y="4604784"/>
            <a:ext cx="1143000" cy="939800"/>
          </a:xfrm>
          <a:prstGeom prst="straightConnector1">
            <a:avLst/>
          </a:prstGeom>
          <a:noFill/>
          <a:ln w="28575">
            <a:solidFill>
              <a:srgbClr val="FF0000"/>
            </a:solidFill>
            <a:prstDash val="lgDash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68" name="AutoShape 59"/>
          <p:cNvSpPr>
            <a:spLocks noChangeShapeType="1"/>
          </p:cNvSpPr>
          <p:nvPr/>
        </p:nvSpPr>
        <p:spPr bwMode="auto">
          <a:xfrm flipH="1">
            <a:off x="4340225" y="3233184"/>
            <a:ext cx="1257300" cy="914400"/>
          </a:xfrm>
          <a:prstGeom prst="straightConnector1">
            <a:avLst/>
          </a:prstGeom>
          <a:noFill/>
          <a:ln w="28575">
            <a:solidFill>
              <a:srgbClr val="FF00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69" name="AutoShape 58"/>
          <p:cNvSpPr>
            <a:spLocks noChangeShapeType="1"/>
          </p:cNvSpPr>
          <p:nvPr/>
        </p:nvSpPr>
        <p:spPr bwMode="auto">
          <a:xfrm flipH="1" flipV="1">
            <a:off x="4340225" y="3690384"/>
            <a:ext cx="1257300" cy="914400"/>
          </a:xfrm>
          <a:prstGeom prst="straightConnector1">
            <a:avLst/>
          </a:prstGeom>
          <a:noFill/>
          <a:ln w="28575">
            <a:solidFill>
              <a:srgbClr val="FF00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70" name="AutoShape 57"/>
          <p:cNvSpPr>
            <a:spLocks noChangeShapeType="1"/>
          </p:cNvSpPr>
          <p:nvPr/>
        </p:nvSpPr>
        <p:spPr bwMode="auto">
          <a:xfrm>
            <a:off x="5597525" y="2266397"/>
            <a:ext cx="0" cy="3276600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72" name="Rectangle 74"/>
          <p:cNvSpPr>
            <a:spLocks noChangeArrowheads="1"/>
          </p:cNvSpPr>
          <p:nvPr/>
        </p:nvSpPr>
        <p:spPr bwMode="auto">
          <a:xfrm>
            <a:off x="152400" y="15240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09528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325563"/>
          </a:xfrm>
        </p:spPr>
        <p:txBody>
          <a:bodyPr/>
          <a:lstStyle/>
          <a:p>
            <a:pPr algn="ctr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Brechung</a:t>
            </a:r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 Box 11"/>
          <p:cNvSpPr txBox="1">
            <a:spLocks noChangeArrowheads="1"/>
          </p:cNvSpPr>
          <p:nvPr/>
        </p:nvSpPr>
        <p:spPr bwMode="auto">
          <a:xfrm>
            <a:off x="3881438" y="2397974"/>
            <a:ext cx="1790700" cy="36195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einfallender Strahl</a:t>
            </a:r>
            <a:endParaRPr kumimoji="0" lang="de-DE" altLang="de-DE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" name="AutoShape 10"/>
          <p:cNvSpPr>
            <a:spLocks noChangeShapeType="1"/>
          </p:cNvSpPr>
          <p:nvPr/>
        </p:nvSpPr>
        <p:spPr bwMode="auto">
          <a:xfrm flipV="1">
            <a:off x="3071812" y="4074374"/>
            <a:ext cx="5981701" cy="9525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5" name="AutoShape 9"/>
          <p:cNvSpPr>
            <a:spLocks noChangeShapeType="1"/>
          </p:cNvSpPr>
          <p:nvPr/>
        </p:nvSpPr>
        <p:spPr bwMode="auto">
          <a:xfrm>
            <a:off x="5757863" y="2126511"/>
            <a:ext cx="0" cy="40767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6" name="AutoShape 8"/>
          <p:cNvSpPr>
            <a:spLocks noChangeShapeType="1"/>
          </p:cNvSpPr>
          <p:nvPr/>
        </p:nvSpPr>
        <p:spPr bwMode="auto">
          <a:xfrm>
            <a:off x="3586163" y="2540849"/>
            <a:ext cx="2171700" cy="1533525"/>
          </a:xfrm>
          <a:prstGeom prst="straightConnector1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7" name="AutoShape 7"/>
          <p:cNvSpPr>
            <a:spLocks noChangeShapeType="1"/>
          </p:cNvSpPr>
          <p:nvPr/>
        </p:nvSpPr>
        <p:spPr bwMode="auto">
          <a:xfrm flipV="1">
            <a:off x="5757863" y="2540849"/>
            <a:ext cx="2143125" cy="1533525"/>
          </a:xfrm>
          <a:prstGeom prst="straightConnector1">
            <a:avLst/>
          </a:prstGeom>
          <a:noFill/>
          <a:ln w="1905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8" name="AutoShape 6"/>
          <p:cNvSpPr>
            <a:spLocks noChangeShapeType="1"/>
          </p:cNvSpPr>
          <p:nvPr/>
        </p:nvSpPr>
        <p:spPr bwMode="auto">
          <a:xfrm>
            <a:off x="5757863" y="4074374"/>
            <a:ext cx="914400" cy="2066925"/>
          </a:xfrm>
          <a:prstGeom prst="straightConnector1">
            <a:avLst/>
          </a:prstGeom>
          <a:noFill/>
          <a:ln w="1905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9" name="Text Box 5"/>
          <p:cNvSpPr txBox="1">
            <a:spLocks noChangeArrowheads="1"/>
          </p:cNvSpPr>
          <p:nvPr/>
        </p:nvSpPr>
        <p:spPr bwMode="auto">
          <a:xfrm>
            <a:off x="3071812" y="3712424"/>
            <a:ext cx="409576" cy="300037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</a:t>
            </a:r>
            <a:r>
              <a:rPr kumimoji="0" lang="de-DE" altLang="de-DE" sz="1400" b="0" i="0" u="none" strike="noStrike" cap="none" normalizeH="0" baseline="-3000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</a:t>
            </a:r>
            <a:endParaRPr kumimoji="0" lang="de-DE" altLang="de-DE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" name="Text Box 4"/>
          <p:cNvSpPr txBox="1">
            <a:spLocks noChangeArrowheads="1"/>
          </p:cNvSpPr>
          <p:nvPr/>
        </p:nvSpPr>
        <p:spPr bwMode="auto">
          <a:xfrm>
            <a:off x="6500813" y="5322149"/>
            <a:ext cx="2171700" cy="381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gebrochener Strahl</a:t>
            </a:r>
            <a:endParaRPr kumimoji="0" lang="de-DE" altLang="de-DE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1" name="Text Box 3"/>
          <p:cNvSpPr txBox="1">
            <a:spLocks noChangeArrowheads="1"/>
          </p:cNvSpPr>
          <p:nvPr/>
        </p:nvSpPr>
        <p:spPr bwMode="auto">
          <a:xfrm>
            <a:off x="7443788" y="2959949"/>
            <a:ext cx="1676400" cy="3429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reflektierter Strahl</a:t>
            </a:r>
            <a:endParaRPr kumimoji="0" lang="de-DE" altLang="de-DE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2" name="Text Box 2"/>
          <p:cNvSpPr txBox="1">
            <a:spLocks noChangeArrowheads="1"/>
          </p:cNvSpPr>
          <p:nvPr/>
        </p:nvSpPr>
        <p:spPr bwMode="auto">
          <a:xfrm>
            <a:off x="5253038" y="2126511"/>
            <a:ext cx="1114425" cy="319088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Einfallslot</a:t>
            </a:r>
            <a:endParaRPr kumimoji="0" lang="de-DE" altLang="de-DE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3" name="Text Box 1"/>
          <p:cNvSpPr txBox="1">
            <a:spLocks noChangeArrowheads="1"/>
          </p:cNvSpPr>
          <p:nvPr/>
        </p:nvSpPr>
        <p:spPr bwMode="auto">
          <a:xfrm>
            <a:off x="3071812" y="4131524"/>
            <a:ext cx="409576" cy="300037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</a:t>
            </a:r>
            <a:r>
              <a:rPr kumimoji="0" lang="de-DE" altLang="de-DE" sz="1400" b="0" i="0" u="none" strike="noStrike" cap="none" normalizeH="0" baseline="-3000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</a:t>
            </a:r>
            <a:endParaRPr kumimoji="0" lang="de-DE" altLang="de-DE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4" name="Rectangle 12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440997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325563"/>
          </a:xfrm>
        </p:spPr>
        <p:txBody>
          <a:bodyPr/>
          <a:lstStyle/>
          <a:p>
            <a:pPr algn="ctr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Linsensystem</a:t>
            </a:r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 Box 37"/>
          <p:cNvSpPr txBox="1">
            <a:spLocks noChangeArrowheads="1"/>
          </p:cNvSpPr>
          <p:nvPr/>
        </p:nvSpPr>
        <p:spPr bwMode="auto">
          <a:xfrm>
            <a:off x="8834438" y="2672944"/>
            <a:ext cx="571500" cy="33337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Bild</a:t>
            </a:r>
            <a:endParaRPr kumimoji="0" lang="de-DE" altLang="de-DE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" name="Text Box 36"/>
          <p:cNvSpPr txBox="1">
            <a:spLocks noChangeArrowheads="1"/>
          </p:cNvSpPr>
          <p:nvPr/>
        </p:nvSpPr>
        <p:spPr bwMode="auto">
          <a:xfrm>
            <a:off x="1557337" y="3168244"/>
            <a:ext cx="1495426" cy="40005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Gegenstand</a:t>
            </a:r>
            <a:endParaRPr kumimoji="0" lang="de-DE" altLang="de-DE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AutoShape 35"/>
          <p:cNvSpPr>
            <a:spLocks noChangeShapeType="1"/>
          </p:cNvSpPr>
          <p:nvPr/>
        </p:nvSpPr>
        <p:spPr bwMode="auto">
          <a:xfrm>
            <a:off x="1557337" y="3984219"/>
            <a:ext cx="8782051" cy="0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6" name="Arc 34"/>
          <p:cNvSpPr>
            <a:spLocks/>
          </p:cNvSpPr>
          <p:nvPr/>
        </p:nvSpPr>
        <p:spPr bwMode="auto">
          <a:xfrm flipH="1">
            <a:off x="3738563" y="2541181"/>
            <a:ext cx="152400" cy="1533525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7" name="Arc 33"/>
          <p:cNvSpPr>
            <a:spLocks/>
          </p:cNvSpPr>
          <p:nvPr/>
        </p:nvSpPr>
        <p:spPr bwMode="auto">
          <a:xfrm>
            <a:off x="3890963" y="2541181"/>
            <a:ext cx="161925" cy="1533525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8" name="Arc 32"/>
          <p:cNvSpPr>
            <a:spLocks/>
          </p:cNvSpPr>
          <p:nvPr/>
        </p:nvSpPr>
        <p:spPr bwMode="auto">
          <a:xfrm rot="10800000">
            <a:off x="3738563" y="3984219"/>
            <a:ext cx="161925" cy="1533525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9" name="Text Box 31"/>
          <p:cNvSpPr txBox="1">
            <a:spLocks noChangeArrowheads="1"/>
          </p:cNvSpPr>
          <p:nvPr/>
        </p:nvSpPr>
        <p:spPr bwMode="auto">
          <a:xfrm>
            <a:off x="9072563" y="4050894"/>
            <a:ext cx="1562100" cy="33337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optische Achse</a:t>
            </a:r>
            <a:endParaRPr kumimoji="0" lang="de-DE" altLang="de-DE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" name="Arc 30"/>
          <p:cNvSpPr>
            <a:spLocks/>
          </p:cNvSpPr>
          <p:nvPr/>
        </p:nvSpPr>
        <p:spPr bwMode="auto">
          <a:xfrm rot="10800000" flipH="1">
            <a:off x="3900488" y="3984219"/>
            <a:ext cx="152400" cy="1533525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11" name="Arc 29"/>
          <p:cNvSpPr>
            <a:spLocks/>
          </p:cNvSpPr>
          <p:nvPr/>
        </p:nvSpPr>
        <p:spPr bwMode="auto">
          <a:xfrm flipH="1">
            <a:off x="6415088" y="2541181"/>
            <a:ext cx="152400" cy="1533525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12" name="Arc 28"/>
          <p:cNvSpPr>
            <a:spLocks/>
          </p:cNvSpPr>
          <p:nvPr/>
        </p:nvSpPr>
        <p:spPr bwMode="auto">
          <a:xfrm>
            <a:off x="6567488" y="2541181"/>
            <a:ext cx="161925" cy="1533525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13" name="Arc 27"/>
          <p:cNvSpPr>
            <a:spLocks/>
          </p:cNvSpPr>
          <p:nvPr/>
        </p:nvSpPr>
        <p:spPr bwMode="auto">
          <a:xfrm rot="10800000">
            <a:off x="6405563" y="3984219"/>
            <a:ext cx="161925" cy="1533525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14" name="Arc 26"/>
          <p:cNvSpPr>
            <a:spLocks/>
          </p:cNvSpPr>
          <p:nvPr/>
        </p:nvSpPr>
        <p:spPr bwMode="auto">
          <a:xfrm rot="10800000" flipH="1">
            <a:off x="6577013" y="3984219"/>
            <a:ext cx="152400" cy="1533525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15" name="AutoShape 25"/>
          <p:cNvSpPr>
            <a:spLocks noChangeShapeType="1"/>
          </p:cNvSpPr>
          <p:nvPr/>
        </p:nvSpPr>
        <p:spPr bwMode="auto">
          <a:xfrm>
            <a:off x="3890963" y="2541181"/>
            <a:ext cx="9525" cy="306705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16" name="AutoShape 24"/>
          <p:cNvSpPr>
            <a:spLocks noChangeShapeType="1"/>
          </p:cNvSpPr>
          <p:nvPr/>
        </p:nvSpPr>
        <p:spPr bwMode="auto">
          <a:xfrm flipH="1">
            <a:off x="6567488" y="2541181"/>
            <a:ext cx="9525" cy="306705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17" name="AutoShape 23"/>
          <p:cNvSpPr>
            <a:spLocks noChangeShapeType="1"/>
          </p:cNvSpPr>
          <p:nvPr/>
        </p:nvSpPr>
        <p:spPr bwMode="auto">
          <a:xfrm flipV="1">
            <a:off x="2109788" y="3453994"/>
            <a:ext cx="0" cy="530225"/>
          </a:xfrm>
          <a:prstGeom prst="straightConnector1">
            <a:avLst/>
          </a:prstGeom>
          <a:noFill/>
          <a:ln w="38100">
            <a:solidFill>
              <a:srgbClr val="00B05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18" name="AutoShape 22"/>
          <p:cNvSpPr>
            <a:spLocks noChangeShapeType="1"/>
          </p:cNvSpPr>
          <p:nvPr/>
        </p:nvSpPr>
        <p:spPr bwMode="auto">
          <a:xfrm rot="10800000" flipV="1">
            <a:off x="5691188" y="3993744"/>
            <a:ext cx="0" cy="469900"/>
          </a:xfrm>
          <a:prstGeom prst="straightConnector1">
            <a:avLst/>
          </a:prstGeom>
          <a:noFill/>
          <a:ln w="38100">
            <a:solidFill>
              <a:srgbClr val="00B05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19" name="AutoShape 21"/>
          <p:cNvSpPr>
            <a:spLocks noChangeShapeType="1"/>
          </p:cNvSpPr>
          <p:nvPr/>
        </p:nvSpPr>
        <p:spPr bwMode="auto">
          <a:xfrm>
            <a:off x="2109788" y="3501619"/>
            <a:ext cx="1790700" cy="0"/>
          </a:xfrm>
          <a:prstGeom prst="straightConnector1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20" name="AutoShape 20"/>
          <p:cNvSpPr>
            <a:spLocks noChangeShapeType="1"/>
          </p:cNvSpPr>
          <p:nvPr/>
        </p:nvSpPr>
        <p:spPr bwMode="auto">
          <a:xfrm>
            <a:off x="2109788" y="3501619"/>
            <a:ext cx="3581400" cy="962025"/>
          </a:xfrm>
          <a:prstGeom prst="straightConnector1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21" name="AutoShape 19"/>
          <p:cNvSpPr>
            <a:spLocks noChangeShapeType="1"/>
          </p:cNvSpPr>
          <p:nvPr/>
        </p:nvSpPr>
        <p:spPr bwMode="auto">
          <a:xfrm flipH="1">
            <a:off x="3900488" y="4463644"/>
            <a:ext cx="1790700" cy="0"/>
          </a:xfrm>
          <a:prstGeom prst="straightConnector1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22" name="AutoShape 18"/>
          <p:cNvSpPr>
            <a:spLocks noChangeShapeType="1"/>
          </p:cNvSpPr>
          <p:nvPr/>
        </p:nvSpPr>
        <p:spPr bwMode="auto">
          <a:xfrm>
            <a:off x="2109788" y="3501619"/>
            <a:ext cx="1790700" cy="962025"/>
          </a:xfrm>
          <a:prstGeom prst="straightConnector1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23" name="AutoShape 17"/>
          <p:cNvSpPr>
            <a:spLocks noChangeShapeType="1"/>
          </p:cNvSpPr>
          <p:nvPr/>
        </p:nvSpPr>
        <p:spPr bwMode="auto">
          <a:xfrm>
            <a:off x="3900488" y="3501619"/>
            <a:ext cx="1790700" cy="962025"/>
          </a:xfrm>
          <a:prstGeom prst="straightConnector1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24" name="AutoShape 16"/>
          <p:cNvSpPr>
            <a:spLocks noChangeShapeType="1"/>
          </p:cNvSpPr>
          <p:nvPr/>
        </p:nvSpPr>
        <p:spPr bwMode="auto">
          <a:xfrm>
            <a:off x="5691188" y="4463644"/>
            <a:ext cx="885825" cy="0"/>
          </a:xfrm>
          <a:prstGeom prst="straightConnector1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25" name="AutoShape 15"/>
          <p:cNvSpPr>
            <a:spLocks noChangeShapeType="1"/>
          </p:cNvSpPr>
          <p:nvPr/>
        </p:nvSpPr>
        <p:spPr bwMode="auto">
          <a:xfrm>
            <a:off x="5692775" y="4463644"/>
            <a:ext cx="876300" cy="504825"/>
          </a:xfrm>
          <a:prstGeom prst="straightConnector1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26" name="AutoShape 14"/>
          <p:cNvSpPr>
            <a:spLocks noChangeShapeType="1"/>
          </p:cNvSpPr>
          <p:nvPr/>
        </p:nvSpPr>
        <p:spPr bwMode="auto">
          <a:xfrm>
            <a:off x="5692775" y="4463644"/>
            <a:ext cx="885825" cy="266700"/>
          </a:xfrm>
          <a:prstGeom prst="straightConnector1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27" name="AutoShape 13"/>
          <p:cNvSpPr>
            <a:spLocks noChangeShapeType="1"/>
          </p:cNvSpPr>
          <p:nvPr/>
        </p:nvSpPr>
        <p:spPr bwMode="auto">
          <a:xfrm flipV="1">
            <a:off x="6577013" y="3453994"/>
            <a:ext cx="1152525" cy="1009650"/>
          </a:xfrm>
          <a:prstGeom prst="straightConnector1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28" name="AutoShape 12"/>
          <p:cNvSpPr>
            <a:spLocks noChangeShapeType="1"/>
          </p:cNvSpPr>
          <p:nvPr/>
        </p:nvSpPr>
        <p:spPr bwMode="auto">
          <a:xfrm flipV="1">
            <a:off x="6577013" y="3720694"/>
            <a:ext cx="1152525" cy="1009650"/>
          </a:xfrm>
          <a:prstGeom prst="straightConnector1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29" name="AutoShape 11"/>
          <p:cNvSpPr>
            <a:spLocks noChangeShapeType="1"/>
          </p:cNvSpPr>
          <p:nvPr/>
        </p:nvSpPr>
        <p:spPr bwMode="auto">
          <a:xfrm flipV="1">
            <a:off x="6567488" y="3984219"/>
            <a:ext cx="1162050" cy="984250"/>
          </a:xfrm>
          <a:prstGeom prst="straightConnector1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30" name="AutoShape 10"/>
          <p:cNvSpPr>
            <a:spLocks noChangeShapeType="1"/>
          </p:cNvSpPr>
          <p:nvPr/>
        </p:nvSpPr>
        <p:spPr bwMode="auto">
          <a:xfrm>
            <a:off x="7729538" y="3406369"/>
            <a:ext cx="0" cy="11557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31" name="Arc 9"/>
          <p:cNvSpPr>
            <a:spLocks/>
          </p:cNvSpPr>
          <p:nvPr/>
        </p:nvSpPr>
        <p:spPr bwMode="auto">
          <a:xfrm flipH="1">
            <a:off x="7634288" y="3406369"/>
            <a:ext cx="95250" cy="577850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32" name="Arc 8"/>
          <p:cNvSpPr>
            <a:spLocks/>
          </p:cNvSpPr>
          <p:nvPr/>
        </p:nvSpPr>
        <p:spPr bwMode="auto">
          <a:xfrm>
            <a:off x="7729538" y="3406369"/>
            <a:ext cx="104775" cy="577850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33" name="Arc 7"/>
          <p:cNvSpPr>
            <a:spLocks/>
          </p:cNvSpPr>
          <p:nvPr/>
        </p:nvSpPr>
        <p:spPr bwMode="auto">
          <a:xfrm rot="10800000">
            <a:off x="7624763" y="3984219"/>
            <a:ext cx="104775" cy="577850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34" name="Arc 6"/>
          <p:cNvSpPr>
            <a:spLocks/>
          </p:cNvSpPr>
          <p:nvPr/>
        </p:nvSpPr>
        <p:spPr bwMode="auto">
          <a:xfrm rot="10800000" flipH="1">
            <a:off x="7729538" y="3984219"/>
            <a:ext cx="95250" cy="577850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35" name="AutoShape 5"/>
          <p:cNvSpPr>
            <a:spLocks noChangeShapeType="1"/>
          </p:cNvSpPr>
          <p:nvPr/>
        </p:nvSpPr>
        <p:spPr bwMode="auto">
          <a:xfrm flipV="1">
            <a:off x="7729538" y="3006319"/>
            <a:ext cx="1276350" cy="447675"/>
          </a:xfrm>
          <a:prstGeom prst="straightConnector1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36" name="AutoShape 4"/>
          <p:cNvSpPr>
            <a:spLocks noChangeShapeType="1"/>
          </p:cNvSpPr>
          <p:nvPr/>
        </p:nvSpPr>
        <p:spPr bwMode="auto">
          <a:xfrm flipV="1">
            <a:off x="7729538" y="3006319"/>
            <a:ext cx="1276350" cy="977900"/>
          </a:xfrm>
          <a:prstGeom prst="straightConnector1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37" name="AutoShape 3"/>
          <p:cNvSpPr>
            <a:spLocks noChangeShapeType="1"/>
          </p:cNvSpPr>
          <p:nvPr/>
        </p:nvSpPr>
        <p:spPr bwMode="auto">
          <a:xfrm flipV="1">
            <a:off x="7729538" y="3006319"/>
            <a:ext cx="1276350" cy="714375"/>
          </a:xfrm>
          <a:prstGeom prst="straightConnector1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38" name="AutoShape 2"/>
          <p:cNvSpPr>
            <a:spLocks noChangeShapeType="1"/>
          </p:cNvSpPr>
          <p:nvPr/>
        </p:nvSpPr>
        <p:spPr bwMode="auto">
          <a:xfrm flipV="1">
            <a:off x="9005888" y="3006319"/>
            <a:ext cx="0" cy="965200"/>
          </a:xfrm>
          <a:prstGeom prst="straightConnector1">
            <a:avLst/>
          </a:prstGeom>
          <a:noFill/>
          <a:ln w="38100">
            <a:solidFill>
              <a:srgbClr val="00B05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39" name="Text Box 1"/>
          <p:cNvSpPr txBox="1">
            <a:spLocks noChangeArrowheads="1"/>
          </p:cNvSpPr>
          <p:nvPr/>
        </p:nvSpPr>
        <p:spPr bwMode="auto">
          <a:xfrm>
            <a:off x="4995863" y="3634969"/>
            <a:ext cx="1285875" cy="27622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Zwischenbild</a:t>
            </a:r>
            <a:endParaRPr kumimoji="0" lang="de-DE" altLang="de-DE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0" name="Rectangle 38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851465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-4763" y="117475"/>
            <a:ext cx="12192000" cy="1325563"/>
          </a:xfrm>
        </p:spPr>
        <p:txBody>
          <a:bodyPr/>
          <a:lstStyle/>
          <a:p>
            <a:pPr algn="ctr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Chromatische Aberration</a:t>
            </a:r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0" name="Rectangle 59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61" name="Rectangle 61"/>
          <p:cNvSpPr>
            <a:spLocks noChangeArrowheads="1"/>
          </p:cNvSpPr>
          <p:nvPr/>
        </p:nvSpPr>
        <p:spPr bwMode="auto">
          <a:xfrm>
            <a:off x="0" y="45720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63" name="AutoShape 77"/>
          <p:cNvSpPr>
            <a:spLocks noChangeShapeType="1"/>
          </p:cNvSpPr>
          <p:nvPr/>
        </p:nvSpPr>
        <p:spPr bwMode="auto">
          <a:xfrm>
            <a:off x="3174262" y="3800476"/>
            <a:ext cx="5762626" cy="0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64" name="Arc 76"/>
          <p:cNvSpPr>
            <a:spLocks/>
          </p:cNvSpPr>
          <p:nvPr/>
        </p:nvSpPr>
        <p:spPr bwMode="auto">
          <a:xfrm flipH="1">
            <a:off x="5352165" y="2238374"/>
            <a:ext cx="152400" cy="1533525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65" name="Arc 75"/>
          <p:cNvSpPr>
            <a:spLocks/>
          </p:cNvSpPr>
          <p:nvPr/>
        </p:nvSpPr>
        <p:spPr bwMode="auto">
          <a:xfrm>
            <a:off x="5507887" y="2238373"/>
            <a:ext cx="161925" cy="1533525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66" name="Arc 74"/>
          <p:cNvSpPr>
            <a:spLocks/>
          </p:cNvSpPr>
          <p:nvPr/>
        </p:nvSpPr>
        <p:spPr bwMode="auto">
          <a:xfrm rot="10800000">
            <a:off x="5349950" y="3800476"/>
            <a:ext cx="161925" cy="1533525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67" name="Arc 73"/>
          <p:cNvSpPr>
            <a:spLocks/>
          </p:cNvSpPr>
          <p:nvPr/>
        </p:nvSpPr>
        <p:spPr bwMode="auto">
          <a:xfrm rot="10800000" flipH="1">
            <a:off x="5517413" y="3800476"/>
            <a:ext cx="152400" cy="1533525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68" name="Text Box 72"/>
          <p:cNvSpPr txBox="1">
            <a:spLocks noChangeArrowheads="1"/>
          </p:cNvSpPr>
          <p:nvPr/>
        </p:nvSpPr>
        <p:spPr bwMode="auto">
          <a:xfrm>
            <a:off x="7746263" y="3867151"/>
            <a:ext cx="1562100" cy="33337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optische Achse</a:t>
            </a:r>
            <a:endParaRPr kumimoji="0" lang="de-DE" altLang="de-DE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9" name="AutoShape 71"/>
          <p:cNvSpPr>
            <a:spLocks noChangeShapeType="1"/>
          </p:cNvSpPr>
          <p:nvPr/>
        </p:nvSpPr>
        <p:spPr bwMode="auto">
          <a:xfrm>
            <a:off x="5511875" y="2266951"/>
            <a:ext cx="0" cy="306705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70" name="AutoShape 70"/>
          <p:cNvSpPr>
            <a:spLocks noChangeShapeType="1"/>
          </p:cNvSpPr>
          <p:nvPr/>
        </p:nvSpPr>
        <p:spPr bwMode="auto">
          <a:xfrm>
            <a:off x="3288563" y="2647951"/>
            <a:ext cx="2219325" cy="0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71" name="AutoShape 69"/>
          <p:cNvSpPr>
            <a:spLocks noChangeShapeType="1"/>
          </p:cNvSpPr>
          <p:nvPr/>
        </p:nvSpPr>
        <p:spPr bwMode="auto">
          <a:xfrm flipH="1">
            <a:off x="3288563" y="4991101"/>
            <a:ext cx="2228850" cy="0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72" name="AutoShape 68"/>
          <p:cNvSpPr>
            <a:spLocks noChangeShapeType="1"/>
          </p:cNvSpPr>
          <p:nvPr/>
        </p:nvSpPr>
        <p:spPr bwMode="auto">
          <a:xfrm flipV="1">
            <a:off x="5517413" y="2486026"/>
            <a:ext cx="2076450" cy="2505075"/>
          </a:xfrm>
          <a:prstGeom prst="straightConnector1">
            <a:avLst/>
          </a:prstGeom>
          <a:noFill/>
          <a:ln w="28575">
            <a:solidFill>
              <a:srgbClr val="007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73" name="AutoShape 67"/>
          <p:cNvSpPr>
            <a:spLocks noChangeShapeType="1"/>
          </p:cNvSpPr>
          <p:nvPr/>
        </p:nvSpPr>
        <p:spPr bwMode="auto">
          <a:xfrm>
            <a:off x="5507888" y="2647951"/>
            <a:ext cx="2085975" cy="2419350"/>
          </a:xfrm>
          <a:prstGeom prst="straightConnector1">
            <a:avLst/>
          </a:prstGeom>
          <a:noFill/>
          <a:ln w="28575">
            <a:solidFill>
              <a:srgbClr val="007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74" name="AutoShape 66"/>
          <p:cNvSpPr>
            <a:spLocks noChangeShapeType="1"/>
          </p:cNvSpPr>
          <p:nvPr/>
        </p:nvSpPr>
        <p:spPr bwMode="auto">
          <a:xfrm>
            <a:off x="5507888" y="2647951"/>
            <a:ext cx="2562225" cy="2419350"/>
          </a:xfrm>
          <a:prstGeom prst="straightConnector1">
            <a:avLst/>
          </a:prstGeom>
          <a:noFill/>
          <a:ln w="28575">
            <a:solidFill>
              <a:srgbClr val="00B05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75" name="AutoShape 65"/>
          <p:cNvSpPr>
            <a:spLocks noChangeShapeType="1"/>
          </p:cNvSpPr>
          <p:nvPr/>
        </p:nvSpPr>
        <p:spPr bwMode="auto">
          <a:xfrm flipV="1">
            <a:off x="5507888" y="2486026"/>
            <a:ext cx="2486025" cy="2505075"/>
          </a:xfrm>
          <a:prstGeom prst="straightConnector1">
            <a:avLst/>
          </a:prstGeom>
          <a:noFill/>
          <a:ln w="28575">
            <a:solidFill>
              <a:srgbClr val="00B05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76" name="AutoShape 64"/>
          <p:cNvSpPr>
            <a:spLocks noChangeShapeType="1"/>
          </p:cNvSpPr>
          <p:nvPr/>
        </p:nvSpPr>
        <p:spPr bwMode="auto">
          <a:xfrm>
            <a:off x="5507888" y="2647951"/>
            <a:ext cx="3228975" cy="2419350"/>
          </a:xfrm>
          <a:prstGeom prst="straightConnector1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77" name="AutoShape 63"/>
          <p:cNvSpPr>
            <a:spLocks noChangeShapeType="1"/>
          </p:cNvSpPr>
          <p:nvPr/>
        </p:nvSpPr>
        <p:spPr bwMode="auto">
          <a:xfrm flipV="1">
            <a:off x="5507888" y="2486026"/>
            <a:ext cx="3162300" cy="2505075"/>
          </a:xfrm>
          <a:prstGeom prst="straightConnector1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79" name="Rectangle 78"/>
          <p:cNvSpPr>
            <a:spLocks noChangeArrowheads="1"/>
          </p:cNvSpPr>
          <p:nvPr/>
        </p:nvSpPr>
        <p:spPr bwMode="auto">
          <a:xfrm>
            <a:off x="3179025" y="1900238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80" name="Rectangle 80"/>
          <p:cNvSpPr>
            <a:spLocks noChangeArrowheads="1"/>
          </p:cNvSpPr>
          <p:nvPr/>
        </p:nvSpPr>
        <p:spPr bwMode="auto">
          <a:xfrm>
            <a:off x="3179025" y="2357438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218078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325563"/>
          </a:xfrm>
        </p:spPr>
        <p:txBody>
          <a:bodyPr/>
          <a:lstStyle/>
          <a:p>
            <a:pPr algn="ctr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Korrektur</a:t>
            </a:r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Text Box 44"/>
          <p:cNvSpPr txBox="1">
            <a:spLocks noChangeArrowheads="1"/>
          </p:cNvSpPr>
          <p:nvPr/>
        </p:nvSpPr>
        <p:spPr bwMode="auto">
          <a:xfrm>
            <a:off x="8396066" y="3659521"/>
            <a:ext cx="1562100" cy="33337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optische Achse</a:t>
            </a:r>
            <a:endParaRPr kumimoji="0" lang="de-DE" altLang="de-DE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7" name="AutoShape 45"/>
          <p:cNvSpPr>
            <a:spLocks noChangeShapeType="1"/>
          </p:cNvSpPr>
          <p:nvPr/>
        </p:nvSpPr>
        <p:spPr bwMode="auto">
          <a:xfrm>
            <a:off x="3214687" y="3607133"/>
            <a:ext cx="5762626" cy="0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29" name="Arc 24"/>
          <p:cNvSpPr>
            <a:spLocks/>
          </p:cNvSpPr>
          <p:nvPr/>
        </p:nvSpPr>
        <p:spPr bwMode="auto">
          <a:xfrm flipH="1">
            <a:off x="5043488" y="2073608"/>
            <a:ext cx="152400" cy="1533525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30" name="Arc 26"/>
          <p:cNvSpPr>
            <a:spLocks/>
          </p:cNvSpPr>
          <p:nvPr/>
        </p:nvSpPr>
        <p:spPr bwMode="auto">
          <a:xfrm rot="10800000">
            <a:off x="5043488" y="3607133"/>
            <a:ext cx="161925" cy="1533525"/>
          </a:xfrm>
          <a:custGeom>
            <a:avLst/>
            <a:gdLst>
              <a:gd name="G0" fmla="+- 93 0 0"/>
              <a:gd name="G1" fmla="+- 21600 0 0"/>
              <a:gd name="G2" fmla="+- 21600 0 0"/>
              <a:gd name="T0" fmla="*/ 0 w 21693"/>
              <a:gd name="T1" fmla="*/ 0 h 21600"/>
              <a:gd name="T2" fmla="*/ 21693 w 21693"/>
              <a:gd name="T3" fmla="*/ 21600 h 21600"/>
              <a:gd name="T4" fmla="*/ 93 w 21693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93" h="21600" fill="none" extrusionOk="0">
                <a:moveTo>
                  <a:pt x="0" y="0"/>
                </a:moveTo>
                <a:cubicBezTo>
                  <a:pt x="31" y="0"/>
                  <a:pt x="62" y="0"/>
                  <a:pt x="93" y="0"/>
                </a:cubicBezTo>
                <a:cubicBezTo>
                  <a:pt x="12022" y="0"/>
                  <a:pt x="21693" y="9670"/>
                  <a:pt x="21693" y="21600"/>
                </a:cubicBezTo>
              </a:path>
              <a:path w="21693" h="21600" stroke="0" extrusionOk="0">
                <a:moveTo>
                  <a:pt x="0" y="0"/>
                </a:moveTo>
                <a:cubicBezTo>
                  <a:pt x="31" y="0"/>
                  <a:pt x="62" y="0"/>
                  <a:pt x="93" y="0"/>
                </a:cubicBezTo>
                <a:cubicBezTo>
                  <a:pt x="12022" y="0"/>
                  <a:pt x="21693" y="9670"/>
                  <a:pt x="21693" y="21600"/>
                </a:cubicBezTo>
                <a:lnTo>
                  <a:pt x="93" y="21600"/>
                </a:lnTo>
                <a:close/>
              </a:path>
            </a:pathLst>
          </a:cu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31" name="Arc 25"/>
          <p:cNvSpPr>
            <a:spLocks/>
          </p:cNvSpPr>
          <p:nvPr/>
        </p:nvSpPr>
        <p:spPr bwMode="auto">
          <a:xfrm>
            <a:off x="5195888" y="2073608"/>
            <a:ext cx="161925" cy="1533525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32" name="Arc 27"/>
          <p:cNvSpPr>
            <a:spLocks/>
          </p:cNvSpPr>
          <p:nvPr/>
        </p:nvSpPr>
        <p:spPr bwMode="auto">
          <a:xfrm rot="10800000" flipH="1">
            <a:off x="5207000" y="3607133"/>
            <a:ext cx="152400" cy="1533525"/>
          </a:xfrm>
          <a:custGeom>
            <a:avLst/>
            <a:gdLst>
              <a:gd name="G0" fmla="+- 84 0 0"/>
              <a:gd name="G1" fmla="+- 21600 0 0"/>
              <a:gd name="G2" fmla="+- 21600 0 0"/>
              <a:gd name="T0" fmla="*/ 0 w 21684"/>
              <a:gd name="T1" fmla="*/ 0 h 21600"/>
              <a:gd name="T2" fmla="*/ 21684 w 21684"/>
              <a:gd name="T3" fmla="*/ 21600 h 21600"/>
              <a:gd name="T4" fmla="*/ 84 w 21684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84" h="21600" fill="none" extrusionOk="0">
                <a:moveTo>
                  <a:pt x="0" y="0"/>
                </a:moveTo>
                <a:cubicBezTo>
                  <a:pt x="28" y="0"/>
                  <a:pt x="56" y="0"/>
                  <a:pt x="84" y="0"/>
                </a:cubicBezTo>
                <a:cubicBezTo>
                  <a:pt x="12013" y="0"/>
                  <a:pt x="21684" y="9670"/>
                  <a:pt x="21684" y="21600"/>
                </a:cubicBezTo>
              </a:path>
              <a:path w="21684" h="21600" stroke="0" extrusionOk="0">
                <a:moveTo>
                  <a:pt x="0" y="0"/>
                </a:moveTo>
                <a:cubicBezTo>
                  <a:pt x="28" y="0"/>
                  <a:pt x="56" y="0"/>
                  <a:pt x="84" y="0"/>
                </a:cubicBezTo>
                <a:cubicBezTo>
                  <a:pt x="12013" y="0"/>
                  <a:pt x="21684" y="9670"/>
                  <a:pt x="21684" y="21600"/>
                </a:cubicBezTo>
                <a:lnTo>
                  <a:pt x="84" y="21600"/>
                </a:lnTo>
                <a:close/>
              </a:path>
            </a:pathLst>
          </a:cu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33" name="AutoShape 28"/>
          <p:cNvSpPr>
            <a:spLocks noChangeShapeType="1"/>
          </p:cNvSpPr>
          <p:nvPr/>
        </p:nvSpPr>
        <p:spPr bwMode="auto">
          <a:xfrm>
            <a:off x="5195888" y="2073608"/>
            <a:ext cx="0" cy="306705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34" name="AutoShape 29"/>
          <p:cNvSpPr>
            <a:spLocks noChangeShapeType="1"/>
          </p:cNvSpPr>
          <p:nvPr/>
        </p:nvSpPr>
        <p:spPr bwMode="auto">
          <a:xfrm>
            <a:off x="5195888" y="2073608"/>
            <a:ext cx="285750" cy="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35" name="AutoShape 30"/>
          <p:cNvSpPr>
            <a:spLocks noChangeShapeType="1"/>
          </p:cNvSpPr>
          <p:nvPr/>
        </p:nvSpPr>
        <p:spPr bwMode="auto">
          <a:xfrm>
            <a:off x="5207000" y="5140658"/>
            <a:ext cx="276225" cy="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36" name="AutoShape 31"/>
          <p:cNvSpPr>
            <a:spLocks noChangeShapeType="1"/>
          </p:cNvSpPr>
          <p:nvPr/>
        </p:nvSpPr>
        <p:spPr bwMode="auto">
          <a:xfrm>
            <a:off x="5481638" y="2073608"/>
            <a:ext cx="0" cy="306705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37" name="AutoShape 32"/>
          <p:cNvSpPr>
            <a:spLocks noChangeShapeType="1"/>
          </p:cNvSpPr>
          <p:nvPr/>
        </p:nvSpPr>
        <p:spPr bwMode="auto">
          <a:xfrm>
            <a:off x="3214687" y="2416508"/>
            <a:ext cx="1981201" cy="0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38" name="AutoShape 33"/>
          <p:cNvSpPr>
            <a:spLocks noChangeShapeType="1"/>
          </p:cNvSpPr>
          <p:nvPr/>
        </p:nvSpPr>
        <p:spPr bwMode="auto">
          <a:xfrm flipH="1">
            <a:off x="3262313" y="4826333"/>
            <a:ext cx="1933575" cy="0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39" name="AutoShape 34"/>
          <p:cNvSpPr>
            <a:spLocks noChangeShapeType="1"/>
          </p:cNvSpPr>
          <p:nvPr/>
        </p:nvSpPr>
        <p:spPr bwMode="auto">
          <a:xfrm>
            <a:off x="5195888" y="2416508"/>
            <a:ext cx="285750" cy="323850"/>
          </a:xfrm>
          <a:prstGeom prst="straightConnector1">
            <a:avLst/>
          </a:prstGeom>
          <a:noFill/>
          <a:ln w="28575">
            <a:solidFill>
              <a:srgbClr val="007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40" name="AutoShape 35"/>
          <p:cNvSpPr>
            <a:spLocks noChangeShapeType="1"/>
          </p:cNvSpPr>
          <p:nvPr/>
        </p:nvSpPr>
        <p:spPr bwMode="auto">
          <a:xfrm flipV="1">
            <a:off x="5195888" y="4521533"/>
            <a:ext cx="285750" cy="304800"/>
          </a:xfrm>
          <a:prstGeom prst="straightConnector1">
            <a:avLst/>
          </a:prstGeom>
          <a:noFill/>
          <a:ln w="28575">
            <a:solidFill>
              <a:srgbClr val="007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41" name="AutoShape 36"/>
          <p:cNvSpPr>
            <a:spLocks noChangeShapeType="1"/>
          </p:cNvSpPr>
          <p:nvPr/>
        </p:nvSpPr>
        <p:spPr bwMode="auto">
          <a:xfrm flipV="1">
            <a:off x="5481638" y="2978483"/>
            <a:ext cx="3228975" cy="1543050"/>
          </a:xfrm>
          <a:prstGeom prst="straightConnector1">
            <a:avLst/>
          </a:prstGeom>
          <a:noFill/>
          <a:ln w="28575">
            <a:solidFill>
              <a:srgbClr val="007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42" name="AutoShape 37"/>
          <p:cNvSpPr>
            <a:spLocks noChangeShapeType="1"/>
          </p:cNvSpPr>
          <p:nvPr/>
        </p:nvSpPr>
        <p:spPr bwMode="auto">
          <a:xfrm>
            <a:off x="5481638" y="2740358"/>
            <a:ext cx="3171825" cy="1419225"/>
          </a:xfrm>
          <a:prstGeom prst="straightConnector1">
            <a:avLst/>
          </a:prstGeom>
          <a:noFill/>
          <a:ln w="28575">
            <a:solidFill>
              <a:srgbClr val="007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43" name="AutoShape 38"/>
          <p:cNvSpPr>
            <a:spLocks noChangeShapeType="1"/>
          </p:cNvSpPr>
          <p:nvPr/>
        </p:nvSpPr>
        <p:spPr bwMode="auto">
          <a:xfrm>
            <a:off x="5195888" y="2416508"/>
            <a:ext cx="285750" cy="209550"/>
          </a:xfrm>
          <a:prstGeom prst="straightConnector1">
            <a:avLst/>
          </a:prstGeom>
          <a:noFill/>
          <a:ln w="28575">
            <a:solidFill>
              <a:srgbClr val="00B05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44" name="AutoShape 39"/>
          <p:cNvSpPr>
            <a:spLocks noChangeShapeType="1"/>
          </p:cNvSpPr>
          <p:nvPr/>
        </p:nvSpPr>
        <p:spPr bwMode="auto">
          <a:xfrm>
            <a:off x="5207000" y="2416508"/>
            <a:ext cx="3448050" cy="1857375"/>
          </a:xfrm>
          <a:prstGeom prst="straightConnector1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45" name="AutoShape 42"/>
          <p:cNvSpPr>
            <a:spLocks noChangeShapeType="1"/>
          </p:cNvSpPr>
          <p:nvPr/>
        </p:nvSpPr>
        <p:spPr bwMode="auto">
          <a:xfrm flipV="1">
            <a:off x="5195888" y="2883233"/>
            <a:ext cx="3514725" cy="1943100"/>
          </a:xfrm>
          <a:prstGeom prst="straightConnector1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46" name="AutoShape 40"/>
          <p:cNvSpPr>
            <a:spLocks noChangeShapeType="1"/>
          </p:cNvSpPr>
          <p:nvPr/>
        </p:nvSpPr>
        <p:spPr bwMode="auto">
          <a:xfrm>
            <a:off x="5481638" y="2626058"/>
            <a:ext cx="3171825" cy="1828800"/>
          </a:xfrm>
          <a:prstGeom prst="straightConnector1">
            <a:avLst/>
          </a:prstGeom>
          <a:noFill/>
          <a:ln w="28575">
            <a:solidFill>
              <a:srgbClr val="00B05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47" name="AutoShape 41"/>
          <p:cNvSpPr>
            <a:spLocks noChangeShapeType="1"/>
          </p:cNvSpPr>
          <p:nvPr/>
        </p:nvSpPr>
        <p:spPr bwMode="auto">
          <a:xfrm flipV="1">
            <a:off x="5195888" y="4607258"/>
            <a:ext cx="285750" cy="219075"/>
          </a:xfrm>
          <a:prstGeom prst="straightConnector1">
            <a:avLst/>
          </a:prstGeom>
          <a:noFill/>
          <a:ln w="28575">
            <a:solidFill>
              <a:srgbClr val="00B05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48" name="AutoShape 43"/>
          <p:cNvSpPr>
            <a:spLocks noChangeShapeType="1"/>
          </p:cNvSpPr>
          <p:nvPr/>
        </p:nvSpPr>
        <p:spPr bwMode="auto">
          <a:xfrm flipV="1">
            <a:off x="5481638" y="2683208"/>
            <a:ext cx="3228975" cy="1924050"/>
          </a:xfrm>
          <a:prstGeom prst="straightConnector1">
            <a:avLst/>
          </a:prstGeom>
          <a:noFill/>
          <a:ln w="28575">
            <a:solidFill>
              <a:srgbClr val="00B05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49" name="Rectangle 46"/>
          <p:cNvSpPr>
            <a:spLocks noChangeArrowheads="1"/>
          </p:cNvSpPr>
          <p:nvPr/>
        </p:nvSpPr>
        <p:spPr bwMode="auto">
          <a:xfrm>
            <a:off x="152400" y="15240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50" name="Rectangle 47"/>
          <p:cNvSpPr>
            <a:spLocks noChangeArrowheads="1"/>
          </p:cNvSpPr>
          <p:nvPr/>
        </p:nvSpPr>
        <p:spPr bwMode="auto">
          <a:xfrm>
            <a:off x="152400" y="6096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de-DE" altLang="de-DE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de-DE" altLang="de-DE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altLang="de-DE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1" name="Rectangle 48"/>
          <p:cNvSpPr>
            <a:spLocks noChangeArrowheads="1"/>
          </p:cNvSpPr>
          <p:nvPr/>
        </p:nvSpPr>
        <p:spPr bwMode="auto">
          <a:xfrm>
            <a:off x="152400" y="6096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altLang="de-DE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altLang="de-DE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2" name="Rectangle 49"/>
          <p:cNvSpPr>
            <a:spLocks noChangeArrowheads="1"/>
          </p:cNvSpPr>
          <p:nvPr/>
        </p:nvSpPr>
        <p:spPr bwMode="auto">
          <a:xfrm>
            <a:off x="152400" y="6096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altLang="de-DE" sz="9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39029440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44</Words>
  <Application>Microsoft Office PowerPoint</Application>
  <PresentationFormat>Breitbild</PresentationFormat>
  <Paragraphs>38</Paragraphs>
  <Slides>7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Times New Roman</vt:lpstr>
      <vt:lpstr>Office Theme</vt:lpstr>
      <vt:lpstr>Optische Eigenschaften</vt:lpstr>
      <vt:lpstr>Sammellinse</vt:lpstr>
      <vt:lpstr>Zerstreuungslinse</vt:lpstr>
      <vt:lpstr>Brechung</vt:lpstr>
      <vt:lpstr>Linsensystem</vt:lpstr>
      <vt:lpstr>Chromatische Aberration</vt:lpstr>
      <vt:lpstr>Korrektur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Optische Eigenschaften</dc:title>
  <dc:creator>Sebastian Rehlein</dc:creator>
  <cp:lastModifiedBy>Sebastian Rehlein</cp:lastModifiedBy>
  <cp:revision>6</cp:revision>
  <dcterms:created xsi:type="dcterms:W3CDTF">2016-04-12T06:48:34Z</dcterms:created>
  <dcterms:modified xsi:type="dcterms:W3CDTF">2016-04-12T07:33:37Z</dcterms:modified>
</cp:coreProperties>
</file>