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8B89D"/>
    <a:srgbClr val="14B8A8"/>
    <a:srgbClr val="07C56F"/>
    <a:srgbClr val="00FF99"/>
    <a:srgbClr val="FFFFA7"/>
    <a:srgbClr val="FFFF99"/>
    <a:srgbClr val="FF7C80"/>
    <a:srgbClr val="FCDAF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7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25.01.2019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uppieren 112"/>
          <p:cNvGrpSpPr/>
          <p:nvPr/>
        </p:nvGrpSpPr>
        <p:grpSpPr>
          <a:xfrm>
            <a:off x="467544" y="1628800"/>
            <a:ext cx="8424936" cy="3465676"/>
            <a:chOff x="1043608" y="1628800"/>
            <a:chExt cx="7662075" cy="3465676"/>
          </a:xfrm>
        </p:grpSpPr>
        <p:cxnSp>
          <p:nvCxnSpPr>
            <p:cNvPr id="6" name="Gerade Verbindung 5"/>
            <p:cNvCxnSpPr/>
            <p:nvPr/>
          </p:nvCxnSpPr>
          <p:spPr>
            <a:xfrm>
              <a:off x="1115616" y="3645024"/>
              <a:ext cx="7344816" cy="0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3347864" y="3645024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125963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>
              <a:off x="176368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>
              <a:off x="500404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>
              <a:off x="824440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716428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>
              <a:off x="608416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>
              <a:off x="392392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>
              <a:off x="2843808" y="364502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>
            <a:xfrm>
              <a:off x="774035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>
            <a:xfrm>
              <a:off x="666023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>
              <a:off x="558011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>
              <a:off x="449999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>
              <a:off x="341987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>
              <a:off x="2339752" y="364502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feld 41"/>
            <p:cNvSpPr txBox="1"/>
            <p:nvPr/>
          </p:nvSpPr>
          <p:spPr>
            <a:xfrm>
              <a:off x="1043608" y="3861048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S/m</a:t>
              </a:r>
              <a:endParaRPr lang="zh-CN" altLang="en-US" dirty="0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1547664" y="40050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2915816" y="4005064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-12</a:t>
              </a:r>
              <a:endParaRPr lang="zh-CN" altLang="en-US" sz="1200" dirty="0"/>
            </a:p>
          </p:txBody>
        </p:sp>
        <p:sp>
          <p:nvSpPr>
            <p:cNvPr id="45" name="Textfeld 44"/>
            <p:cNvSpPr txBox="1"/>
            <p:nvPr/>
          </p:nvSpPr>
          <p:spPr>
            <a:xfrm>
              <a:off x="1835696" y="4005064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-16</a:t>
              </a:r>
              <a:endParaRPr lang="zh-CN" altLang="en-US" sz="1200" dirty="0"/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3995936" y="4005064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-8</a:t>
              </a:r>
              <a:endParaRPr lang="zh-CN" altLang="en-US" sz="12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5076056" y="4005064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-4</a:t>
              </a:r>
              <a:endParaRPr lang="zh-CN" altLang="en-US" sz="1200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7236296" y="400506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4</a:t>
              </a:r>
              <a:endParaRPr lang="zh-CN" altLang="en-US" sz="12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8316416" y="400506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8</a:t>
              </a:r>
              <a:endParaRPr lang="zh-CN" altLang="en-US" sz="1200" dirty="0"/>
            </a:p>
          </p:txBody>
        </p:sp>
        <p:cxnSp>
          <p:nvCxnSpPr>
            <p:cNvPr id="50" name="Gerade Verbindung 49"/>
            <p:cNvCxnSpPr/>
            <p:nvPr/>
          </p:nvCxnSpPr>
          <p:spPr>
            <a:xfrm>
              <a:off x="176368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feld 50"/>
            <p:cNvSpPr txBox="1"/>
            <p:nvPr/>
          </p:nvSpPr>
          <p:spPr>
            <a:xfrm>
              <a:off x="1403648" y="4725144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/>
                <a:t>Quarz</a:t>
              </a:r>
              <a:endParaRPr lang="zh-CN" altLang="en-US" b="1" dirty="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2627784" y="40050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948264" y="40050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5940152" y="40050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4788024" y="40050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56" name="Textfeld 55"/>
            <p:cNvSpPr txBox="1"/>
            <p:nvPr/>
          </p:nvSpPr>
          <p:spPr>
            <a:xfrm>
              <a:off x="3707904" y="40050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8028384" y="40050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cxnSp>
          <p:nvCxnSpPr>
            <p:cNvPr id="58" name="Gerade Verbindung 57"/>
            <p:cNvCxnSpPr/>
            <p:nvPr/>
          </p:nvCxnSpPr>
          <p:spPr>
            <a:xfrm>
              <a:off x="824440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>
            <a:xfrm>
              <a:off x="716428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>
            <a:xfrm>
              <a:off x="608416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500404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392392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2843808" y="4365104"/>
              <a:ext cx="0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feld 63"/>
            <p:cNvSpPr txBox="1"/>
            <p:nvPr/>
          </p:nvSpPr>
          <p:spPr>
            <a:xfrm>
              <a:off x="3635896" y="4725144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/>
                <a:t>Glas</a:t>
              </a:r>
              <a:endParaRPr lang="zh-CN" altLang="en-US" b="1" dirty="0"/>
            </a:p>
          </p:txBody>
        </p:sp>
        <p:sp>
          <p:nvSpPr>
            <p:cNvPr id="66" name="Textfeld 65"/>
            <p:cNvSpPr txBox="1"/>
            <p:nvPr/>
          </p:nvSpPr>
          <p:spPr>
            <a:xfrm>
              <a:off x="4644008" y="4725144"/>
              <a:ext cx="837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/>
                <a:t>Silizium</a:t>
              </a:r>
              <a:endParaRPr lang="zh-CN" altLang="en-US" b="1" dirty="0"/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884368" y="4725144"/>
              <a:ext cx="8213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/>
                <a:t>Kupfer</a:t>
              </a:r>
              <a:endParaRPr lang="zh-CN" altLang="en-US" b="1" dirty="0"/>
            </a:p>
          </p:txBody>
        </p:sp>
        <p:sp>
          <p:nvSpPr>
            <p:cNvPr id="68" name="Textfeld 67"/>
            <p:cNvSpPr txBox="1"/>
            <p:nvPr/>
          </p:nvSpPr>
          <p:spPr>
            <a:xfrm>
              <a:off x="5508104" y="4725144"/>
              <a:ext cx="1321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/>
                <a:t>Germanium</a:t>
              </a:r>
              <a:endParaRPr lang="zh-CN" altLang="en-US" b="1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339752" y="4725144"/>
              <a:ext cx="9124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 smtClean="0"/>
                <a:t>Diamant</a:t>
              </a:r>
              <a:endParaRPr lang="zh-CN" altLang="en-US" b="1" dirty="0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1403648" y="1628800"/>
              <a:ext cx="1362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/>
                <a:t>Leitf</a:t>
              </a:r>
              <a:r>
                <a:rPr lang="de-DE" altLang="zh-CN" b="1" dirty="0"/>
                <a:t>ä</a:t>
              </a:r>
              <a:r>
                <a:rPr lang="en-US" altLang="zh-CN" b="1" dirty="0" err="1"/>
                <a:t>higkeit</a:t>
              </a:r>
              <a:endParaRPr lang="zh-CN" altLang="en-US" b="1" dirty="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4499992" y="2060848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Konjugierter</a:t>
              </a:r>
              <a:r>
                <a:rPr lang="en-US" altLang="zh-CN" dirty="0"/>
                <a:t>   </a:t>
              </a:r>
              <a:r>
                <a:rPr lang="en-US" altLang="zh-CN" dirty="0" err="1"/>
                <a:t>Polymere</a:t>
              </a:r>
              <a:endParaRPr lang="zh-CN" altLang="en-US" dirty="0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4841902" y="2132856"/>
              <a:ext cx="1375244" cy="1512168"/>
            </a:xfrm>
            <a:prstGeom prst="rect">
              <a:avLst/>
            </a:prstGeom>
            <a:solidFill>
              <a:srgbClr val="FFFFA7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1115616" y="2132856"/>
              <a:ext cx="2592288" cy="1512168"/>
            </a:xfrm>
            <a:prstGeom prst="rect">
              <a:avLst/>
            </a:prstGeom>
            <a:solidFill>
              <a:srgbClr val="00CC99">
                <a:alpha val="4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7380312" y="2132856"/>
              <a:ext cx="1080120" cy="1512168"/>
            </a:xfrm>
            <a:prstGeom prst="rect">
              <a:avLst/>
            </a:prstGeom>
            <a:solidFill>
              <a:srgbClr val="FF7C80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3707904" y="2132856"/>
              <a:ext cx="1133998" cy="1512168"/>
            </a:xfrm>
            <a:prstGeom prst="rect">
              <a:avLst/>
            </a:prstGeom>
            <a:gradFill flip="none" rotWithShape="1">
              <a:gsLst>
                <a:gs pos="20000">
                  <a:srgbClr val="00CC99">
                    <a:alpha val="48000"/>
                  </a:srgbClr>
                </a:gs>
                <a:gs pos="80000">
                  <a:srgbClr val="FFFFA7">
                    <a:alpha val="75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Rechteck 79"/>
            <p:cNvSpPr/>
            <p:nvPr/>
          </p:nvSpPr>
          <p:spPr>
            <a:xfrm>
              <a:off x="6217146" y="2132856"/>
              <a:ext cx="1163166" cy="1512168"/>
            </a:xfrm>
            <a:prstGeom prst="rect">
              <a:avLst/>
            </a:prstGeom>
            <a:gradFill flip="none" rotWithShape="1">
              <a:gsLst>
                <a:gs pos="30000">
                  <a:srgbClr val="FFFFA7">
                    <a:alpha val="75000"/>
                  </a:srgbClr>
                </a:gs>
                <a:gs pos="80000">
                  <a:srgbClr val="FF7C80">
                    <a:alpha val="5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Rechteck 82"/>
            <p:cNvSpPr/>
            <p:nvPr/>
          </p:nvSpPr>
          <p:spPr>
            <a:xfrm>
              <a:off x="5004048" y="2996952"/>
              <a:ext cx="11260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err="1"/>
                <a:t>Halbleiter</a:t>
              </a:r>
              <a:endParaRPr lang="zh-CN" altLang="en-US" b="1" dirty="0"/>
            </a:p>
          </p:txBody>
        </p:sp>
        <p:sp>
          <p:nvSpPr>
            <p:cNvPr id="84" name="Rechteck 83"/>
            <p:cNvSpPr/>
            <p:nvPr/>
          </p:nvSpPr>
          <p:spPr>
            <a:xfrm>
              <a:off x="2915816" y="2996952"/>
              <a:ext cx="9112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/>
                <a:t>Isolator</a:t>
              </a:r>
              <a:endParaRPr lang="zh-CN" altLang="en-US" b="1" dirty="0"/>
            </a:p>
          </p:txBody>
        </p:sp>
        <p:sp>
          <p:nvSpPr>
            <p:cNvPr id="85" name="Rechteck 84"/>
            <p:cNvSpPr/>
            <p:nvPr/>
          </p:nvSpPr>
          <p:spPr>
            <a:xfrm>
              <a:off x="7236296" y="2996952"/>
              <a:ext cx="7284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err="1"/>
                <a:t>Leiter</a:t>
              </a:r>
              <a:endParaRPr lang="zh-CN" altLang="en-US" b="1" dirty="0"/>
            </a:p>
          </p:txBody>
        </p:sp>
        <p:sp>
          <p:nvSpPr>
            <p:cNvPr id="70" name="Pfeil nach links und rechts 69"/>
            <p:cNvSpPr/>
            <p:nvPr/>
          </p:nvSpPr>
          <p:spPr>
            <a:xfrm>
              <a:off x="3347864" y="1628800"/>
              <a:ext cx="4608512" cy="1008112"/>
            </a:xfrm>
            <a:prstGeom prst="leftRightArrow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4499992" y="1916832"/>
              <a:ext cx="239213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 err="1"/>
                <a:t>Konjugierte</a:t>
              </a:r>
              <a:r>
                <a:rPr lang="en-US" altLang="zh-CN" b="1" dirty="0"/>
                <a:t>   </a:t>
              </a:r>
              <a:r>
                <a:rPr lang="en-US" altLang="zh-CN" b="1" dirty="0" err="1"/>
                <a:t>Polymere</a:t>
              </a:r>
              <a:endParaRPr lang="zh-CN" altLang="en-US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Droma Jiang</dc:creator>
  <cp:lastModifiedBy>Walter Wagner</cp:lastModifiedBy>
  <cp:revision>13</cp:revision>
  <dcterms:created xsi:type="dcterms:W3CDTF">2019-01-21T21:36:59Z</dcterms:created>
  <dcterms:modified xsi:type="dcterms:W3CDTF">2019-01-25T10:09:14Z</dcterms:modified>
</cp:coreProperties>
</file>