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8" r:id="rId3"/>
    <p:sldId id="257" r:id="rId4"/>
    <p:sldId id="256" r:id="rId5"/>
    <p:sldId id="259" r:id="rId6"/>
    <p:sldId id="260" r:id="rId7"/>
    <p:sldId id="264" r:id="rId8"/>
    <p:sldId id="262" r:id="rId9"/>
    <p:sldId id="263" r:id="rId10"/>
    <p:sldId id="265" r:id="rId11"/>
    <p:sldId id="266" r:id="rId12"/>
    <p:sldId id="261" r:id="rId13"/>
    <p:sldId id="268" r:id="rId14"/>
    <p:sldId id="269" r:id="rId15"/>
    <p:sldId id="270" r:id="rId16"/>
    <p:sldId id="273" r:id="rId17"/>
    <p:sldId id="271" r:id="rId18"/>
    <p:sldId id="272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FFCC00"/>
    <a:srgbClr val="5F5F5F"/>
    <a:srgbClr val="C0C0C0"/>
    <a:srgbClr val="B2B2B2"/>
    <a:srgbClr val="FF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2" autoAdjust="0"/>
    <p:restoredTop sz="95955" autoAdjust="0"/>
  </p:normalViewPr>
  <p:slideViewPr>
    <p:cSldViewPr showGuides="1">
      <p:cViewPr varScale="1">
        <p:scale>
          <a:sx n="87" d="100"/>
          <a:sy n="87" d="100"/>
        </p:scale>
        <p:origin x="45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52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2869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975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4682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67232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9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41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49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420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26008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97541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5791200"/>
            <a:ext cx="9144000" cy="10668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http://www.physik.uni-muenchen.de/didaktik/U_materialien/leifiphysik/web_ph09/umwelt_technik/07pcm/pcm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http://www.physik.uni-muenchen.de/didaktik/U_materialien/leifiphysik/web_ph09/umwelt_technik/07pcm/pcm5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http://www.physik.uni-muenchen.de/didaktik/U_materialien/leifiphysik/web_ph09/umwelt_technik/07pcm/pcm7.jpg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http://www.physik.uni-muenchen.de/didaktik/U_materialien/leifiphysik/web_ph09/umwelt_technik/07pcm/pcm8.jpg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http://www.physik.uni-muenchen.de/didaktik/U_materialien/leifiphysik/web_ph09/umwelt_technik/07pcm/pcm4.jpg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6105525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362200" y="6126163"/>
            <a:ext cx="234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II. Theorie &amp; Praxis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334000" y="6126163"/>
            <a:ext cx="313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</p:txBody>
      </p:sp>
      <p:pic>
        <p:nvPicPr>
          <p:cNvPr id="4101" name="Picture 5" descr="A:\PCM_O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1219200"/>
            <a:ext cx="2614613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362200" y="5664200"/>
            <a:ext cx="23415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5F5F5F"/>
                </a:solidFill>
                <a:latin typeface="Arial" panose="020B0604020202020204" pitchFamily="34" charset="0"/>
              </a:rPr>
              <a:t>II. Theorie &amp; Praxis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Lösungen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334000" y="6126163"/>
            <a:ext cx="313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Lösungsansätze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62000" y="1370013"/>
            <a:ext cx="4591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1. Zugabe zusätzlichen Wassers</a:t>
            </a:r>
          </a:p>
        </p:txBody>
      </p:sp>
      <p:grpSp>
        <p:nvGrpSpPr>
          <p:cNvPr id="11278" name="Group 14"/>
          <p:cNvGrpSpPr>
            <a:grpSpLocks/>
          </p:cNvGrpSpPr>
          <p:nvPr/>
        </p:nvGrpSpPr>
        <p:grpSpPr bwMode="auto">
          <a:xfrm>
            <a:off x="381000" y="3365500"/>
            <a:ext cx="2133600" cy="2273300"/>
            <a:chOff x="480" y="1488"/>
            <a:chExt cx="1440" cy="1912"/>
          </a:xfrm>
        </p:grpSpPr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>
              <a:off x="960" y="1536"/>
              <a:ext cx="0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>
              <a:off x="1440" y="1536"/>
              <a:ext cx="0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 flipH="1">
              <a:off x="480" y="2112"/>
              <a:ext cx="480" cy="11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1440" y="2112"/>
              <a:ext cx="480" cy="11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76" name="Oval 12"/>
            <p:cNvSpPr>
              <a:spLocks noChangeArrowheads="1"/>
            </p:cNvSpPr>
            <p:nvPr/>
          </p:nvSpPr>
          <p:spPr bwMode="auto">
            <a:xfrm>
              <a:off x="480" y="3160"/>
              <a:ext cx="1440" cy="24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7" name="Oval 13"/>
            <p:cNvSpPr>
              <a:spLocks noChangeArrowheads="1"/>
            </p:cNvSpPr>
            <p:nvPr/>
          </p:nvSpPr>
          <p:spPr bwMode="auto">
            <a:xfrm>
              <a:off x="960" y="1488"/>
              <a:ext cx="480" cy="9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1290" name="Group 26"/>
          <p:cNvGrpSpPr>
            <a:grpSpLocks/>
          </p:cNvGrpSpPr>
          <p:nvPr/>
        </p:nvGrpSpPr>
        <p:grpSpPr bwMode="auto">
          <a:xfrm>
            <a:off x="1524000" y="1993900"/>
            <a:ext cx="228600" cy="3492500"/>
            <a:chOff x="3360" y="1344"/>
            <a:chExt cx="144" cy="2200"/>
          </a:xfrm>
        </p:grpSpPr>
        <p:sp>
          <p:nvSpPr>
            <p:cNvPr id="11279" name="AutoShape 15"/>
            <p:cNvSpPr>
              <a:spLocks noChangeArrowheads="1"/>
            </p:cNvSpPr>
            <p:nvPr/>
          </p:nvSpPr>
          <p:spPr bwMode="auto">
            <a:xfrm>
              <a:off x="3360" y="1344"/>
              <a:ext cx="144" cy="1920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80" name="AutoShape 16"/>
            <p:cNvSpPr>
              <a:spLocks noChangeArrowheads="1"/>
            </p:cNvSpPr>
            <p:nvPr/>
          </p:nvSpPr>
          <p:spPr bwMode="auto">
            <a:xfrm>
              <a:off x="3400" y="3256"/>
              <a:ext cx="48" cy="288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>
              <a:off x="3360" y="2344"/>
              <a:ext cx="7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82" name="Line 18"/>
            <p:cNvSpPr>
              <a:spLocks noChangeShapeType="1"/>
            </p:cNvSpPr>
            <p:nvPr/>
          </p:nvSpPr>
          <p:spPr bwMode="auto">
            <a:xfrm>
              <a:off x="3362" y="2544"/>
              <a:ext cx="7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83" name="Line 19"/>
            <p:cNvSpPr>
              <a:spLocks noChangeShapeType="1"/>
            </p:cNvSpPr>
            <p:nvPr/>
          </p:nvSpPr>
          <p:spPr bwMode="auto">
            <a:xfrm>
              <a:off x="3362" y="2736"/>
              <a:ext cx="7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84" name="Line 20"/>
            <p:cNvSpPr>
              <a:spLocks noChangeShapeType="1"/>
            </p:cNvSpPr>
            <p:nvPr/>
          </p:nvSpPr>
          <p:spPr bwMode="auto">
            <a:xfrm>
              <a:off x="3362" y="2928"/>
              <a:ext cx="7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85" name="Line 21"/>
            <p:cNvSpPr>
              <a:spLocks noChangeShapeType="1"/>
            </p:cNvSpPr>
            <p:nvPr/>
          </p:nvSpPr>
          <p:spPr bwMode="auto">
            <a:xfrm>
              <a:off x="3360" y="3120"/>
              <a:ext cx="7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86" name="Line 22"/>
            <p:cNvSpPr>
              <a:spLocks noChangeShapeType="1"/>
            </p:cNvSpPr>
            <p:nvPr/>
          </p:nvSpPr>
          <p:spPr bwMode="auto">
            <a:xfrm>
              <a:off x="3360" y="1488"/>
              <a:ext cx="7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87" name="Line 23"/>
            <p:cNvSpPr>
              <a:spLocks noChangeShapeType="1"/>
            </p:cNvSpPr>
            <p:nvPr/>
          </p:nvSpPr>
          <p:spPr bwMode="auto">
            <a:xfrm>
              <a:off x="3360" y="1680"/>
              <a:ext cx="7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88" name="Line 24"/>
            <p:cNvSpPr>
              <a:spLocks noChangeShapeType="1"/>
            </p:cNvSpPr>
            <p:nvPr/>
          </p:nvSpPr>
          <p:spPr bwMode="auto">
            <a:xfrm>
              <a:off x="3360" y="1920"/>
              <a:ext cx="7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89" name="Line 25"/>
            <p:cNvSpPr>
              <a:spLocks noChangeShapeType="1"/>
            </p:cNvSpPr>
            <p:nvPr/>
          </p:nvSpPr>
          <p:spPr bwMode="auto">
            <a:xfrm>
              <a:off x="3362" y="2128"/>
              <a:ext cx="7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1330" name="Group 66"/>
          <p:cNvGrpSpPr>
            <a:grpSpLocks/>
          </p:cNvGrpSpPr>
          <p:nvPr/>
        </p:nvGrpSpPr>
        <p:grpSpPr bwMode="auto">
          <a:xfrm>
            <a:off x="609600" y="5122863"/>
            <a:ext cx="1716088" cy="479425"/>
            <a:chOff x="720" y="3227"/>
            <a:chExt cx="1081" cy="302"/>
          </a:xfrm>
        </p:grpSpPr>
        <p:sp>
          <p:nvSpPr>
            <p:cNvPr id="11291" name="Oval 27"/>
            <p:cNvSpPr>
              <a:spLocks noChangeArrowheads="1"/>
            </p:cNvSpPr>
            <p:nvPr/>
          </p:nvSpPr>
          <p:spPr bwMode="auto">
            <a:xfrm>
              <a:off x="768" y="3328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92" name="Oval 28"/>
            <p:cNvSpPr>
              <a:spLocks noChangeArrowheads="1"/>
            </p:cNvSpPr>
            <p:nvPr/>
          </p:nvSpPr>
          <p:spPr bwMode="auto">
            <a:xfrm>
              <a:off x="912" y="3335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93" name="Oval 29"/>
            <p:cNvSpPr>
              <a:spLocks noChangeArrowheads="1"/>
            </p:cNvSpPr>
            <p:nvPr/>
          </p:nvSpPr>
          <p:spPr bwMode="auto">
            <a:xfrm>
              <a:off x="1056" y="3360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94" name="Oval 30"/>
            <p:cNvSpPr>
              <a:spLocks noChangeArrowheads="1"/>
            </p:cNvSpPr>
            <p:nvPr/>
          </p:nvSpPr>
          <p:spPr bwMode="auto">
            <a:xfrm>
              <a:off x="1152" y="326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95" name="Oval 31"/>
            <p:cNvSpPr>
              <a:spLocks noChangeArrowheads="1"/>
            </p:cNvSpPr>
            <p:nvPr/>
          </p:nvSpPr>
          <p:spPr bwMode="auto">
            <a:xfrm>
              <a:off x="1248" y="3456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96" name="Oval 32"/>
            <p:cNvSpPr>
              <a:spLocks noChangeArrowheads="1"/>
            </p:cNvSpPr>
            <p:nvPr/>
          </p:nvSpPr>
          <p:spPr bwMode="auto">
            <a:xfrm>
              <a:off x="1488" y="326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97" name="Oval 33"/>
            <p:cNvSpPr>
              <a:spLocks noChangeArrowheads="1"/>
            </p:cNvSpPr>
            <p:nvPr/>
          </p:nvSpPr>
          <p:spPr bwMode="auto">
            <a:xfrm>
              <a:off x="1152" y="3408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98" name="Oval 34"/>
            <p:cNvSpPr>
              <a:spLocks noChangeArrowheads="1"/>
            </p:cNvSpPr>
            <p:nvPr/>
          </p:nvSpPr>
          <p:spPr bwMode="auto">
            <a:xfrm>
              <a:off x="1488" y="3408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99" name="Oval 35"/>
            <p:cNvSpPr>
              <a:spLocks noChangeArrowheads="1"/>
            </p:cNvSpPr>
            <p:nvPr/>
          </p:nvSpPr>
          <p:spPr bwMode="auto">
            <a:xfrm>
              <a:off x="960" y="3456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300" name="Oval 36"/>
            <p:cNvSpPr>
              <a:spLocks noChangeArrowheads="1"/>
            </p:cNvSpPr>
            <p:nvPr/>
          </p:nvSpPr>
          <p:spPr bwMode="auto">
            <a:xfrm>
              <a:off x="960" y="326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301" name="Oval 37"/>
            <p:cNvSpPr>
              <a:spLocks noChangeArrowheads="1"/>
            </p:cNvSpPr>
            <p:nvPr/>
          </p:nvSpPr>
          <p:spPr bwMode="auto">
            <a:xfrm>
              <a:off x="720" y="3408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altLang="de-DE"/>
            </a:p>
          </p:txBody>
        </p:sp>
        <p:sp>
          <p:nvSpPr>
            <p:cNvPr id="11307" name="Oval 43"/>
            <p:cNvSpPr>
              <a:spLocks noChangeArrowheads="1"/>
            </p:cNvSpPr>
            <p:nvPr/>
          </p:nvSpPr>
          <p:spPr bwMode="auto">
            <a:xfrm>
              <a:off x="1728" y="3227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308" name="Oval 44"/>
            <p:cNvSpPr>
              <a:spLocks noChangeArrowheads="1"/>
            </p:cNvSpPr>
            <p:nvPr/>
          </p:nvSpPr>
          <p:spPr bwMode="auto">
            <a:xfrm>
              <a:off x="1632" y="3360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altLang="de-DE"/>
            </a:p>
          </p:txBody>
        </p:sp>
      </p:grpSp>
      <p:grpSp>
        <p:nvGrpSpPr>
          <p:cNvPr id="11334" name="Group 70"/>
          <p:cNvGrpSpPr>
            <a:grpSpLocks/>
          </p:cNvGrpSpPr>
          <p:nvPr/>
        </p:nvGrpSpPr>
        <p:grpSpPr bwMode="auto">
          <a:xfrm>
            <a:off x="457200" y="5065713"/>
            <a:ext cx="2019300" cy="536575"/>
            <a:chOff x="624" y="3191"/>
            <a:chExt cx="1272" cy="338"/>
          </a:xfrm>
        </p:grpSpPr>
        <p:sp>
          <p:nvSpPr>
            <p:cNvPr id="11320" name="Oval 56"/>
            <p:cNvSpPr>
              <a:spLocks noChangeArrowheads="1"/>
            </p:cNvSpPr>
            <p:nvPr/>
          </p:nvSpPr>
          <p:spPr bwMode="auto">
            <a:xfrm>
              <a:off x="912" y="3456"/>
              <a:ext cx="73" cy="7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altLang="de-DE"/>
            </a:p>
          </p:txBody>
        </p:sp>
        <p:sp>
          <p:nvSpPr>
            <p:cNvPr id="11328" name="Oval 64"/>
            <p:cNvSpPr>
              <a:spLocks noChangeArrowheads="1"/>
            </p:cNvSpPr>
            <p:nvPr/>
          </p:nvSpPr>
          <p:spPr bwMode="auto">
            <a:xfrm>
              <a:off x="1728" y="3408"/>
              <a:ext cx="73" cy="7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altLang="de-DE"/>
            </a:p>
          </p:txBody>
        </p:sp>
        <p:grpSp>
          <p:nvGrpSpPr>
            <p:cNvPr id="11333" name="Group 69"/>
            <p:cNvGrpSpPr>
              <a:grpSpLocks/>
            </p:cNvGrpSpPr>
            <p:nvPr/>
          </p:nvGrpSpPr>
          <p:grpSpPr bwMode="auto">
            <a:xfrm>
              <a:off x="624" y="3191"/>
              <a:ext cx="1272" cy="338"/>
              <a:chOff x="624" y="3191"/>
              <a:chExt cx="1272" cy="338"/>
            </a:xfrm>
          </p:grpSpPr>
          <p:sp>
            <p:nvSpPr>
              <p:cNvPr id="11302" name="Oval 38"/>
              <p:cNvSpPr>
                <a:spLocks noChangeArrowheads="1"/>
              </p:cNvSpPr>
              <p:nvPr/>
            </p:nvSpPr>
            <p:spPr bwMode="auto">
              <a:xfrm>
                <a:off x="816" y="3264"/>
                <a:ext cx="73" cy="7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de-DE" altLang="de-DE"/>
              </a:p>
            </p:txBody>
          </p:sp>
          <p:sp>
            <p:nvSpPr>
              <p:cNvPr id="11309" name="Oval 45"/>
              <p:cNvSpPr>
                <a:spLocks noChangeArrowheads="1"/>
              </p:cNvSpPr>
              <p:nvPr/>
            </p:nvSpPr>
            <p:spPr bwMode="auto">
              <a:xfrm>
                <a:off x="912" y="3360"/>
                <a:ext cx="73" cy="7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de-DE" altLang="de-DE"/>
              </a:p>
            </p:txBody>
          </p:sp>
          <p:sp>
            <p:nvSpPr>
              <p:cNvPr id="11318" name="Oval 54"/>
              <p:cNvSpPr>
                <a:spLocks noChangeArrowheads="1"/>
              </p:cNvSpPr>
              <p:nvPr/>
            </p:nvSpPr>
            <p:spPr bwMode="auto">
              <a:xfrm>
                <a:off x="720" y="3360"/>
                <a:ext cx="73" cy="7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de-DE" altLang="de-DE"/>
              </a:p>
            </p:txBody>
          </p:sp>
          <p:grpSp>
            <p:nvGrpSpPr>
              <p:cNvPr id="11332" name="Group 68"/>
              <p:cNvGrpSpPr>
                <a:grpSpLocks/>
              </p:cNvGrpSpPr>
              <p:nvPr/>
            </p:nvGrpSpPr>
            <p:grpSpPr bwMode="auto">
              <a:xfrm>
                <a:off x="624" y="3191"/>
                <a:ext cx="1272" cy="338"/>
                <a:chOff x="624" y="3191"/>
                <a:chExt cx="1272" cy="338"/>
              </a:xfrm>
            </p:grpSpPr>
            <p:sp>
              <p:nvSpPr>
                <p:cNvPr id="11303" name="Oval 39"/>
                <p:cNvSpPr>
                  <a:spLocks noChangeArrowheads="1"/>
                </p:cNvSpPr>
                <p:nvPr/>
              </p:nvSpPr>
              <p:spPr bwMode="auto">
                <a:xfrm>
                  <a:off x="1536" y="3352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1304" name="Oval 40"/>
                <p:cNvSpPr>
                  <a:spLocks noChangeArrowheads="1"/>
                </p:cNvSpPr>
                <p:nvPr/>
              </p:nvSpPr>
              <p:spPr bwMode="auto">
                <a:xfrm>
                  <a:off x="1440" y="3408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1305" name="Oval 41"/>
                <p:cNvSpPr>
                  <a:spLocks noChangeArrowheads="1"/>
                </p:cNvSpPr>
                <p:nvPr/>
              </p:nvSpPr>
              <p:spPr bwMode="auto">
                <a:xfrm>
                  <a:off x="1152" y="3456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1306" name="Oval 42"/>
                <p:cNvSpPr>
                  <a:spLocks noChangeArrowheads="1"/>
                </p:cNvSpPr>
                <p:nvPr/>
              </p:nvSpPr>
              <p:spPr bwMode="auto">
                <a:xfrm>
                  <a:off x="1200" y="3360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1310" name="Oval 46"/>
                <p:cNvSpPr>
                  <a:spLocks noChangeArrowheads="1"/>
                </p:cNvSpPr>
                <p:nvPr/>
              </p:nvSpPr>
              <p:spPr bwMode="auto">
                <a:xfrm>
                  <a:off x="1008" y="3456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  <p:sp>
              <p:nvSpPr>
                <p:cNvPr id="11311" name="Oval 47"/>
                <p:cNvSpPr>
                  <a:spLocks noChangeArrowheads="1"/>
                </p:cNvSpPr>
                <p:nvPr/>
              </p:nvSpPr>
              <p:spPr bwMode="auto">
                <a:xfrm>
                  <a:off x="816" y="3408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  <p:sp>
              <p:nvSpPr>
                <p:cNvPr id="11312" name="Oval 48"/>
                <p:cNvSpPr>
                  <a:spLocks noChangeArrowheads="1"/>
                </p:cNvSpPr>
                <p:nvPr/>
              </p:nvSpPr>
              <p:spPr bwMode="auto">
                <a:xfrm>
                  <a:off x="1632" y="3440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  <p:sp>
              <p:nvSpPr>
                <p:cNvPr id="11313" name="Oval 49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  <p:sp>
              <p:nvSpPr>
                <p:cNvPr id="11314" name="Oval 50"/>
                <p:cNvSpPr>
                  <a:spLocks noChangeArrowheads="1"/>
                </p:cNvSpPr>
                <p:nvPr/>
              </p:nvSpPr>
              <p:spPr bwMode="auto">
                <a:xfrm>
                  <a:off x="1416" y="3312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  <p:sp>
              <p:nvSpPr>
                <p:cNvPr id="11315" name="Oval 51"/>
                <p:cNvSpPr>
                  <a:spLocks noChangeArrowheads="1"/>
                </p:cNvSpPr>
                <p:nvPr/>
              </p:nvSpPr>
              <p:spPr bwMode="auto">
                <a:xfrm>
                  <a:off x="1632" y="3264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  <p:sp>
              <p:nvSpPr>
                <p:cNvPr id="11316" name="Oval 52"/>
                <p:cNvSpPr>
                  <a:spLocks noChangeArrowheads="1"/>
                </p:cNvSpPr>
                <p:nvPr/>
              </p:nvSpPr>
              <p:spPr bwMode="auto">
                <a:xfrm>
                  <a:off x="1008" y="3264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  <p:sp>
              <p:nvSpPr>
                <p:cNvPr id="11317" name="Oval 53"/>
                <p:cNvSpPr>
                  <a:spLocks noChangeArrowheads="1"/>
                </p:cNvSpPr>
                <p:nvPr/>
              </p:nvSpPr>
              <p:spPr bwMode="auto">
                <a:xfrm>
                  <a:off x="1104" y="3360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  <p:sp>
              <p:nvSpPr>
                <p:cNvPr id="11319" name="Oval 55"/>
                <p:cNvSpPr>
                  <a:spLocks noChangeArrowheads="1"/>
                </p:cNvSpPr>
                <p:nvPr/>
              </p:nvSpPr>
              <p:spPr bwMode="auto">
                <a:xfrm>
                  <a:off x="720" y="3264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  <p:sp>
              <p:nvSpPr>
                <p:cNvPr id="11321" name="Oval 57"/>
                <p:cNvSpPr>
                  <a:spLocks noChangeArrowheads="1"/>
                </p:cNvSpPr>
                <p:nvPr/>
              </p:nvSpPr>
              <p:spPr bwMode="auto">
                <a:xfrm>
                  <a:off x="624" y="3408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  <p:sp>
              <p:nvSpPr>
                <p:cNvPr id="11322" name="Oval 58"/>
                <p:cNvSpPr>
                  <a:spLocks noChangeArrowheads="1"/>
                </p:cNvSpPr>
                <p:nvPr/>
              </p:nvSpPr>
              <p:spPr bwMode="auto">
                <a:xfrm>
                  <a:off x="1488" y="3191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  <p:sp>
              <p:nvSpPr>
                <p:cNvPr id="11323" name="Oval 59"/>
                <p:cNvSpPr>
                  <a:spLocks noChangeArrowheads="1"/>
                </p:cNvSpPr>
                <p:nvPr/>
              </p:nvSpPr>
              <p:spPr bwMode="auto">
                <a:xfrm>
                  <a:off x="1823" y="3408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  <p:sp>
              <p:nvSpPr>
                <p:cNvPr id="11324" name="Oval 60"/>
                <p:cNvSpPr>
                  <a:spLocks noChangeArrowheads="1"/>
                </p:cNvSpPr>
                <p:nvPr/>
              </p:nvSpPr>
              <p:spPr bwMode="auto">
                <a:xfrm>
                  <a:off x="864" y="3191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  <p:sp>
              <p:nvSpPr>
                <p:cNvPr id="11325" name="Oval 61"/>
                <p:cNvSpPr>
                  <a:spLocks noChangeArrowheads="1"/>
                </p:cNvSpPr>
                <p:nvPr/>
              </p:nvSpPr>
              <p:spPr bwMode="auto">
                <a:xfrm>
                  <a:off x="1104" y="3191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  <p:sp>
              <p:nvSpPr>
                <p:cNvPr id="11326" name="Oval 62"/>
                <p:cNvSpPr>
                  <a:spLocks noChangeArrowheads="1"/>
                </p:cNvSpPr>
                <p:nvPr/>
              </p:nvSpPr>
              <p:spPr bwMode="auto">
                <a:xfrm>
                  <a:off x="1584" y="3191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  <p:sp>
              <p:nvSpPr>
                <p:cNvPr id="11327" name="Oval 63"/>
                <p:cNvSpPr>
                  <a:spLocks noChangeArrowheads="1"/>
                </p:cNvSpPr>
                <p:nvPr/>
              </p:nvSpPr>
              <p:spPr bwMode="auto">
                <a:xfrm>
                  <a:off x="1248" y="3264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  <p:sp>
              <p:nvSpPr>
                <p:cNvPr id="11329" name="Oval 65"/>
                <p:cNvSpPr>
                  <a:spLocks noChangeArrowheads="1"/>
                </p:cNvSpPr>
                <p:nvPr/>
              </p:nvSpPr>
              <p:spPr bwMode="auto">
                <a:xfrm>
                  <a:off x="1344" y="3456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de-DE" altLang="de-DE"/>
                </a:p>
              </p:txBody>
            </p:sp>
          </p:grpSp>
        </p:grpSp>
      </p:grpSp>
      <p:grpSp>
        <p:nvGrpSpPr>
          <p:cNvPr id="11344" name="Group 80"/>
          <p:cNvGrpSpPr>
            <a:grpSpLocks/>
          </p:cNvGrpSpPr>
          <p:nvPr/>
        </p:nvGrpSpPr>
        <p:grpSpPr bwMode="auto">
          <a:xfrm>
            <a:off x="2435225" y="4070350"/>
            <a:ext cx="5586413" cy="1187450"/>
            <a:chOff x="1574" y="2425"/>
            <a:chExt cx="3519" cy="748"/>
          </a:xfrm>
        </p:grpSpPr>
        <p:sp>
          <p:nvSpPr>
            <p:cNvPr id="11341" name="Text Box 77"/>
            <p:cNvSpPr txBox="1">
              <a:spLocks noChangeArrowheads="1"/>
            </p:cNvSpPr>
            <p:nvPr/>
          </p:nvSpPr>
          <p:spPr bwMode="auto">
            <a:xfrm>
              <a:off x="1574" y="2425"/>
              <a:ext cx="3519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>
                  <a:latin typeface="Arial" panose="020B0604020202020204" pitchFamily="34" charset="0"/>
                </a:rPr>
                <a:t>Entladung:</a:t>
              </a:r>
            </a:p>
            <a:p>
              <a:r>
                <a:rPr lang="de-DE" altLang="de-DE">
                  <a:latin typeface="Arial" panose="020B0604020202020204" pitchFamily="34" charset="0"/>
                </a:rPr>
                <a:t>CH</a:t>
              </a:r>
              <a:r>
                <a:rPr lang="de-DE" altLang="de-DE" b="1" baseline="-25000">
                  <a:latin typeface="Arial" panose="020B0604020202020204" pitchFamily="34" charset="0"/>
                </a:rPr>
                <a:t>3</a:t>
              </a:r>
              <a:r>
                <a:rPr lang="de-DE" altLang="de-DE">
                  <a:latin typeface="Arial" panose="020B0604020202020204" pitchFamily="34" charset="0"/>
                </a:rPr>
                <a:t>COO</a:t>
              </a:r>
              <a:r>
                <a:rPr lang="de-DE" altLang="de-DE" sz="3200" b="1" baseline="30000">
                  <a:latin typeface="Arial" panose="020B0604020202020204" pitchFamily="34" charset="0"/>
                </a:rPr>
                <a:t>- </a:t>
              </a:r>
              <a:r>
                <a:rPr lang="de-DE" altLang="de-DE">
                  <a:latin typeface="Arial" panose="020B0604020202020204" pitchFamily="34" charset="0"/>
                </a:rPr>
                <a:t>+Na </a:t>
              </a:r>
              <a:r>
                <a:rPr lang="de-DE" altLang="de-DE" b="1" baseline="30000">
                  <a:latin typeface="Arial" panose="020B0604020202020204" pitchFamily="34" charset="0"/>
                </a:rPr>
                <a:t>+</a:t>
              </a:r>
              <a:r>
                <a:rPr lang="de-DE" altLang="de-DE">
                  <a:latin typeface="Arial" panose="020B0604020202020204" pitchFamily="34" charset="0"/>
                </a:rPr>
                <a:t>        CH</a:t>
              </a:r>
              <a:r>
                <a:rPr lang="de-DE" altLang="de-DE" b="1" baseline="-25000">
                  <a:latin typeface="Arial" panose="020B0604020202020204" pitchFamily="34" charset="0"/>
                </a:rPr>
                <a:t>3</a:t>
              </a:r>
              <a:r>
                <a:rPr lang="de-DE" altLang="de-DE">
                  <a:latin typeface="Arial" panose="020B0604020202020204" pitchFamily="34" charset="0"/>
                </a:rPr>
                <a:t>COONa  3H</a:t>
              </a:r>
              <a:r>
                <a:rPr lang="de-DE" altLang="de-DE" b="1" baseline="-25000">
                  <a:latin typeface="Arial" panose="020B0604020202020204" pitchFamily="34" charset="0"/>
                </a:rPr>
                <a:t>2</a:t>
              </a:r>
              <a:r>
                <a:rPr lang="de-DE" altLang="de-DE">
                  <a:latin typeface="Arial" panose="020B0604020202020204" pitchFamily="34" charset="0"/>
                </a:rPr>
                <a:t>O</a:t>
              </a:r>
            </a:p>
            <a:p>
              <a:r>
                <a:rPr lang="de-DE" altLang="de-DE">
                  <a:latin typeface="Arial" panose="020B0604020202020204" pitchFamily="34" charset="0"/>
                </a:rPr>
                <a:t>	 </a:t>
              </a:r>
              <a:r>
                <a:rPr lang="de-DE" altLang="de-DE">
                  <a:latin typeface="Symbol" panose="05050102010706020507" pitchFamily="18" charset="2"/>
                </a:rPr>
                <a:t>D</a:t>
              </a:r>
              <a:r>
                <a:rPr lang="de-DE" altLang="de-DE">
                  <a:latin typeface="Arial" panose="020B0604020202020204" pitchFamily="34" charset="0"/>
                </a:rPr>
                <a:t>H &lt; 0 </a:t>
              </a:r>
            </a:p>
          </p:txBody>
        </p:sp>
        <p:sp>
          <p:nvSpPr>
            <p:cNvPr id="11342" name="Line 78"/>
            <p:cNvSpPr>
              <a:spLocks noChangeShapeType="1"/>
            </p:cNvSpPr>
            <p:nvPr/>
          </p:nvSpPr>
          <p:spPr bwMode="auto">
            <a:xfrm>
              <a:off x="3072" y="2784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43" name="Oval 79"/>
            <p:cNvSpPr>
              <a:spLocks noChangeArrowheads="1"/>
            </p:cNvSpPr>
            <p:nvPr/>
          </p:nvSpPr>
          <p:spPr bwMode="auto">
            <a:xfrm>
              <a:off x="4488" y="2776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1347" name="Group 83"/>
          <p:cNvGrpSpPr>
            <a:grpSpLocks/>
          </p:cNvGrpSpPr>
          <p:nvPr/>
        </p:nvGrpSpPr>
        <p:grpSpPr bwMode="auto">
          <a:xfrm>
            <a:off x="2438400" y="2181225"/>
            <a:ext cx="6550025" cy="1552575"/>
            <a:chOff x="1536" y="1374"/>
            <a:chExt cx="4126" cy="978"/>
          </a:xfrm>
        </p:grpSpPr>
        <p:sp>
          <p:nvSpPr>
            <p:cNvPr id="11340" name="Line 76"/>
            <p:cNvSpPr>
              <a:spLocks noChangeShapeType="1"/>
            </p:cNvSpPr>
            <p:nvPr/>
          </p:nvSpPr>
          <p:spPr bwMode="auto">
            <a:xfrm>
              <a:off x="3456" y="2208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11346" name="Group 82"/>
            <p:cNvGrpSpPr>
              <a:grpSpLocks/>
            </p:cNvGrpSpPr>
            <p:nvPr/>
          </p:nvGrpSpPr>
          <p:grpSpPr bwMode="auto">
            <a:xfrm>
              <a:off x="1536" y="1374"/>
              <a:ext cx="4126" cy="978"/>
              <a:chOff x="1536" y="1374"/>
              <a:chExt cx="4126" cy="978"/>
            </a:xfrm>
          </p:grpSpPr>
          <p:grpSp>
            <p:nvGrpSpPr>
              <p:cNvPr id="11339" name="Group 75"/>
              <p:cNvGrpSpPr>
                <a:grpSpLocks/>
              </p:cNvGrpSpPr>
              <p:nvPr/>
            </p:nvGrpSpPr>
            <p:grpSpPr bwMode="auto">
              <a:xfrm>
                <a:off x="1536" y="1374"/>
                <a:ext cx="4126" cy="978"/>
                <a:chOff x="1536" y="1296"/>
                <a:chExt cx="4126" cy="978"/>
              </a:xfrm>
            </p:grpSpPr>
            <p:sp>
              <p:nvSpPr>
                <p:cNvPr id="11335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1536" y="1296"/>
                  <a:ext cx="4126" cy="9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de-DE" altLang="de-DE">
                      <a:latin typeface="Arial" panose="020B0604020202020204" pitchFamily="34" charset="0"/>
                    </a:rPr>
                    <a:t>Beladung:</a:t>
                  </a:r>
                </a:p>
                <a:p>
                  <a:r>
                    <a:rPr lang="de-DE" altLang="de-DE">
                      <a:latin typeface="Arial" panose="020B0604020202020204" pitchFamily="34" charset="0"/>
                    </a:rPr>
                    <a:t>1. CH</a:t>
                  </a:r>
                  <a:r>
                    <a:rPr lang="de-DE" altLang="de-DE" b="1" baseline="-25000">
                      <a:latin typeface="Arial" panose="020B0604020202020204" pitchFamily="34" charset="0"/>
                    </a:rPr>
                    <a:t>3</a:t>
                  </a:r>
                  <a:r>
                    <a:rPr lang="de-DE" altLang="de-DE">
                      <a:latin typeface="Arial" panose="020B0604020202020204" pitchFamily="34" charset="0"/>
                    </a:rPr>
                    <a:t>COONa  3H</a:t>
                  </a:r>
                  <a:r>
                    <a:rPr lang="de-DE" altLang="de-DE" b="1" baseline="-25000">
                      <a:latin typeface="Arial" panose="020B0604020202020204" pitchFamily="34" charset="0"/>
                    </a:rPr>
                    <a:t>2</a:t>
                  </a:r>
                  <a:r>
                    <a:rPr lang="de-DE" altLang="de-DE">
                      <a:latin typeface="Arial" panose="020B0604020202020204" pitchFamily="34" charset="0"/>
                    </a:rPr>
                    <a:t>O        CH</a:t>
                  </a:r>
                  <a:r>
                    <a:rPr lang="de-DE" altLang="de-DE" b="1" baseline="-25000">
                      <a:latin typeface="Arial" panose="020B0604020202020204" pitchFamily="34" charset="0"/>
                    </a:rPr>
                    <a:t>3</a:t>
                  </a:r>
                  <a:r>
                    <a:rPr lang="de-DE" altLang="de-DE">
                      <a:latin typeface="Arial" panose="020B0604020202020204" pitchFamily="34" charset="0"/>
                    </a:rPr>
                    <a:t>COONa + 3 H</a:t>
                  </a:r>
                  <a:r>
                    <a:rPr lang="de-DE" altLang="de-DE" b="1" baseline="-25000">
                      <a:latin typeface="Arial" panose="020B0604020202020204" pitchFamily="34" charset="0"/>
                    </a:rPr>
                    <a:t>2</a:t>
                  </a:r>
                  <a:r>
                    <a:rPr lang="de-DE" altLang="de-DE">
                      <a:latin typeface="Arial" panose="020B0604020202020204" pitchFamily="34" charset="0"/>
                    </a:rPr>
                    <a:t>O</a:t>
                  </a:r>
                </a:p>
                <a:p>
                  <a:r>
                    <a:rPr lang="de-DE" altLang="de-DE">
                      <a:latin typeface="Symbol" panose="05050102010706020507" pitchFamily="18" charset="2"/>
                    </a:rPr>
                    <a:t>	D</a:t>
                  </a:r>
                  <a:r>
                    <a:rPr lang="de-DE" altLang="de-DE">
                      <a:latin typeface="Arial" panose="020B0604020202020204" pitchFamily="34" charset="0"/>
                    </a:rPr>
                    <a:t>H &gt; 0 </a:t>
                  </a:r>
                </a:p>
                <a:p>
                  <a:r>
                    <a:rPr lang="de-DE" altLang="de-DE">
                      <a:latin typeface="Arial" panose="020B0604020202020204" pitchFamily="34" charset="0"/>
                    </a:rPr>
                    <a:t>2. CH</a:t>
                  </a:r>
                  <a:r>
                    <a:rPr lang="de-DE" altLang="de-DE" b="1" baseline="-25000">
                      <a:latin typeface="Arial" panose="020B0604020202020204" pitchFamily="34" charset="0"/>
                    </a:rPr>
                    <a:t>3</a:t>
                  </a:r>
                  <a:r>
                    <a:rPr lang="de-DE" altLang="de-DE">
                      <a:latin typeface="Arial" panose="020B0604020202020204" pitchFamily="34" charset="0"/>
                    </a:rPr>
                    <a:t>COONa + H</a:t>
                  </a:r>
                  <a:r>
                    <a:rPr lang="de-DE" altLang="de-DE" b="1" baseline="-25000">
                      <a:latin typeface="Arial" panose="020B0604020202020204" pitchFamily="34" charset="0"/>
                    </a:rPr>
                    <a:t>2</a:t>
                  </a:r>
                  <a:r>
                    <a:rPr lang="de-DE" altLang="de-DE">
                      <a:latin typeface="Arial" panose="020B0604020202020204" pitchFamily="34" charset="0"/>
                    </a:rPr>
                    <a:t>O        CH</a:t>
                  </a:r>
                  <a:r>
                    <a:rPr lang="de-DE" altLang="de-DE" b="1" baseline="-25000">
                      <a:latin typeface="Arial" panose="020B0604020202020204" pitchFamily="34" charset="0"/>
                    </a:rPr>
                    <a:t>3</a:t>
                  </a:r>
                  <a:r>
                    <a:rPr lang="de-DE" altLang="de-DE">
                      <a:latin typeface="Arial" panose="020B0604020202020204" pitchFamily="34" charset="0"/>
                    </a:rPr>
                    <a:t>COO</a:t>
                  </a:r>
                  <a:r>
                    <a:rPr lang="de-DE" altLang="de-DE" sz="3200" b="1" baseline="30000">
                      <a:latin typeface="Arial" panose="020B0604020202020204" pitchFamily="34" charset="0"/>
                    </a:rPr>
                    <a:t>-</a:t>
                  </a:r>
                  <a:r>
                    <a:rPr lang="de-DE" altLang="de-DE">
                      <a:latin typeface="Arial" panose="020B0604020202020204" pitchFamily="34" charset="0"/>
                    </a:rPr>
                    <a:t>  + Na </a:t>
                  </a:r>
                  <a:r>
                    <a:rPr lang="de-DE" altLang="de-DE" b="1" baseline="30000">
                      <a:latin typeface="Arial" panose="020B0604020202020204" pitchFamily="34" charset="0"/>
                    </a:rPr>
                    <a:t>+</a:t>
                  </a:r>
                </a:p>
              </p:txBody>
            </p:sp>
            <p:sp>
              <p:nvSpPr>
                <p:cNvPr id="11336" name="Line 72"/>
                <p:cNvSpPr>
                  <a:spLocks noChangeShapeType="1"/>
                </p:cNvSpPr>
                <p:nvPr/>
              </p:nvSpPr>
              <p:spPr bwMode="auto">
                <a:xfrm>
                  <a:off x="3456" y="1672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1337" name="Oval 73"/>
                <p:cNvSpPr>
                  <a:spLocks noChangeArrowheads="1"/>
                </p:cNvSpPr>
                <p:nvPr/>
              </p:nvSpPr>
              <p:spPr bwMode="auto">
                <a:xfrm>
                  <a:off x="2840" y="1656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11345" name="Text Box 81"/>
              <p:cNvSpPr txBox="1">
                <a:spLocks noChangeArrowheads="1"/>
              </p:cNvSpPr>
              <p:nvPr/>
            </p:nvSpPr>
            <p:spPr bwMode="auto">
              <a:xfrm>
                <a:off x="3408" y="1504"/>
                <a:ext cx="35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Symbol" panose="05050102010706020507" pitchFamily="18" charset="2"/>
                  </a:rPr>
                  <a:t>D</a:t>
                </a:r>
                <a:r>
                  <a:rPr lang="de-DE" altLang="de-DE">
                    <a:latin typeface="Arial" panose="020B0604020202020204" pitchFamily="34" charset="0"/>
                  </a:rPr>
                  <a:t>T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362200" y="5664200"/>
            <a:ext cx="23415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5F5F5F"/>
                </a:solidFill>
                <a:latin typeface="Arial" panose="020B0604020202020204" pitchFamily="34" charset="0"/>
              </a:rPr>
              <a:t>II. Theorie &amp; Praxis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Lösungen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334000" y="6126163"/>
            <a:ext cx="313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Lösungsansätze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762000" y="1370013"/>
            <a:ext cx="4591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1. Zugabe zusätzlichen Wassers</a:t>
            </a:r>
          </a:p>
        </p:txBody>
      </p:sp>
      <p:sp>
        <p:nvSpPr>
          <p:cNvPr id="12369" name="Text Box 81"/>
          <p:cNvSpPr txBox="1">
            <a:spLocks noChangeArrowheads="1"/>
          </p:cNvSpPr>
          <p:nvPr/>
        </p:nvSpPr>
        <p:spPr bwMode="auto">
          <a:xfrm>
            <a:off x="774700" y="1905000"/>
            <a:ext cx="549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2. Verkapselung des Speichermediums</a:t>
            </a:r>
          </a:p>
        </p:txBody>
      </p:sp>
      <p:grpSp>
        <p:nvGrpSpPr>
          <p:cNvPr id="12450" name="Group 162"/>
          <p:cNvGrpSpPr>
            <a:grpSpLocks/>
          </p:cNvGrpSpPr>
          <p:nvPr/>
        </p:nvGrpSpPr>
        <p:grpSpPr bwMode="auto">
          <a:xfrm>
            <a:off x="1066800" y="2667000"/>
            <a:ext cx="2868613" cy="1404938"/>
            <a:chOff x="777" y="1827"/>
            <a:chExt cx="1807" cy="885"/>
          </a:xfrm>
        </p:grpSpPr>
        <p:sp>
          <p:nvSpPr>
            <p:cNvPr id="12451" name="AutoShape 163" descr="40%"/>
            <p:cNvSpPr>
              <a:spLocks noChangeArrowheads="1"/>
            </p:cNvSpPr>
            <p:nvPr/>
          </p:nvSpPr>
          <p:spPr bwMode="auto">
            <a:xfrm>
              <a:off x="881" y="1827"/>
              <a:ext cx="1008" cy="572"/>
            </a:xfrm>
            <a:prstGeom prst="roundRect">
              <a:avLst>
                <a:gd name="adj" fmla="val 16667"/>
              </a:avLst>
            </a:prstGeom>
            <a:pattFill prst="pct40">
              <a:fgClr>
                <a:srgbClr val="FFCC00"/>
              </a:fgClr>
              <a:bgClr>
                <a:schemeClr val="bg1"/>
              </a:bgClr>
            </a:pattFill>
            <a:ln w="25400">
              <a:solidFill>
                <a:srgbClr val="D25D0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52" name="Oval 164" descr="40%"/>
            <p:cNvSpPr>
              <a:spLocks noChangeArrowheads="1"/>
            </p:cNvSpPr>
            <p:nvPr/>
          </p:nvSpPr>
          <p:spPr bwMode="auto">
            <a:xfrm>
              <a:off x="2081" y="1827"/>
              <a:ext cx="432" cy="572"/>
            </a:xfrm>
            <a:prstGeom prst="ellipse">
              <a:avLst/>
            </a:prstGeom>
            <a:pattFill prst="pct40">
              <a:fgClr>
                <a:srgbClr val="FFCC00"/>
              </a:fgClr>
              <a:bgClr>
                <a:schemeClr val="bg1"/>
              </a:bgClr>
            </a:pattFill>
            <a:ln w="25400">
              <a:solidFill>
                <a:srgbClr val="D25D0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53" name="Text Box 165"/>
            <p:cNvSpPr txBox="1">
              <a:spLocks noChangeArrowheads="1"/>
            </p:cNvSpPr>
            <p:nvPr/>
          </p:nvSpPr>
          <p:spPr bwMode="auto">
            <a:xfrm>
              <a:off x="777" y="2463"/>
              <a:ext cx="1807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solidFill>
                    <a:srgbClr val="D25D06"/>
                  </a:solidFill>
                  <a:latin typeface="Arial" panose="020B0604020202020204" pitchFamily="34" charset="0"/>
                </a:rPr>
                <a:t>Konventionelle Behälter</a:t>
              </a:r>
            </a:p>
          </p:txBody>
        </p:sp>
      </p:grpSp>
      <p:grpSp>
        <p:nvGrpSpPr>
          <p:cNvPr id="12454" name="Group 166"/>
          <p:cNvGrpSpPr>
            <a:grpSpLocks/>
          </p:cNvGrpSpPr>
          <p:nvPr/>
        </p:nvGrpSpPr>
        <p:grpSpPr bwMode="auto">
          <a:xfrm>
            <a:off x="5029200" y="2667000"/>
            <a:ext cx="3195638" cy="1412875"/>
            <a:chOff x="3072" y="1832"/>
            <a:chExt cx="2013" cy="890"/>
          </a:xfrm>
        </p:grpSpPr>
        <p:sp>
          <p:nvSpPr>
            <p:cNvPr id="12455" name="Rectangle 167"/>
            <p:cNvSpPr>
              <a:spLocks noChangeArrowheads="1"/>
            </p:cNvSpPr>
            <p:nvPr/>
          </p:nvSpPr>
          <p:spPr bwMode="auto">
            <a:xfrm>
              <a:off x="3378" y="1832"/>
              <a:ext cx="1296" cy="672"/>
            </a:xfrm>
            <a:prstGeom prst="rect">
              <a:avLst/>
            </a:prstGeom>
            <a:solidFill>
              <a:srgbClr val="3333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56" name="Oval 168"/>
            <p:cNvSpPr>
              <a:spLocks noChangeArrowheads="1"/>
            </p:cNvSpPr>
            <p:nvPr/>
          </p:nvSpPr>
          <p:spPr bwMode="auto">
            <a:xfrm>
              <a:off x="3522" y="2024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57" name="Oval 169"/>
            <p:cNvSpPr>
              <a:spLocks noChangeArrowheads="1"/>
            </p:cNvSpPr>
            <p:nvPr/>
          </p:nvSpPr>
          <p:spPr bwMode="auto">
            <a:xfrm>
              <a:off x="3474" y="2120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58" name="Oval 170"/>
            <p:cNvSpPr>
              <a:spLocks noChangeArrowheads="1"/>
            </p:cNvSpPr>
            <p:nvPr/>
          </p:nvSpPr>
          <p:spPr bwMode="auto">
            <a:xfrm>
              <a:off x="3426" y="2312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59" name="Oval 171"/>
            <p:cNvSpPr>
              <a:spLocks noChangeArrowheads="1"/>
            </p:cNvSpPr>
            <p:nvPr/>
          </p:nvSpPr>
          <p:spPr bwMode="auto">
            <a:xfrm>
              <a:off x="3570" y="2216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60" name="Oval 172"/>
            <p:cNvSpPr>
              <a:spLocks noChangeArrowheads="1"/>
            </p:cNvSpPr>
            <p:nvPr/>
          </p:nvSpPr>
          <p:spPr bwMode="auto">
            <a:xfrm>
              <a:off x="3570" y="2360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61" name="Oval 173"/>
            <p:cNvSpPr>
              <a:spLocks noChangeArrowheads="1"/>
            </p:cNvSpPr>
            <p:nvPr/>
          </p:nvSpPr>
          <p:spPr bwMode="auto">
            <a:xfrm>
              <a:off x="3410" y="2008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62" name="Oval 174"/>
            <p:cNvSpPr>
              <a:spLocks noChangeArrowheads="1"/>
            </p:cNvSpPr>
            <p:nvPr/>
          </p:nvSpPr>
          <p:spPr bwMode="auto">
            <a:xfrm>
              <a:off x="3426" y="1880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63" name="Oval 175"/>
            <p:cNvSpPr>
              <a:spLocks noChangeArrowheads="1"/>
            </p:cNvSpPr>
            <p:nvPr/>
          </p:nvSpPr>
          <p:spPr bwMode="auto">
            <a:xfrm>
              <a:off x="4434" y="1976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64" name="Oval 176"/>
            <p:cNvSpPr>
              <a:spLocks noChangeArrowheads="1"/>
            </p:cNvSpPr>
            <p:nvPr/>
          </p:nvSpPr>
          <p:spPr bwMode="auto">
            <a:xfrm>
              <a:off x="4530" y="2120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65" name="Oval 177"/>
            <p:cNvSpPr>
              <a:spLocks noChangeArrowheads="1"/>
            </p:cNvSpPr>
            <p:nvPr/>
          </p:nvSpPr>
          <p:spPr bwMode="auto">
            <a:xfrm>
              <a:off x="4386" y="2072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66" name="Oval 178"/>
            <p:cNvSpPr>
              <a:spLocks noChangeArrowheads="1"/>
            </p:cNvSpPr>
            <p:nvPr/>
          </p:nvSpPr>
          <p:spPr bwMode="auto">
            <a:xfrm>
              <a:off x="4482" y="2216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67" name="Oval 179"/>
            <p:cNvSpPr>
              <a:spLocks noChangeArrowheads="1"/>
            </p:cNvSpPr>
            <p:nvPr/>
          </p:nvSpPr>
          <p:spPr bwMode="auto">
            <a:xfrm>
              <a:off x="4386" y="1832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68" name="Oval 180"/>
            <p:cNvSpPr>
              <a:spLocks noChangeArrowheads="1"/>
            </p:cNvSpPr>
            <p:nvPr/>
          </p:nvSpPr>
          <p:spPr bwMode="auto">
            <a:xfrm>
              <a:off x="4530" y="1928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69" name="Oval 181"/>
            <p:cNvSpPr>
              <a:spLocks noChangeArrowheads="1"/>
            </p:cNvSpPr>
            <p:nvPr/>
          </p:nvSpPr>
          <p:spPr bwMode="auto">
            <a:xfrm>
              <a:off x="3618" y="2120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70" name="Oval 182"/>
            <p:cNvSpPr>
              <a:spLocks noChangeArrowheads="1"/>
            </p:cNvSpPr>
            <p:nvPr/>
          </p:nvSpPr>
          <p:spPr bwMode="auto">
            <a:xfrm>
              <a:off x="3714" y="2216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71" name="Oval 183"/>
            <p:cNvSpPr>
              <a:spLocks noChangeArrowheads="1"/>
            </p:cNvSpPr>
            <p:nvPr/>
          </p:nvSpPr>
          <p:spPr bwMode="auto">
            <a:xfrm>
              <a:off x="3810" y="2312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72" name="Oval 184"/>
            <p:cNvSpPr>
              <a:spLocks noChangeArrowheads="1"/>
            </p:cNvSpPr>
            <p:nvPr/>
          </p:nvSpPr>
          <p:spPr bwMode="auto">
            <a:xfrm>
              <a:off x="3698" y="2376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73" name="Oval 185"/>
            <p:cNvSpPr>
              <a:spLocks noChangeArrowheads="1"/>
            </p:cNvSpPr>
            <p:nvPr/>
          </p:nvSpPr>
          <p:spPr bwMode="auto">
            <a:xfrm>
              <a:off x="3634" y="1928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74" name="Oval 186"/>
            <p:cNvSpPr>
              <a:spLocks noChangeArrowheads="1"/>
            </p:cNvSpPr>
            <p:nvPr/>
          </p:nvSpPr>
          <p:spPr bwMode="auto">
            <a:xfrm>
              <a:off x="4170" y="1840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75" name="Oval 187"/>
            <p:cNvSpPr>
              <a:spLocks noChangeArrowheads="1"/>
            </p:cNvSpPr>
            <p:nvPr/>
          </p:nvSpPr>
          <p:spPr bwMode="auto">
            <a:xfrm>
              <a:off x="4242" y="2120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76" name="Oval 188"/>
            <p:cNvSpPr>
              <a:spLocks noChangeArrowheads="1"/>
            </p:cNvSpPr>
            <p:nvPr/>
          </p:nvSpPr>
          <p:spPr bwMode="auto">
            <a:xfrm>
              <a:off x="4242" y="1928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77" name="Oval 189"/>
            <p:cNvSpPr>
              <a:spLocks noChangeArrowheads="1"/>
            </p:cNvSpPr>
            <p:nvPr/>
          </p:nvSpPr>
          <p:spPr bwMode="auto">
            <a:xfrm>
              <a:off x="4338" y="2216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78" name="Oval 190"/>
            <p:cNvSpPr>
              <a:spLocks noChangeArrowheads="1"/>
            </p:cNvSpPr>
            <p:nvPr/>
          </p:nvSpPr>
          <p:spPr bwMode="auto">
            <a:xfrm>
              <a:off x="4434" y="2360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79" name="Oval 191"/>
            <p:cNvSpPr>
              <a:spLocks noChangeArrowheads="1"/>
            </p:cNvSpPr>
            <p:nvPr/>
          </p:nvSpPr>
          <p:spPr bwMode="auto">
            <a:xfrm>
              <a:off x="4578" y="2360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80" name="Oval 192"/>
            <p:cNvSpPr>
              <a:spLocks noChangeArrowheads="1"/>
            </p:cNvSpPr>
            <p:nvPr/>
          </p:nvSpPr>
          <p:spPr bwMode="auto">
            <a:xfrm>
              <a:off x="3954" y="2024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81" name="Oval 193"/>
            <p:cNvSpPr>
              <a:spLocks noChangeArrowheads="1"/>
            </p:cNvSpPr>
            <p:nvPr/>
          </p:nvSpPr>
          <p:spPr bwMode="auto">
            <a:xfrm>
              <a:off x="3538" y="1840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82" name="Oval 194"/>
            <p:cNvSpPr>
              <a:spLocks noChangeArrowheads="1"/>
            </p:cNvSpPr>
            <p:nvPr/>
          </p:nvSpPr>
          <p:spPr bwMode="auto">
            <a:xfrm>
              <a:off x="3906" y="2408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83" name="Oval 195"/>
            <p:cNvSpPr>
              <a:spLocks noChangeArrowheads="1"/>
            </p:cNvSpPr>
            <p:nvPr/>
          </p:nvSpPr>
          <p:spPr bwMode="auto">
            <a:xfrm>
              <a:off x="3722" y="2032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84" name="Oval 196"/>
            <p:cNvSpPr>
              <a:spLocks noChangeArrowheads="1"/>
            </p:cNvSpPr>
            <p:nvPr/>
          </p:nvSpPr>
          <p:spPr bwMode="auto">
            <a:xfrm>
              <a:off x="3906" y="2264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85" name="Oval 197"/>
            <p:cNvSpPr>
              <a:spLocks noChangeArrowheads="1"/>
            </p:cNvSpPr>
            <p:nvPr/>
          </p:nvSpPr>
          <p:spPr bwMode="auto">
            <a:xfrm>
              <a:off x="3858" y="1976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86" name="Oval 198"/>
            <p:cNvSpPr>
              <a:spLocks noChangeArrowheads="1"/>
            </p:cNvSpPr>
            <p:nvPr/>
          </p:nvSpPr>
          <p:spPr bwMode="auto">
            <a:xfrm>
              <a:off x="3906" y="1880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87" name="Oval 199"/>
            <p:cNvSpPr>
              <a:spLocks noChangeArrowheads="1"/>
            </p:cNvSpPr>
            <p:nvPr/>
          </p:nvSpPr>
          <p:spPr bwMode="auto">
            <a:xfrm>
              <a:off x="4050" y="1832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88" name="Oval 200"/>
            <p:cNvSpPr>
              <a:spLocks noChangeArrowheads="1"/>
            </p:cNvSpPr>
            <p:nvPr/>
          </p:nvSpPr>
          <p:spPr bwMode="auto">
            <a:xfrm>
              <a:off x="4050" y="1976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89" name="Oval 201"/>
            <p:cNvSpPr>
              <a:spLocks noChangeArrowheads="1"/>
            </p:cNvSpPr>
            <p:nvPr/>
          </p:nvSpPr>
          <p:spPr bwMode="auto">
            <a:xfrm>
              <a:off x="4194" y="2024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90" name="Oval 202"/>
            <p:cNvSpPr>
              <a:spLocks noChangeArrowheads="1"/>
            </p:cNvSpPr>
            <p:nvPr/>
          </p:nvSpPr>
          <p:spPr bwMode="auto">
            <a:xfrm>
              <a:off x="3810" y="2120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91" name="Oval 203"/>
            <p:cNvSpPr>
              <a:spLocks noChangeArrowheads="1"/>
            </p:cNvSpPr>
            <p:nvPr/>
          </p:nvSpPr>
          <p:spPr bwMode="auto">
            <a:xfrm>
              <a:off x="3746" y="1864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92" name="Oval 204"/>
            <p:cNvSpPr>
              <a:spLocks noChangeArrowheads="1"/>
            </p:cNvSpPr>
            <p:nvPr/>
          </p:nvSpPr>
          <p:spPr bwMode="auto">
            <a:xfrm>
              <a:off x="4050" y="2360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93" name="Oval 205"/>
            <p:cNvSpPr>
              <a:spLocks noChangeArrowheads="1"/>
            </p:cNvSpPr>
            <p:nvPr/>
          </p:nvSpPr>
          <p:spPr bwMode="auto">
            <a:xfrm>
              <a:off x="4010" y="2240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94" name="Oval 206"/>
            <p:cNvSpPr>
              <a:spLocks noChangeArrowheads="1"/>
            </p:cNvSpPr>
            <p:nvPr/>
          </p:nvSpPr>
          <p:spPr bwMode="auto">
            <a:xfrm>
              <a:off x="4210" y="2392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95" name="Oval 207"/>
            <p:cNvSpPr>
              <a:spLocks noChangeArrowheads="1"/>
            </p:cNvSpPr>
            <p:nvPr/>
          </p:nvSpPr>
          <p:spPr bwMode="auto">
            <a:xfrm>
              <a:off x="4194" y="2264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96" name="Oval 208"/>
            <p:cNvSpPr>
              <a:spLocks noChangeArrowheads="1"/>
            </p:cNvSpPr>
            <p:nvPr/>
          </p:nvSpPr>
          <p:spPr bwMode="auto">
            <a:xfrm>
              <a:off x="4146" y="2168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97" name="Oval 209"/>
            <p:cNvSpPr>
              <a:spLocks noChangeArrowheads="1"/>
            </p:cNvSpPr>
            <p:nvPr/>
          </p:nvSpPr>
          <p:spPr bwMode="auto">
            <a:xfrm>
              <a:off x="4002" y="2120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98" name="Oval 210"/>
            <p:cNvSpPr>
              <a:spLocks noChangeArrowheads="1"/>
            </p:cNvSpPr>
            <p:nvPr/>
          </p:nvSpPr>
          <p:spPr bwMode="auto">
            <a:xfrm>
              <a:off x="4330" y="2328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99" name="Text Box 211"/>
            <p:cNvSpPr txBox="1">
              <a:spLocks noChangeArrowheads="1"/>
            </p:cNvSpPr>
            <p:nvPr/>
          </p:nvSpPr>
          <p:spPr bwMode="auto">
            <a:xfrm>
              <a:off x="3072" y="2434"/>
              <a:ext cx="201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solidFill>
                    <a:srgbClr val="333399"/>
                  </a:solidFill>
                  <a:latin typeface="Arial" panose="020B0604020202020204" pitchFamily="34" charset="0"/>
                </a:rPr>
                <a:t>Geschlossenporige Matrix</a:t>
              </a:r>
              <a:r>
                <a:rPr lang="de-DE" altLang="de-DE"/>
                <a:t> </a:t>
              </a:r>
            </a:p>
          </p:txBody>
        </p:sp>
      </p:grpSp>
      <p:grpSp>
        <p:nvGrpSpPr>
          <p:cNvPr id="12500" name="Group 212"/>
          <p:cNvGrpSpPr>
            <a:grpSpLocks/>
          </p:cNvGrpSpPr>
          <p:nvPr/>
        </p:nvGrpSpPr>
        <p:grpSpPr bwMode="auto">
          <a:xfrm>
            <a:off x="3563938" y="4343400"/>
            <a:ext cx="2316162" cy="1219200"/>
            <a:chOff x="2149" y="2832"/>
            <a:chExt cx="1459" cy="768"/>
          </a:xfrm>
        </p:grpSpPr>
        <p:sp>
          <p:nvSpPr>
            <p:cNvPr id="12501" name="Text Box 213"/>
            <p:cNvSpPr txBox="1">
              <a:spLocks noChangeArrowheads="1"/>
            </p:cNvSpPr>
            <p:nvPr/>
          </p:nvSpPr>
          <p:spPr bwMode="auto">
            <a:xfrm>
              <a:off x="2149" y="3350"/>
              <a:ext cx="14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solidFill>
                    <a:srgbClr val="008000"/>
                  </a:solidFill>
                  <a:latin typeface="Arial" panose="020B0604020202020204" pitchFamily="34" charset="0"/>
                </a:rPr>
                <a:t>Mikroverkapselung</a:t>
              </a:r>
            </a:p>
          </p:txBody>
        </p:sp>
        <p:sp>
          <p:nvSpPr>
            <p:cNvPr id="12502" name="Oval 214"/>
            <p:cNvSpPr>
              <a:spLocks noChangeArrowheads="1"/>
            </p:cNvSpPr>
            <p:nvPr/>
          </p:nvSpPr>
          <p:spPr bwMode="auto">
            <a:xfrm>
              <a:off x="2264" y="2880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03" name="Oval 215"/>
            <p:cNvSpPr>
              <a:spLocks noChangeArrowheads="1"/>
            </p:cNvSpPr>
            <p:nvPr/>
          </p:nvSpPr>
          <p:spPr bwMode="auto">
            <a:xfrm>
              <a:off x="2408" y="2928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04" name="Oval 216"/>
            <p:cNvSpPr>
              <a:spLocks noChangeArrowheads="1"/>
            </p:cNvSpPr>
            <p:nvPr/>
          </p:nvSpPr>
          <p:spPr bwMode="auto">
            <a:xfrm>
              <a:off x="2504" y="3024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05" name="Oval 217"/>
            <p:cNvSpPr>
              <a:spLocks noChangeArrowheads="1"/>
            </p:cNvSpPr>
            <p:nvPr/>
          </p:nvSpPr>
          <p:spPr bwMode="auto">
            <a:xfrm>
              <a:off x="2504" y="3216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06" name="Oval 218"/>
            <p:cNvSpPr>
              <a:spLocks noChangeArrowheads="1"/>
            </p:cNvSpPr>
            <p:nvPr/>
          </p:nvSpPr>
          <p:spPr bwMode="auto">
            <a:xfrm>
              <a:off x="2648" y="3024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07" name="Oval 219"/>
            <p:cNvSpPr>
              <a:spLocks noChangeArrowheads="1"/>
            </p:cNvSpPr>
            <p:nvPr/>
          </p:nvSpPr>
          <p:spPr bwMode="auto">
            <a:xfrm>
              <a:off x="2744" y="3168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08" name="Oval 220"/>
            <p:cNvSpPr>
              <a:spLocks noChangeArrowheads="1"/>
            </p:cNvSpPr>
            <p:nvPr/>
          </p:nvSpPr>
          <p:spPr bwMode="auto">
            <a:xfrm>
              <a:off x="2984" y="3024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09" name="Oval 221"/>
            <p:cNvSpPr>
              <a:spLocks noChangeArrowheads="1"/>
            </p:cNvSpPr>
            <p:nvPr/>
          </p:nvSpPr>
          <p:spPr bwMode="auto">
            <a:xfrm>
              <a:off x="2792" y="2976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10" name="Oval 222"/>
            <p:cNvSpPr>
              <a:spLocks noChangeArrowheads="1"/>
            </p:cNvSpPr>
            <p:nvPr/>
          </p:nvSpPr>
          <p:spPr bwMode="auto">
            <a:xfrm>
              <a:off x="2984" y="2832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11" name="Oval 223"/>
            <p:cNvSpPr>
              <a:spLocks noChangeArrowheads="1"/>
            </p:cNvSpPr>
            <p:nvPr/>
          </p:nvSpPr>
          <p:spPr bwMode="auto">
            <a:xfrm>
              <a:off x="2600" y="2832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12" name="Oval 224"/>
            <p:cNvSpPr>
              <a:spLocks noChangeArrowheads="1"/>
            </p:cNvSpPr>
            <p:nvPr/>
          </p:nvSpPr>
          <p:spPr bwMode="auto">
            <a:xfrm>
              <a:off x="3080" y="2928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13" name="Oval 225"/>
            <p:cNvSpPr>
              <a:spLocks noChangeArrowheads="1"/>
            </p:cNvSpPr>
            <p:nvPr/>
          </p:nvSpPr>
          <p:spPr bwMode="auto">
            <a:xfrm>
              <a:off x="3224" y="2880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14" name="Oval 226"/>
            <p:cNvSpPr>
              <a:spLocks noChangeArrowheads="1"/>
            </p:cNvSpPr>
            <p:nvPr/>
          </p:nvSpPr>
          <p:spPr bwMode="auto">
            <a:xfrm>
              <a:off x="3368" y="2928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15" name="Oval 227"/>
            <p:cNvSpPr>
              <a:spLocks noChangeArrowheads="1"/>
            </p:cNvSpPr>
            <p:nvPr/>
          </p:nvSpPr>
          <p:spPr bwMode="auto">
            <a:xfrm>
              <a:off x="3176" y="3072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16" name="Oval 228"/>
            <p:cNvSpPr>
              <a:spLocks noChangeArrowheads="1"/>
            </p:cNvSpPr>
            <p:nvPr/>
          </p:nvSpPr>
          <p:spPr bwMode="auto">
            <a:xfrm>
              <a:off x="3320" y="3072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17" name="Oval 229"/>
            <p:cNvSpPr>
              <a:spLocks noChangeArrowheads="1"/>
            </p:cNvSpPr>
            <p:nvPr/>
          </p:nvSpPr>
          <p:spPr bwMode="auto">
            <a:xfrm>
              <a:off x="3032" y="3168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18" name="Oval 230"/>
            <p:cNvSpPr>
              <a:spLocks noChangeArrowheads="1"/>
            </p:cNvSpPr>
            <p:nvPr/>
          </p:nvSpPr>
          <p:spPr bwMode="auto">
            <a:xfrm>
              <a:off x="3128" y="3312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19" name="Oval 231"/>
            <p:cNvSpPr>
              <a:spLocks noChangeArrowheads="1"/>
            </p:cNvSpPr>
            <p:nvPr/>
          </p:nvSpPr>
          <p:spPr bwMode="auto">
            <a:xfrm>
              <a:off x="3272" y="3312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20" name="Oval 232"/>
            <p:cNvSpPr>
              <a:spLocks noChangeArrowheads="1"/>
            </p:cNvSpPr>
            <p:nvPr/>
          </p:nvSpPr>
          <p:spPr bwMode="auto">
            <a:xfrm>
              <a:off x="3416" y="3168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21" name="Oval 233"/>
            <p:cNvSpPr>
              <a:spLocks noChangeArrowheads="1"/>
            </p:cNvSpPr>
            <p:nvPr/>
          </p:nvSpPr>
          <p:spPr bwMode="auto">
            <a:xfrm>
              <a:off x="2648" y="3264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22" name="Oval 234"/>
            <p:cNvSpPr>
              <a:spLocks noChangeArrowheads="1"/>
            </p:cNvSpPr>
            <p:nvPr/>
          </p:nvSpPr>
          <p:spPr bwMode="auto">
            <a:xfrm>
              <a:off x="2888" y="3264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23" name="Oval 235"/>
            <p:cNvSpPr>
              <a:spLocks noChangeArrowheads="1"/>
            </p:cNvSpPr>
            <p:nvPr/>
          </p:nvSpPr>
          <p:spPr bwMode="auto">
            <a:xfrm>
              <a:off x="2872" y="3072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24" name="Oval 236"/>
            <p:cNvSpPr>
              <a:spLocks noChangeArrowheads="1"/>
            </p:cNvSpPr>
            <p:nvPr/>
          </p:nvSpPr>
          <p:spPr bwMode="auto">
            <a:xfrm>
              <a:off x="2264" y="3024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25" name="Oval 237"/>
            <p:cNvSpPr>
              <a:spLocks noChangeArrowheads="1"/>
            </p:cNvSpPr>
            <p:nvPr/>
          </p:nvSpPr>
          <p:spPr bwMode="auto">
            <a:xfrm>
              <a:off x="2408" y="3072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26" name="Oval 238"/>
            <p:cNvSpPr>
              <a:spLocks noChangeArrowheads="1"/>
            </p:cNvSpPr>
            <p:nvPr/>
          </p:nvSpPr>
          <p:spPr bwMode="auto">
            <a:xfrm>
              <a:off x="2744" y="2832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527" name="Oval 239"/>
            <p:cNvSpPr>
              <a:spLocks noChangeArrowheads="1"/>
            </p:cNvSpPr>
            <p:nvPr/>
          </p:nvSpPr>
          <p:spPr bwMode="auto">
            <a:xfrm>
              <a:off x="2312" y="3264"/>
              <a:ext cx="96" cy="96"/>
            </a:xfrm>
            <a:prstGeom prst="ellipse">
              <a:avLst/>
            </a:prstGeom>
            <a:solidFill>
              <a:srgbClr val="F1FFC9"/>
            </a:solidFill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362200" y="5664200"/>
            <a:ext cx="23415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5F5F5F"/>
                </a:solidFill>
                <a:latin typeface="Arial" panose="020B0604020202020204" pitchFamily="34" charset="0"/>
              </a:rPr>
              <a:t>II. Theorie &amp; Praxis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Konkrete Beispiele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34000" y="6126163"/>
            <a:ext cx="313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Vergleichende Betrachtung</a:t>
            </a:r>
          </a:p>
        </p:txBody>
      </p:sp>
      <p:grpSp>
        <p:nvGrpSpPr>
          <p:cNvPr id="7211" name="Group 43"/>
          <p:cNvGrpSpPr>
            <a:grpSpLocks/>
          </p:cNvGrpSpPr>
          <p:nvPr/>
        </p:nvGrpSpPr>
        <p:grpSpPr bwMode="auto">
          <a:xfrm>
            <a:off x="3594100" y="2413000"/>
            <a:ext cx="4216400" cy="396875"/>
            <a:chOff x="2264" y="1520"/>
            <a:chExt cx="2656" cy="250"/>
          </a:xfrm>
        </p:grpSpPr>
        <p:sp>
          <p:nvSpPr>
            <p:cNvPr id="7196" name="Text Box 28"/>
            <p:cNvSpPr txBox="1">
              <a:spLocks noChangeArrowheads="1"/>
            </p:cNvSpPr>
            <p:nvPr/>
          </p:nvSpPr>
          <p:spPr bwMode="auto">
            <a:xfrm>
              <a:off x="2264" y="1520"/>
              <a:ext cx="9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inkongruent</a:t>
              </a:r>
            </a:p>
          </p:txBody>
        </p:sp>
        <p:sp>
          <p:nvSpPr>
            <p:cNvPr id="7197" name="Text Box 29"/>
            <p:cNvSpPr txBox="1">
              <a:spLocks noChangeArrowheads="1"/>
            </p:cNvSpPr>
            <p:nvPr/>
          </p:nvSpPr>
          <p:spPr bwMode="auto">
            <a:xfrm>
              <a:off x="4093" y="1520"/>
              <a:ext cx="8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kongruent</a:t>
              </a:r>
            </a:p>
          </p:txBody>
        </p:sp>
      </p:grpSp>
      <p:grpSp>
        <p:nvGrpSpPr>
          <p:cNvPr id="7212" name="Group 44"/>
          <p:cNvGrpSpPr>
            <a:grpSpLocks/>
          </p:cNvGrpSpPr>
          <p:nvPr/>
        </p:nvGrpSpPr>
        <p:grpSpPr bwMode="auto">
          <a:xfrm>
            <a:off x="3424238" y="2806700"/>
            <a:ext cx="4799012" cy="396875"/>
            <a:chOff x="2157" y="1768"/>
            <a:chExt cx="3023" cy="250"/>
          </a:xfrm>
        </p:grpSpPr>
        <p:sp>
          <p:nvSpPr>
            <p:cNvPr id="7209" name="Text Box 41"/>
            <p:cNvSpPr txBox="1">
              <a:spLocks noChangeArrowheads="1"/>
            </p:cNvSpPr>
            <p:nvPr/>
          </p:nvSpPr>
          <p:spPr bwMode="auto">
            <a:xfrm>
              <a:off x="2157" y="1768"/>
              <a:ext cx="115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mehrstufig; </a:t>
              </a:r>
              <a:r>
                <a:rPr lang="de-DE" altLang="de-DE" sz="2000">
                  <a:latin typeface="Symbol" panose="05050102010706020507" pitchFamily="18" charset="2"/>
                </a:rPr>
                <a:t>D</a:t>
              </a:r>
              <a:r>
                <a:rPr lang="de-DE" altLang="de-DE" sz="2000">
                  <a:latin typeface="Arial" panose="020B0604020202020204" pitchFamily="34" charset="0"/>
                </a:rPr>
                <a:t>V</a:t>
              </a:r>
            </a:p>
          </p:txBody>
        </p:sp>
        <p:sp>
          <p:nvSpPr>
            <p:cNvPr id="7210" name="Text Box 42"/>
            <p:cNvSpPr txBox="1">
              <a:spLocks noChangeArrowheads="1"/>
            </p:cNvSpPr>
            <p:nvPr/>
          </p:nvSpPr>
          <p:spPr bwMode="auto">
            <a:xfrm>
              <a:off x="3837" y="1768"/>
              <a:ext cx="134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einstufig; kein </a:t>
              </a:r>
              <a:r>
                <a:rPr lang="de-DE" altLang="de-DE" sz="2000">
                  <a:latin typeface="Symbol" panose="05050102010706020507" pitchFamily="18" charset="2"/>
                </a:rPr>
                <a:t>D</a:t>
              </a:r>
              <a:r>
                <a:rPr lang="de-DE" altLang="de-DE" sz="2000">
                  <a:latin typeface="Arial" panose="020B0604020202020204" pitchFamily="34" charset="0"/>
                </a:rPr>
                <a:t>V</a:t>
              </a:r>
            </a:p>
          </p:txBody>
        </p:sp>
      </p:grpSp>
      <p:grpSp>
        <p:nvGrpSpPr>
          <p:cNvPr id="7215" name="Group 47"/>
          <p:cNvGrpSpPr>
            <a:grpSpLocks/>
          </p:cNvGrpSpPr>
          <p:nvPr/>
        </p:nvGrpSpPr>
        <p:grpSpPr bwMode="auto">
          <a:xfrm>
            <a:off x="3657600" y="3581400"/>
            <a:ext cx="4067175" cy="396875"/>
            <a:chOff x="2342" y="2016"/>
            <a:chExt cx="2562" cy="250"/>
          </a:xfrm>
        </p:grpSpPr>
        <p:sp>
          <p:nvSpPr>
            <p:cNvPr id="7213" name="Text Box 45"/>
            <p:cNvSpPr txBox="1">
              <a:spLocks noChangeArrowheads="1"/>
            </p:cNvSpPr>
            <p:nvPr/>
          </p:nvSpPr>
          <p:spPr bwMode="auto">
            <a:xfrm>
              <a:off x="2342" y="2016"/>
              <a:ext cx="79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1,26 J/gK</a:t>
              </a:r>
            </a:p>
          </p:txBody>
        </p:sp>
        <p:sp>
          <p:nvSpPr>
            <p:cNvPr id="7214" name="Text Box 46"/>
            <p:cNvSpPr txBox="1">
              <a:spLocks noChangeArrowheads="1"/>
            </p:cNvSpPr>
            <p:nvPr/>
          </p:nvSpPr>
          <p:spPr bwMode="auto">
            <a:xfrm>
              <a:off x="4113" y="2016"/>
              <a:ext cx="79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1,40 J/gK</a:t>
              </a:r>
            </a:p>
          </p:txBody>
        </p:sp>
      </p:grpSp>
      <p:grpSp>
        <p:nvGrpSpPr>
          <p:cNvPr id="7218" name="Group 50"/>
          <p:cNvGrpSpPr>
            <a:grpSpLocks/>
          </p:cNvGrpSpPr>
          <p:nvPr/>
        </p:nvGrpSpPr>
        <p:grpSpPr bwMode="auto">
          <a:xfrm>
            <a:off x="3119438" y="3203575"/>
            <a:ext cx="5414962" cy="398463"/>
            <a:chOff x="1941" y="2255"/>
            <a:chExt cx="3411" cy="251"/>
          </a:xfrm>
        </p:grpSpPr>
        <p:sp>
          <p:nvSpPr>
            <p:cNvPr id="7216" name="Text Box 48"/>
            <p:cNvSpPr txBox="1">
              <a:spLocks noChangeArrowheads="1"/>
            </p:cNvSpPr>
            <p:nvPr/>
          </p:nvSpPr>
          <p:spPr bwMode="auto">
            <a:xfrm>
              <a:off x="1941" y="2255"/>
              <a:ext cx="160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2,07(s)–1,93(l) g/cm</a:t>
              </a:r>
              <a:r>
                <a:rPr lang="de-DE" altLang="de-DE" sz="2000" b="1" baseline="30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7217" name="Text Box 49"/>
            <p:cNvSpPr txBox="1">
              <a:spLocks noChangeArrowheads="1"/>
            </p:cNvSpPr>
            <p:nvPr/>
          </p:nvSpPr>
          <p:spPr bwMode="auto">
            <a:xfrm>
              <a:off x="3661" y="2256"/>
              <a:ext cx="169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1,61(s) –1,59 (l) g/cm</a:t>
              </a:r>
              <a:r>
                <a:rPr lang="de-DE" altLang="de-DE" sz="2000" b="1" baseline="30000">
                  <a:latin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7221" name="Group 53"/>
          <p:cNvGrpSpPr>
            <a:grpSpLocks/>
          </p:cNvGrpSpPr>
          <p:nvPr/>
        </p:nvGrpSpPr>
        <p:grpSpPr bwMode="auto">
          <a:xfrm>
            <a:off x="3341688" y="3962400"/>
            <a:ext cx="4291012" cy="396875"/>
            <a:chOff x="2105" y="2496"/>
            <a:chExt cx="2703" cy="250"/>
          </a:xfrm>
        </p:grpSpPr>
        <p:sp>
          <p:nvSpPr>
            <p:cNvPr id="7219" name="Text Box 51"/>
            <p:cNvSpPr txBox="1">
              <a:spLocks noChangeArrowheads="1"/>
            </p:cNvSpPr>
            <p:nvPr/>
          </p:nvSpPr>
          <p:spPr bwMode="auto">
            <a:xfrm>
              <a:off x="2105" y="2496"/>
              <a:ext cx="125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alkalisch/ätzend</a:t>
              </a:r>
            </a:p>
          </p:txBody>
        </p:sp>
        <p:sp>
          <p:nvSpPr>
            <p:cNvPr id="7220" name="Text Box 52"/>
            <p:cNvSpPr txBox="1">
              <a:spLocks noChangeArrowheads="1"/>
            </p:cNvSpPr>
            <p:nvPr/>
          </p:nvSpPr>
          <p:spPr bwMode="auto">
            <a:xfrm>
              <a:off x="4203" y="2496"/>
              <a:ext cx="6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neutral</a:t>
              </a:r>
            </a:p>
          </p:txBody>
        </p:sp>
      </p:grpSp>
      <p:grpSp>
        <p:nvGrpSpPr>
          <p:cNvPr id="7207" name="Group 39"/>
          <p:cNvGrpSpPr>
            <a:grpSpLocks/>
          </p:cNvGrpSpPr>
          <p:nvPr/>
        </p:nvGrpSpPr>
        <p:grpSpPr bwMode="auto">
          <a:xfrm>
            <a:off x="3733800" y="2057400"/>
            <a:ext cx="3976688" cy="396875"/>
            <a:chOff x="2352" y="1296"/>
            <a:chExt cx="2505" cy="250"/>
          </a:xfrm>
        </p:grpSpPr>
        <p:sp>
          <p:nvSpPr>
            <p:cNvPr id="7193" name="Text Box 25"/>
            <p:cNvSpPr txBox="1">
              <a:spLocks noChangeArrowheads="1"/>
            </p:cNvSpPr>
            <p:nvPr/>
          </p:nvSpPr>
          <p:spPr bwMode="auto">
            <a:xfrm>
              <a:off x="2352" y="1296"/>
              <a:ext cx="77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~ 280 J/g</a:t>
              </a:r>
            </a:p>
          </p:txBody>
        </p:sp>
        <p:sp>
          <p:nvSpPr>
            <p:cNvPr id="7194" name="Text Box 26"/>
            <p:cNvSpPr txBox="1">
              <a:spLocks noChangeArrowheads="1"/>
            </p:cNvSpPr>
            <p:nvPr/>
          </p:nvSpPr>
          <p:spPr bwMode="auto">
            <a:xfrm>
              <a:off x="4080" y="1296"/>
              <a:ext cx="77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~ 182 J/g</a:t>
              </a:r>
            </a:p>
          </p:txBody>
        </p:sp>
      </p:grpSp>
      <p:grpSp>
        <p:nvGrpSpPr>
          <p:cNvPr id="7232" name="Group 64"/>
          <p:cNvGrpSpPr>
            <a:grpSpLocks/>
          </p:cNvGrpSpPr>
          <p:nvPr/>
        </p:nvGrpSpPr>
        <p:grpSpPr bwMode="auto">
          <a:xfrm>
            <a:off x="381000" y="1524000"/>
            <a:ext cx="8348663" cy="4054475"/>
            <a:chOff x="240" y="960"/>
            <a:chExt cx="5259" cy="2554"/>
          </a:xfrm>
        </p:grpSpPr>
        <p:sp>
          <p:nvSpPr>
            <p:cNvPr id="7192" name="Text Box 24"/>
            <p:cNvSpPr txBox="1">
              <a:spLocks noChangeArrowheads="1"/>
            </p:cNvSpPr>
            <p:nvPr/>
          </p:nvSpPr>
          <p:spPr bwMode="auto">
            <a:xfrm>
              <a:off x="496" y="1296"/>
              <a:ext cx="12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Schmelzwärme</a:t>
              </a:r>
            </a:p>
          </p:txBody>
        </p:sp>
        <p:sp>
          <p:nvSpPr>
            <p:cNvPr id="7179" name="Line 11"/>
            <p:cNvSpPr>
              <a:spLocks noChangeShapeType="1"/>
            </p:cNvSpPr>
            <p:nvPr/>
          </p:nvSpPr>
          <p:spPr bwMode="auto">
            <a:xfrm>
              <a:off x="240" y="3504"/>
              <a:ext cx="52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6" name="Line 8"/>
            <p:cNvSpPr>
              <a:spLocks noChangeShapeType="1"/>
            </p:cNvSpPr>
            <p:nvPr/>
          </p:nvSpPr>
          <p:spPr bwMode="auto">
            <a:xfrm>
              <a:off x="240" y="960"/>
              <a:ext cx="52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>
              <a:off x="240" y="1278"/>
              <a:ext cx="52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82" name="Line 14"/>
            <p:cNvSpPr>
              <a:spLocks noChangeShapeType="1"/>
            </p:cNvSpPr>
            <p:nvPr/>
          </p:nvSpPr>
          <p:spPr bwMode="auto">
            <a:xfrm>
              <a:off x="240" y="960"/>
              <a:ext cx="0" cy="2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83" name="Line 15"/>
            <p:cNvSpPr>
              <a:spLocks noChangeShapeType="1"/>
            </p:cNvSpPr>
            <p:nvPr/>
          </p:nvSpPr>
          <p:spPr bwMode="auto">
            <a:xfrm>
              <a:off x="1968" y="960"/>
              <a:ext cx="0" cy="2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84" name="Line 16"/>
            <p:cNvSpPr>
              <a:spLocks noChangeShapeType="1"/>
            </p:cNvSpPr>
            <p:nvPr/>
          </p:nvSpPr>
          <p:spPr bwMode="auto">
            <a:xfrm>
              <a:off x="5472" y="960"/>
              <a:ext cx="0" cy="2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85" name="Line 17"/>
            <p:cNvSpPr>
              <a:spLocks noChangeShapeType="1"/>
            </p:cNvSpPr>
            <p:nvPr/>
          </p:nvSpPr>
          <p:spPr bwMode="auto">
            <a:xfrm>
              <a:off x="3552" y="960"/>
              <a:ext cx="0" cy="2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87" name="Text Box 19"/>
            <p:cNvSpPr txBox="1">
              <a:spLocks noChangeArrowheads="1"/>
            </p:cNvSpPr>
            <p:nvPr/>
          </p:nvSpPr>
          <p:spPr bwMode="auto">
            <a:xfrm>
              <a:off x="320" y="975"/>
              <a:ext cx="15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Bewertungskriterien</a:t>
              </a:r>
            </a:p>
          </p:txBody>
        </p:sp>
        <p:grpSp>
          <p:nvGrpSpPr>
            <p:cNvPr id="7190" name="Group 22"/>
            <p:cNvGrpSpPr>
              <a:grpSpLocks/>
            </p:cNvGrpSpPr>
            <p:nvPr/>
          </p:nvGrpSpPr>
          <p:grpSpPr bwMode="auto">
            <a:xfrm>
              <a:off x="2112" y="983"/>
              <a:ext cx="1191" cy="250"/>
              <a:chOff x="2198" y="1015"/>
              <a:chExt cx="1191" cy="250"/>
            </a:xfrm>
          </p:grpSpPr>
          <p:sp>
            <p:nvSpPr>
              <p:cNvPr id="7188" name="Text Box 20"/>
              <p:cNvSpPr txBox="1">
                <a:spLocks noChangeArrowheads="1"/>
              </p:cNvSpPr>
              <p:nvPr/>
            </p:nvSpPr>
            <p:spPr bwMode="auto">
              <a:xfrm>
                <a:off x="2198" y="1015"/>
                <a:ext cx="119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Ba(OH)</a:t>
                </a:r>
                <a:r>
                  <a:rPr lang="de-DE" altLang="de-DE" sz="2000" b="1" baseline="-25000">
                    <a:latin typeface="Arial" panose="020B0604020202020204" pitchFamily="34" charset="0"/>
                  </a:rPr>
                  <a:t>2</a:t>
                </a:r>
                <a:r>
                  <a:rPr lang="de-DE" altLang="de-DE" sz="2000">
                    <a:latin typeface="Arial" panose="020B0604020202020204" pitchFamily="34" charset="0"/>
                  </a:rPr>
                  <a:t>  8H</a:t>
                </a:r>
                <a:r>
                  <a:rPr lang="de-DE" altLang="de-DE" sz="2000" b="1" baseline="-25000">
                    <a:latin typeface="Arial" panose="020B0604020202020204" pitchFamily="34" charset="0"/>
                  </a:rPr>
                  <a:t>2</a:t>
                </a:r>
                <a:r>
                  <a:rPr lang="de-DE" altLang="de-DE" sz="2000">
                    <a:latin typeface="Arial" panose="020B0604020202020204" pitchFamily="34" charset="0"/>
                  </a:rPr>
                  <a:t>O</a:t>
                </a:r>
              </a:p>
            </p:txBody>
          </p:sp>
          <p:sp>
            <p:nvSpPr>
              <p:cNvPr id="7189" name="Oval 21"/>
              <p:cNvSpPr>
                <a:spLocks noChangeArrowheads="1"/>
              </p:cNvSpPr>
              <p:nvPr/>
            </p:nvSpPr>
            <p:spPr bwMode="auto">
              <a:xfrm>
                <a:off x="2864" y="1112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7191" name="Rectangle 23"/>
            <p:cNvSpPr>
              <a:spLocks noChangeArrowheads="1"/>
            </p:cNvSpPr>
            <p:nvPr/>
          </p:nvSpPr>
          <p:spPr bwMode="auto">
            <a:xfrm>
              <a:off x="3625" y="990"/>
              <a:ext cx="187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Mg(NO</a:t>
              </a:r>
              <a:r>
                <a:rPr lang="de-DE" altLang="de-DE" sz="2000" b="1" baseline="-25000">
                  <a:latin typeface="Arial" panose="020B0604020202020204" pitchFamily="34" charset="0"/>
                </a:rPr>
                <a:t>3</a:t>
              </a:r>
              <a:r>
                <a:rPr lang="de-DE" altLang="de-DE" sz="2000">
                  <a:latin typeface="Arial" panose="020B0604020202020204" pitchFamily="34" charset="0"/>
                </a:rPr>
                <a:t>)</a:t>
              </a:r>
              <a:r>
                <a:rPr lang="de-DE" altLang="de-DE" sz="2000" b="1" baseline="-25000">
                  <a:latin typeface="Arial" panose="020B0604020202020204" pitchFamily="34" charset="0"/>
                </a:rPr>
                <a:t>2 </a:t>
              </a:r>
              <a:r>
                <a:rPr lang="de-DE" altLang="de-DE" sz="2000" b="1">
                  <a:latin typeface="Arial" panose="020B0604020202020204" pitchFamily="34" charset="0"/>
                  <a:cs typeface="Arial" panose="020B0604020202020204" pitchFamily="34" charset="0"/>
                </a:rPr>
                <a:t>•</a:t>
              </a:r>
              <a:r>
                <a:rPr lang="de-DE" altLang="de-DE" sz="2000" b="1" baseline="-25000">
                  <a:latin typeface="Arial" panose="020B0604020202020204" pitchFamily="34" charset="0"/>
                </a:rPr>
                <a:t> </a:t>
              </a:r>
              <a:r>
                <a:rPr lang="de-DE" altLang="de-DE" sz="2000">
                  <a:latin typeface="Arial" panose="020B0604020202020204" pitchFamily="34" charset="0"/>
                </a:rPr>
                <a:t>6H</a:t>
              </a:r>
              <a:r>
                <a:rPr lang="de-DE" altLang="de-DE" sz="2000" b="1" baseline="-25000">
                  <a:latin typeface="Arial" panose="020B0604020202020204" pitchFamily="34" charset="0"/>
                </a:rPr>
                <a:t>2</a:t>
              </a:r>
              <a:r>
                <a:rPr lang="de-DE" altLang="de-DE" sz="2000">
                  <a:latin typeface="Arial" panose="020B0604020202020204" pitchFamily="34" charset="0"/>
                </a:rPr>
                <a:t>O/Li(NO</a:t>
              </a:r>
              <a:r>
                <a:rPr lang="de-DE" altLang="de-DE" sz="2000" b="1" baseline="-25000">
                  <a:latin typeface="Arial" panose="020B0604020202020204" pitchFamily="34" charset="0"/>
                </a:rPr>
                <a:t>3</a:t>
              </a:r>
              <a:r>
                <a:rPr lang="de-DE" altLang="de-DE" sz="20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7195" name="Text Box 27"/>
            <p:cNvSpPr txBox="1">
              <a:spLocks noChangeArrowheads="1"/>
            </p:cNvSpPr>
            <p:nvPr/>
          </p:nvSpPr>
          <p:spPr bwMode="auto">
            <a:xfrm>
              <a:off x="416" y="1526"/>
              <a:ext cx="13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Schmelzverhalten</a:t>
              </a:r>
            </a:p>
          </p:txBody>
        </p:sp>
        <p:sp>
          <p:nvSpPr>
            <p:cNvPr id="7202" name="Text Box 34"/>
            <p:cNvSpPr txBox="1">
              <a:spLocks noChangeArrowheads="1"/>
            </p:cNvSpPr>
            <p:nvPr/>
          </p:nvSpPr>
          <p:spPr bwMode="auto">
            <a:xfrm>
              <a:off x="304" y="1776"/>
              <a:ext cx="16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Erstarrungsverhalten</a:t>
              </a:r>
            </a:p>
          </p:txBody>
        </p:sp>
        <p:sp>
          <p:nvSpPr>
            <p:cNvPr id="7203" name="Text Box 35"/>
            <p:cNvSpPr txBox="1">
              <a:spLocks noChangeArrowheads="1"/>
            </p:cNvSpPr>
            <p:nvPr/>
          </p:nvSpPr>
          <p:spPr bwMode="auto">
            <a:xfrm>
              <a:off x="240" y="2256"/>
              <a:ext cx="17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Spez. Wärmekapazität</a:t>
              </a:r>
            </a:p>
          </p:txBody>
        </p:sp>
        <p:sp>
          <p:nvSpPr>
            <p:cNvPr id="7204" name="Text Box 36"/>
            <p:cNvSpPr txBox="1">
              <a:spLocks noChangeArrowheads="1"/>
            </p:cNvSpPr>
            <p:nvPr/>
          </p:nvSpPr>
          <p:spPr bwMode="auto">
            <a:xfrm>
              <a:off x="816" y="2016"/>
              <a:ext cx="57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Dichte</a:t>
              </a:r>
            </a:p>
          </p:txBody>
        </p:sp>
        <p:sp>
          <p:nvSpPr>
            <p:cNvPr id="7205" name="Text Box 37"/>
            <p:cNvSpPr txBox="1">
              <a:spLocks noChangeArrowheads="1"/>
            </p:cNvSpPr>
            <p:nvPr/>
          </p:nvSpPr>
          <p:spPr bwMode="auto">
            <a:xfrm>
              <a:off x="672" y="2496"/>
              <a:ext cx="86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Reaktivität</a:t>
              </a:r>
            </a:p>
          </p:txBody>
        </p:sp>
        <p:sp>
          <p:nvSpPr>
            <p:cNvPr id="7206" name="Text Box 38"/>
            <p:cNvSpPr txBox="1">
              <a:spLocks noChangeArrowheads="1"/>
            </p:cNvSpPr>
            <p:nvPr/>
          </p:nvSpPr>
          <p:spPr bwMode="auto">
            <a:xfrm>
              <a:off x="280" y="3072"/>
              <a:ext cx="1647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Reaktion/Toxikologie/</a:t>
              </a:r>
            </a:p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Umwelt</a:t>
              </a:r>
            </a:p>
          </p:txBody>
        </p:sp>
        <p:sp>
          <p:nvSpPr>
            <p:cNvPr id="7223" name="Text Box 55"/>
            <p:cNvSpPr txBox="1">
              <a:spLocks noChangeArrowheads="1"/>
            </p:cNvSpPr>
            <p:nvPr/>
          </p:nvSpPr>
          <p:spPr bwMode="auto">
            <a:xfrm>
              <a:off x="440" y="2774"/>
              <a:ext cx="13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Speicherbehälter</a:t>
              </a:r>
            </a:p>
          </p:txBody>
        </p:sp>
      </p:grpSp>
      <p:grpSp>
        <p:nvGrpSpPr>
          <p:cNvPr id="7227" name="Group 59"/>
          <p:cNvGrpSpPr>
            <a:grpSpLocks/>
          </p:cNvGrpSpPr>
          <p:nvPr/>
        </p:nvGrpSpPr>
        <p:grpSpPr bwMode="auto">
          <a:xfrm>
            <a:off x="3549650" y="4406900"/>
            <a:ext cx="4292600" cy="396875"/>
            <a:chOff x="2236" y="2776"/>
            <a:chExt cx="2704" cy="250"/>
          </a:xfrm>
        </p:grpSpPr>
        <p:sp>
          <p:nvSpPr>
            <p:cNvPr id="7224" name="Text Box 56"/>
            <p:cNvSpPr txBox="1">
              <a:spLocks noChangeArrowheads="1"/>
            </p:cNvSpPr>
            <p:nvPr/>
          </p:nvSpPr>
          <p:spPr bwMode="auto">
            <a:xfrm>
              <a:off x="2236" y="2776"/>
              <a:ext cx="9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Stahl/Kupfer</a:t>
              </a:r>
            </a:p>
          </p:txBody>
        </p:sp>
        <p:sp>
          <p:nvSpPr>
            <p:cNvPr id="7225" name="Text Box 57"/>
            <p:cNvSpPr txBox="1">
              <a:spLocks noChangeArrowheads="1"/>
            </p:cNvSpPr>
            <p:nvPr/>
          </p:nvSpPr>
          <p:spPr bwMode="auto">
            <a:xfrm>
              <a:off x="4076" y="2776"/>
              <a:ext cx="8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Aluminium</a:t>
              </a:r>
            </a:p>
          </p:txBody>
        </p:sp>
      </p:grpSp>
      <p:grpSp>
        <p:nvGrpSpPr>
          <p:cNvPr id="7229" name="Group 61"/>
          <p:cNvGrpSpPr>
            <a:grpSpLocks/>
          </p:cNvGrpSpPr>
          <p:nvPr/>
        </p:nvGrpSpPr>
        <p:grpSpPr bwMode="auto">
          <a:xfrm>
            <a:off x="3416300" y="4860925"/>
            <a:ext cx="5051425" cy="400050"/>
            <a:chOff x="2152" y="3062"/>
            <a:chExt cx="3182" cy="252"/>
          </a:xfrm>
        </p:grpSpPr>
        <p:sp>
          <p:nvSpPr>
            <p:cNvPr id="7226" name="Text Box 58"/>
            <p:cNvSpPr txBox="1">
              <a:spLocks noChangeArrowheads="1"/>
            </p:cNvSpPr>
            <p:nvPr/>
          </p:nvSpPr>
          <p:spPr bwMode="auto">
            <a:xfrm>
              <a:off x="2152" y="3062"/>
              <a:ext cx="116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giftig/schädlich</a:t>
              </a:r>
            </a:p>
          </p:txBody>
        </p:sp>
        <p:sp>
          <p:nvSpPr>
            <p:cNvPr id="7228" name="Text Box 60"/>
            <p:cNvSpPr txBox="1">
              <a:spLocks noChangeArrowheads="1"/>
            </p:cNvSpPr>
            <p:nvPr/>
          </p:nvSpPr>
          <p:spPr bwMode="auto">
            <a:xfrm>
              <a:off x="3688" y="3064"/>
              <a:ext cx="164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Therapie/Düngemittel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362200" y="6126163"/>
            <a:ext cx="234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II. Theorie &amp; Praxis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334000" y="5667375"/>
            <a:ext cx="3133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Einsatzbereiche</a:t>
            </a:r>
          </a:p>
        </p:txBody>
      </p:sp>
      <p:pic>
        <p:nvPicPr>
          <p:cNvPr id="14341" name="Picture 5" descr="A:\Haus_modern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"/>
            <a:ext cx="7924800" cy="574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362200" y="6126163"/>
            <a:ext cx="234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II. Theorie &amp; Praxis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34000" y="5667375"/>
            <a:ext cx="3133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Einsatzbereiche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Automobil</a:t>
            </a:r>
          </a:p>
        </p:txBody>
      </p:sp>
      <p:grpSp>
        <p:nvGrpSpPr>
          <p:cNvPr id="15368" name="Group 8"/>
          <p:cNvGrpSpPr>
            <a:grpSpLocks/>
          </p:cNvGrpSpPr>
          <p:nvPr/>
        </p:nvGrpSpPr>
        <p:grpSpPr bwMode="auto">
          <a:xfrm>
            <a:off x="1778000" y="1371600"/>
            <a:ext cx="5594350" cy="3902075"/>
            <a:chOff x="1120" y="864"/>
            <a:chExt cx="3524" cy="2458"/>
          </a:xfrm>
        </p:grpSpPr>
        <p:pic>
          <p:nvPicPr>
            <p:cNvPr id="15366" name="Picture 6" descr="http://www.physik.uni-muenchen.de/didaktik/U_materialien/leifiphysik/web_ph09/umwelt_technik/07pcm/pcm3.jpg"/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2" y="864"/>
              <a:ext cx="3120" cy="14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367" name="Text Box 7"/>
            <p:cNvSpPr txBox="1">
              <a:spLocks noChangeArrowheads="1"/>
            </p:cNvSpPr>
            <p:nvPr/>
          </p:nvSpPr>
          <p:spPr bwMode="auto">
            <a:xfrm>
              <a:off x="1120" y="2496"/>
              <a:ext cx="352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Wingdings 3" panose="05040102010807070707" pitchFamily="18" charset="2"/>
                <a:buChar char=""/>
              </a:pPr>
              <a:r>
                <a:rPr lang="de-DE" altLang="de-DE" sz="2000">
                  <a:latin typeface="Arial" panose="020B0604020202020204" pitchFamily="34" charset="0"/>
                </a:rPr>
                <a:t> PCM 72 von Merck im 5er BMW</a:t>
              </a:r>
            </a:p>
            <a:p>
              <a:pPr>
                <a:buFont typeface="Wingdings 3" panose="05040102010807070707" pitchFamily="18" charset="2"/>
                <a:buChar char=""/>
              </a:pPr>
              <a:r>
                <a:rPr lang="de-DE" altLang="de-DE" sz="2000">
                  <a:latin typeface="Arial" panose="020B0604020202020204" pitchFamily="34" charset="0"/>
                  <a:sym typeface="Wingdings 3" panose="05040102010807070707" pitchFamily="18" charset="2"/>
                </a:rPr>
                <a:t> Schmelzpunkt 72 °C</a:t>
              </a:r>
            </a:p>
            <a:p>
              <a:pPr>
                <a:buFont typeface="Wingdings 3" panose="05040102010807070707" pitchFamily="18" charset="2"/>
                <a:buChar char=""/>
              </a:pPr>
              <a:r>
                <a:rPr lang="de-DE" altLang="de-DE" sz="2000">
                  <a:latin typeface="Arial" panose="020B0604020202020204" pitchFamily="34" charset="0"/>
                  <a:sym typeface="Wingdings 3" panose="05040102010807070707" pitchFamily="18" charset="2"/>
                </a:rPr>
                <a:t> Eingebunden in den Kühlwasserkreislauf</a:t>
              </a:r>
            </a:p>
            <a:p>
              <a:pPr>
                <a:buFont typeface="Wingdings 3" panose="05040102010807070707" pitchFamily="18" charset="2"/>
                <a:buNone/>
              </a:pPr>
              <a:r>
                <a:rPr lang="de-DE" altLang="de-DE" sz="2000">
                  <a:latin typeface="Arial" panose="020B0604020202020204" pitchFamily="34" charset="0"/>
                  <a:sym typeface="Wingdings 3" panose="05040102010807070707" pitchFamily="18" charset="2"/>
                </a:rPr>
                <a:t> Bereitstellung der Wärme 2d bei bis zu –20°C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362200" y="6126163"/>
            <a:ext cx="234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II. Theorie &amp; Praxis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334000" y="5667375"/>
            <a:ext cx="3133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Einsatzbereiche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Baumaterialien</a:t>
            </a:r>
          </a:p>
        </p:txBody>
      </p:sp>
      <p:grpSp>
        <p:nvGrpSpPr>
          <p:cNvPr id="16440" name="Group 56"/>
          <p:cNvGrpSpPr>
            <a:grpSpLocks/>
          </p:cNvGrpSpPr>
          <p:nvPr/>
        </p:nvGrpSpPr>
        <p:grpSpPr bwMode="auto">
          <a:xfrm>
            <a:off x="1130300" y="1219200"/>
            <a:ext cx="6870700" cy="4065588"/>
            <a:chOff x="712" y="768"/>
            <a:chExt cx="4328" cy="2561"/>
          </a:xfrm>
        </p:grpSpPr>
        <p:sp>
          <p:nvSpPr>
            <p:cNvPr id="16434" name="Text Box 50"/>
            <p:cNvSpPr txBox="1">
              <a:spLocks noChangeArrowheads="1"/>
            </p:cNvSpPr>
            <p:nvPr/>
          </p:nvSpPr>
          <p:spPr bwMode="auto">
            <a:xfrm>
              <a:off x="726" y="2887"/>
              <a:ext cx="430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Wingdings 3" panose="05040102010807070707" pitchFamily="18" charset="2"/>
                <a:buChar char=""/>
              </a:pPr>
              <a:r>
                <a:rPr lang="de-DE" altLang="de-DE" sz="2000">
                  <a:latin typeface="Arial" panose="020B0604020202020204" pitchFamily="34" charset="0"/>
                  <a:sym typeface="Wingdings 3" panose="05040102010807070707" pitchFamily="18" charset="2"/>
                </a:rPr>
                <a:t> Beladung durch Sonneneinstrahlung</a:t>
              </a:r>
            </a:p>
            <a:p>
              <a:pPr>
                <a:buFont typeface="Wingdings 3" panose="05040102010807070707" pitchFamily="18" charset="2"/>
                <a:buNone/>
              </a:pPr>
              <a:r>
                <a:rPr lang="de-DE" altLang="de-DE" sz="2000">
                  <a:latin typeface="Arial" panose="020B0604020202020204" pitchFamily="34" charset="0"/>
                  <a:sym typeface="Wingdings 3" panose="05040102010807070707" pitchFamily="18" charset="2"/>
                </a:rPr>
                <a:t> Wärmeabgabe bei Temperaturerniedrigung in der Nacht </a:t>
              </a:r>
            </a:p>
          </p:txBody>
        </p:sp>
        <p:grpSp>
          <p:nvGrpSpPr>
            <p:cNvPr id="16439" name="Group 55"/>
            <p:cNvGrpSpPr>
              <a:grpSpLocks/>
            </p:cNvGrpSpPr>
            <p:nvPr/>
          </p:nvGrpSpPr>
          <p:grpSpPr bwMode="auto">
            <a:xfrm>
              <a:off x="712" y="768"/>
              <a:ext cx="4328" cy="1779"/>
              <a:chOff x="712" y="768"/>
              <a:chExt cx="4328" cy="1779"/>
            </a:xfrm>
          </p:grpSpPr>
          <p:sp>
            <p:nvSpPr>
              <p:cNvPr id="16435" name="Rectangle 51" descr="Horizontale Steine"/>
              <p:cNvSpPr>
                <a:spLocks noChangeArrowheads="1"/>
              </p:cNvSpPr>
              <p:nvPr/>
            </p:nvSpPr>
            <p:spPr bwMode="auto">
              <a:xfrm>
                <a:off x="2736" y="1048"/>
                <a:ext cx="480" cy="1038"/>
              </a:xfrm>
              <a:prstGeom prst="rect">
                <a:avLst/>
              </a:prstGeom>
              <a:pattFill prst="horzBrick">
                <a:fgClr>
                  <a:srgbClr val="FF9D9D"/>
                </a:fgClr>
                <a:bgClr>
                  <a:schemeClr val="bg1"/>
                </a:bgClr>
              </a:pattFill>
              <a:ln w="9525">
                <a:solidFill>
                  <a:srgbClr val="8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6391" name="Rectangle 7" descr="Granit"/>
              <p:cNvSpPr>
                <a:spLocks noChangeArrowheads="1"/>
              </p:cNvSpPr>
              <p:nvPr/>
            </p:nvSpPr>
            <p:spPr bwMode="auto">
              <a:xfrm>
                <a:off x="2638" y="1049"/>
                <a:ext cx="101" cy="1030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392" name="Rectangle 8" descr="Sand"/>
              <p:cNvSpPr>
                <a:spLocks noChangeArrowheads="1"/>
              </p:cNvSpPr>
              <p:nvPr/>
            </p:nvSpPr>
            <p:spPr bwMode="auto">
              <a:xfrm>
                <a:off x="2536" y="1049"/>
                <a:ext cx="101" cy="1030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393" name="Rectangle 9"/>
              <p:cNvSpPr>
                <a:spLocks noChangeArrowheads="1"/>
              </p:cNvSpPr>
              <p:nvPr/>
            </p:nvSpPr>
            <p:spPr bwMode="auto">
              <a:xfrm>
                <a:off x="2235" y="1049"/>
                <a:ext cx="303" cy="10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394" name="Rectangle 10" descr="Welle"/>
              <p:cNvSpPr>
                <a:spLocks noChangeArrowheads="1"/>
              </p:cNvSpPr>
              <p:nvPr/>
            </p:nvSpPr>
            <p:spPr bwMode="auto">
              <a:xfrm>
                <a:off x="1932" y="1049"/>
                <a:ext cx="303" cy="1030"/>
              </a:xfrm>
              <a:prstGeom prst="rect">
                <a:avLst/>
              </a:prstGeom>
              <a:pattFill prst="wave">
                <a:fgClr>
                  <a:srgbClr val="00000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395" name="AutoShape 11"/>
              <p:cNvSpPr>
                <a:spLocks noChangeArrowheads="1"/>
              </p:cNvSpPr>
              <p:nvPr/>
            </p:nvSpPr>
            <p:spPr bwMode="auto">
              <a:xfrm>
                <a:off x="923" y="768"/>
                <a:ext cx="606" cy="562"/>
              </a:xfrm>
              <a:prstGeom prst="star24">
                <a:avLst>
                  <a:gd name="adj" fmla="val 37500"/>
                </a:avLst>
              </a:prstGeom>
              <a:solidFill>
                <a:srgbClr val="FF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396" name="Line 12"/>
              <p:cNvSpPr>
                <a:spLocks noChangeShapeType="1"/>
              </p:cNvSpPr>
              <p:nvPr/>
            </p:nvSpPr>
            <p:spPr bwMode="auto">
              <a:xfrm>
                <a:off x="1394" y="1416"/>
                <a:ext cx="101" cy="281"/>
              </a:xfrm>
              <a:prstGeom prst="line">
                <a:avLst/>
              </a:prstGeom>
              <a:noFill/>
              <a:ln w="2540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397" name="Line 13"/>
              <p:cNvSpPr>
                <a:spLocks noChangeShapeType="1"/>
              </p:cNvSpPr>
              <p:nvPr/>
            </p:nvSpPr>
            <p:spPr bwMode="auto">
              <a:xfrm flipH="1">
                <a:off x="982" y="1416"/>
                <a:ext cx="101" cy="281"/>
              </a:xfrm>
              <a:prstGeom prst="line">
                <a:avLst/>
              </a:prstGeom>
              <a:noFill/>
              <a:ln w="2540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398" name="Line 14"/>
              <p:cNvSpPr>
                <a:spLocks noChangeShapeType="1"/>
              </p:cNvSpPr>
              <p:nvPr/>
            </p:nvSpPr>
            <p:spPr bwMode="auto">
              <a:xfrm>
                <a:off x="1613" y="1283"/>
                <a:ext cx="235" cy="125"/>
              </a:xfrm>
              <a:prstGeom prst="line">
                <a:avLst/>
              </a:prstGeom>
              <a:noFill/>
              <a:ln w="2540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399" name="Line 15"/>
              <p:cNvSpPr>
                <a:spLocks noChangeShapeType="1"/>
              </p:cNvSpPr>
              <p:nvPr/>
            </p:nvSpPr>
            <p:spPr bwMode="auto">
              <a:xfrm>
                <a:off x="1629" y="1049"/>
                <a:ext cx="202" cy="0"/>
              </a:xfrm>
              <a:prstGeom prst="line">
                <a:avLst/>
              </a:prstGeom>
              <a:noFill/>
              <a:ln w="28575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400" name="Text Box 16"/>
              <p:cNvSpPr txBox="1">
                <a:spLocks noChangeArrowheads="1"/>
              </p:cNvSpPr>
              <p:nvPr/>
            </p:nvSpPr>
            <p:spPr bwMode="auto">
              <a:xfrm>
                <a:off x="2033" y="2266"/>
                <a:ext cx="807" cy="2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r>
                  <a:rPr lang="de-DE" altLang="de-DE" sz="2000">
                    <a:latin typeface="Arial" panose="020B0604020202020204" pitchFamily="34" charset="0"/>
                  </a:rPr>
                  <a:t>Luftspalt</a:t>
                </a:r>
              </a:p>
            </p:txBody>
          </p:sp>
          <p:sp>
            <p:nvSpPr>
              <p:cNvPr id="16401" name="Text Box 17"/>
              <p:cNvSpPr txBox="1">
                <a:spLocks noChangeArrowheads="1"/>
              </p:cNvSpPr>
              <p:nvPr/>
            </p:nvSpPr>
            <p:spPr bwMode="auto">
              <a:xfrm>
                <a:off x="3469" y="2025"/>
                <a:ext cx="1283" cy="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r>
                  <a:rPr lang="de-DE" altLang="de-DE" sz="2000">
                    <a:latin typeface="Arial" panose="020B0604020202020204" pitchFamily="34" charset="0"/>
                  </a:rPr>
                  <a:t>Abdeckplatte</a:t>
                </a:r>
              </a:p>
              <a:p>
                <a:pPr eaLnBrk="0" hangingPunct="0"/>
                <a:r>
                  <a:rPr lang="de-DE" altLang="de-DE" sz="2000">
                    <a:latin typeface="Arial" panose="020B0604020202020204" pitchFamily="34" charset="0"/>
                  </a:rPr>
                  <a:t>aus Gipskarton</a:t>
                </a:r>
                <a:endParaRPr lang="de-DE" altLang="de-DE" sz="2000"/>
              </a:p>
            </p:txBody>
          </p:sp>
          <p:sp>
            <p:nvSpPr>
              <p:cNvPr id="16402" name="Text Box 18"/>
              <p:cNvSpPr txBox="1">
                <a:spLocks noChangeArrowheads="1"/>
              </p:cNvSpPr>
              <p:nvPr/>
            </p:nvSpPr>
            <p:spPr bwMode="auto">
              <a:xfrm>
                <a:off x="3421" y="1049"/>
                <a:ext cx="1619" cy="3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r>
                  <a:rPr lang="de-DE" altLang="de-DE" sz="2000">
                    <a:latin typeface="Arial" panose="020B0604020202020204" pitchFamily="34" charset="0"/>
                  </a:rPr>
                  <a:t>Gipskartonplatte</a:t>
                </a:r>
              </a:p>
              <a:p>
                <a:pPr eaLnBrk="0" hangingPunct="0"/>
                <a:r>
                  <a:rPr lang="de-DE" altLang="de-DE" sz="2000">
                    <a:latin typeface="Arial" panose="020B0604020202020204" pitchFamily="34" charset="0"/>
                  </a:rPr>
                  <a:t>mit </a:t>
                </a:r>
                <a:r>
                  <a:rPr lang="de-DE" altLang="de-DE" sz="2000" b="1">
                    <a:latin typeface="Arial" panose="020B0604020202020204" pitchFamily="34" charset="0"/>
                  </a:rPr>
                  <a:t>PCM</a:t>
                </a:r>
                <a:endParaRPr lang="de-DE" altLang="de-DE" sz="2000">
                  <a:latin typeface="Arial" panose="020B0604020202020204" pitchFamily="34" charset="0"/>
                </a:endParaRPr>
              </a:p>
            </p:txBody>
          </p:sp>
          <p:sp>
            <p:nvSpPr>
              <p:cNvPr id="16403" name="Text Box 19"/>
              <p:cNvSpPr txBox="1">
                <a:spLocks noChangeArrowheads="1"/>
              </p:cNvSpPr>
              <p:nvPr/>
            </p:nvSpPr>
            <p:spPr bwMode="auto">
              <a:xfrm>
                <a:off x="816" y="2172"/>
                <a:ext cx="912" cy="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r>
                  <a:rPr lang="de-DE" altLang="de-DE" sz="2000">
                    <a:latin typeface="Arial" panose="020B0604020202020204" pitchFamily="34" charset="0"/>
                  </a:rPr>
                  <a:t>Wärme-dämmung</a:t>
                </a:r>
              </a:p>
            </p:txBody>
          </p:sp>
          <p:sp>
            <p:nvSpPr>
              <p:cNvPr id="16404" name="Text Box 20"/>
              <p:cNvSpPr txBox="1">
                <a:spLocks noChangeArrowheads="1"/>
              </p:cNvSpPr>
              <p:nvPr/>
            </p:nvSpPr>
            <p:spPr bwMode="auto">
              <a:xfrm>
                <a:off x="712" y="1759"/>
                <a:ext cx="1080" cy="2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r>
                  <a:rPr lang="de-DE" altLang="de-DE" sz="2000">
                    <a:latin typeface="Arial" panose="020B0604020202020204" pitchFamily="34" charset="0"/>
                  </a:rPr>
                  <a:t>Wetterschutz</a:t>
                </a:r>
              </a:p>
            </p:txBody>
          </p:sp>
          <p:sp>
            <p:nvSpPr>
              <p:cNvPr id="16405" name="Line 21"/>
              <p:cNvSpPr>
                <a:spLocks noChangeShapeType="1"/>
              </p:cNvSpPr>
              <p:nvPr/>
            </p:nvSpPr>
            <p:spPr bwMode="auto">
              <a:xfrm>
                <a:off x="1932" y="1049"/>
                <a:ext cx="0" cy="1030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406" name="Line 22"/>
              <p:cNvSpPr>
                <a:spLocks noChangeShapeType="1"/>
              </p:cNvSpPr>
              <p:nvPr/>
            </p:nvSpPr>
            <p:spPr bwMode="auto">
              <a:xfrm>
                <a:off x="1732" y="1892"/>
                <a:ext cx="20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407" name="Line 23"/>
              <p:cNvSpPr>
                <a:spLocks noChangeShapeType="1"/>
              </p:cNvSpPr>
              <p:nvPr/>
            </p:nvSpPr>
            <p:spPr bwMode="auto">
              <a:xfrm flipV="1">
                <a:off x="1529" y="1985"/>
                <a:ext cx="605" cy="37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408" name="Line 24"/>
              <p:cNvSpPr>
                <a:spLocks noChangeShapeType="1"/>
              </p:cNvSpPr>
              <p:nvPr/>
            </p:nvSpPr>
            <p:spPr bwMode="auto">
              <a:xfrm flipV="1">
                <a:off x="2336" y="1985"/>
                <a:ext cx="0" cy="28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409" name="Line 25"/>
              <p:cNvSpPr>
                <a:spLocks noChangeShapeType="1"/>
              </p:cNvSpPr>
              <p:nvPr/>
            </p:nvSpPr>
            <p:spPr bwMode="auto">
              <a:xfrm flipH="1" flipV="1">
                <a:off x="2697" y="1824"/>
                <a:ext cx="807" cy="28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410" name="Line 26"/>
              <p:cNvSpPr>
                <a:spLocks noChangeShapeType="1"/>
              </p:cNvSpPr>
              <p:nvPr/>
            </p:nvSpPr>
            <p:spPr bwMode="auto">
              <a:xfrm flipH="1">
                <a:off x="2568" y="1200"/>
                <a:ext cx="840" cy="3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436" name="Text Box 52"/>
              <p:cNvSpPr txBox="1">
                <a:spLocks noChangeArrowheads="1"/>
              </p:cNvSpPr>
              <p:nvPr/>
            </p:nvSpPr>
            <p:spPr bwMode="auto">
              <a:xfrm>
                <a:off x="3446" y="1575"/>
                <a:ext cx="90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Mauerwerk</a:t>
                </a:r>
              </a:p>
            </p:txBody>
          </p:sp>
          <p:sp>
            <p:nvSpPr>
              <p:cNvPr id="16437" name="Line 53"/>
              <p:cNvSpPr>
                <a:spLocks noChangeShapeType="1"/>
              </p:cNvSpPr>
              <p:nvPr/>
            </p:nvSpPr>
            <p:spPr bwMode="auto">
              <a:xfrm>
                <a:off x="3136" y="1632"/>
                <a:ext cx="336" cy="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026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19459" name="Text Box 1027"/>
          <p:cNvSpPr txBox="1">
            <a:spLocks noChangeArrowheads="1"/>
          </p:cNvSpPr>
          <p:nvPr/>
        </p:nvSpPr>
        <p:spPr bwMode="auto">
          <a:xfrm>
            <a:off x="2362200" y="6126163"/>
            <a:ext cx="234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II. Theorie &amp; Praxis</a:t>
            </a:r>
          </a:p>
        </p:txBody>
      </p:sp>
      <p:sp>
        <p:nvSpPr>
          <p:cNvPr id="19460" name="Text Box 1028"/>
          <p:cNvSpPr txBox="1">
            <a:spLocks noChangeArrowheads="1"/>
          </p:cNvSpPr>
          <p:nvPr/>
        </p:nvSpPr>
        <p:spPr bwMode="auto">
          <a:xfrm>
            <a:off x="5334000" y="5667375"/>
            <a:ext cx="3133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Einsatzbereiche</a:t>
            </a:r>
          </a:p>
        </p:txBody>
      </p:sp>
      <p:sp>
        <p:nvSpPr>
          <p:cNvPr id="19461" name="Rectangle 102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Fußbodenheizung</a:t>
            </a:r>
          </a:p>
        </p:txBody>
      </p:sp>
      <p:sp>
        <p:nvSpPr>
          <p:cNvPr id="19566" name="Text Box 1134"/>
          <p:cNvSpPr txBox="1">
            <a:spLocks noChangeArrowheads="1"/>
          </p:cNvSpPr>
          <p:nvPr/>
        </p:nvSpPr>
        <p:spPr bwMode="auto">
          <a:xfrm>
            <a:off x="801688" y="4419600"/>
            <a:ext cx="75406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 3" panose="05040102010807070707" pitchFamily="18" charset="2"/>
              <a:buChar char=""/>
            </a:pPr>
            <a:r>
              <a:rPr lang="de-DE" altLang="de-DE" sz="2000">
                <a:latin typeface="Arial" panose="020B0604020202020204" pitchFamily="34" charset="0"/>
                <a:sym typeface="Wingdings 3" panose="05040102010807070707" pitchFamily="18" charset="2"/>
              </a:rPr>
              <a:t> GR 40 von Rubitherm</a:t>
            </a:r>
            <a:r>
              <a:rPr lang="de-DE" altLang="de-DE" sz="2000" baseline="30000">
                <a:latin typeface="Arial" panose="020B0604020202020204" pitchFamily="34" charset="0"/>
                <a:cs typeface="Arial" panose="020B0604020202020204" pitchFamily="34" charset="0"/>
                <a:sym typeface="Wingdings 3" panose="05040102010807070707" pitchFamily="18" charset="2"/>
              </a:rPr>
              <a:t>®  </a:t>
            </a:r>
            <a:r>
              <a:rPr lang="de-DE" altLang="de-DE" sz="2000">
                <a:latin typeface="Arial" panose="020B0604020202020204" pitchFamily="34" charset="0"/>
                <a:cs typeface="Arial" panose="020B0604020202020204" pitchFamily="34" charset="0"/>
                <a:sym typeface="Wingdings 3" panose="05040102010807070707" pitchFamily="18" charset="2"/>
              </a:rPr>
              <a:t>spart 50% einer Estrichschichtdicke ein</a:t>
            </a:r>
          </a:p>
          <a:p>
            <a:pPr>
              <a:buFont typeface="Wingdings 3" panose="05040102010807070707" pitchFamily="18" charset="2"/>
              <a:buChar char=""/>
            </a:pPr>
            <a:r>
              <a:rPr lang="de-DE" altLang="de-DE" sz="2000">
                <a:latin typeface="Arial" panose="020B0604020202020204" pitchFamily="34" charset="0"/>
                <a:sym typeface="Wingdings 3" panose="05040102010807070707" pitchFamily="18" charset="2"/>
              </a:rPr>
              <a:t> Temperaturkonstanz durch Paraffin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de-DE" altLang="de-DE" sz="2000">
                <a:latin typeface="Arial" panose="020B0604020202020204" pitchFamily="34" charset="0"/>
                <a:sym typeface="Wingdings 3" panose="05040102010807070707" pitchFamily="18" charset="2"/>
              </a:rPr>
              <a:t> Trockene und schnelle Verlegung</a:t>
            </a:r>
          </a:p>
        </p:txBody>
      </p:sp>
      <p:grpSp>
        <p:nvGrpSpPr>
          <p:cNvPr id="19561" name="Group 1129"/>
          <p:cNvGrpSpPr>
            <a:grpSpLocks/>
          </p:cNvGrpSpPr>
          <p:nvPr/>
        </p:nvGrpSpPr>
        <p:grpSpPr bwMode="auto">
          <a:xfrm>
            <a:off x="1822450" y="3000375"/>
            <a:ext cx="4440238" cy="1266825"/>
            <a:chOff x="1084" y="1890"/>
            <a:chExt cx="2797" cy="798"/>
          </a:xfrm>
        </p:grpSpPr>
        <p:sp>
          <p:nvSpPr>
            <p:cNvPr id="19464" name="AutoShape 1032" descr="Dachplatten"/>
            <p:cNvSpPr>
              <a:spLocks noChangeArrowheads="1"/>
            </p:cNvSpPr>
            <p:nvPr/>
          </p:nvSpPr>
          <p:spPr bwMode="auto">
            <a:xfrm>
              <a:off x="1084" y="1890"/>
              <a:ext cx="1119" cy="798"/>
            </a:xfrm>
            <a:prstGeom prst="parallelogram">
              <a:avLst>
                <a:gd name="adj" fmla="val 35056"/>
              </a:avLst>
            </a:prstGeom>
            <a:pattFill prst="shingle">
              <a:fgClr>
                <a:srgbClr val="C0C0C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465" name="AutoShape 1033" descr="Dachplatten"/>
            <p:cNvSpPr>
              <a:spLocks noChangeArrowheads="1"/>
            </p:cNvSpPr>
            <p:nvPr/>
          </p:nvSpPr>
          <p:spPr bwMode="auto">
            <a:xfrm>
              <a:off x="1923" y="1890"/>
              <a:ext cx="1119" cy="798"/>
            </a:xfrm>
            <a:prstGeom prst="parallelogram">
              <a:avLst>
                <a:gd name="adj" fmla="val 35056"/>
              </a:avLst>
            </a:prstGeom>
            <a:pattFill prst="shingle">
              <a:fgClr>
                <a:srgbClr val="C0C0C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466" name="AutoShape 1034" descr="Dachplatten"/>
            <p:cNvSpPr>
              <a:spLocks noChangeArrowheads="1"/>
            </p:cNvSpPr>
            <p:nvPr/>
          </p:nvSpPr>
          <p:spPr bwMode="auto">
            <a:xfrm>
              <a:off x="2762" y="1890"/>
              <a:ext cx="1119" cy="798"/>
            </a:xfrm>
            <a:prstGeom prst="parallelogram">
              <a:avLst>
                <a:gd name="adj" fmla="val 35056"/>
              </a:avLst>
            </a:prstGeom>
            <a:pattFill prst="shingle">
              <a:fgClr>
                <a:srgbClr val="C0C0C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558" name="Text Box 1126"/>
            <p:cNvSpPr txBox="1">
              <a:spLocks noChangeArrowheads="1"/>
            </p:cNvSpPr>
            <p:nvPr/>
          </p:nvSpPr>
          <p:spPr bwMode="auto">
            <a:xfrm>
              <a:off x="1680" y="2412"/>
              <a:ext cx="1382" cy="2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de-DE" altLang="de-DE" sz="2000">
                  <a:latin typeface="Arial" panose="020B0604020202020204" pitchFamily="34" charset="0"/>
                </a:rPr>
                <a:t>Wärmedämmung</a:t>
              </a:r>
            </a:p>
          </p:txBody>
        </p:sp>
      </p:grpSp>
      <p:grpSp>
        <p:nvGrpSpPr>
          <p:cNvPr id="19687" name="Group 1255"/>
          <p:cNvGrpSpPr>
            <a:grpSpLocks/>
          </p:cNvGrpSpPr>
          <p:nvPr/>
        </p:nvGrpSpPr>
        <p:grpSpPr bwMode="auto">
          <a:xfrm>
            <a:off x="1701800" y="2514600"/>
            <a:ext cx="6299200" cy="1317625"/>
            <a:chOff x="1072" y="1584"/>
            <a:chExt cx="3968" cy="830"/>
          </a:xfrm>
        </p:grpSpPr>
        <p:sp>
          <p:nvSpPr>
            <p:cNvPr id="19552" name="AutoShape 1120"/>
            <p:cNvSpPr>
              <a:spLocks noChangeArrowheads="1"/>
            </p:cNvSpPr>
            <p:nvPr/>
          </p:nvSpPr>
          <p:spPr bwMode="auto">
            <a:xfrm flipH="1" flipV="1">
              <a:off x="1112" y="2081"/>
              <a:ext cx="464" cy="295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553" name="AutoShape 1121"/>
            <p:cNvSpPr>
              <a:spLocks noChangeArrowheads="1"/>
            </p:cNvSpPr>
            <p:nvPr/>
          </p:nvSpPr>
          <p:spPr bwMode="auto">
            <a:xfrm flipH="1" flipV="1">
              <a:off x="1744" y="2081"/>
              <a:ext cx="464" cy="295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554" name="AutoShape 1122"/>
            <p:cNvSpPr>
              <a:spLocks noChangeArrowheads="1"/>
            </p:cNvSpPr>
            <p:nvPr/>
          </p:nvSpPr>
          <p:spPr bwMode="auto">
            <a:xfrm flipH="1" flipV="1">
              <a:off x="2368" y="2081"/>
              <a:ext cx="448" cy="295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555" name="AutoShape 1123"/>
            <p:cNvSpPr>
              <a:spLocks noChangeArrowheads="1"/>
            </p:cNvSpPr>
            <p:nvPr/>
          </p:nvSpPr>
          <p:spPr bwMode="auto">
            <a:xfrm flipH="1" flipV="1">
              <a:off x="3016" y="2072"/>
              <a:ext cx="447" cy="313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557" name="Text Box 1125"/>
            <p:cNvSpPr txBox="1">
              <a:spLocks noChangeArrowheads="1"/>
            </p:cNvSpPr>
            <p:nvPr/>
          </p:nvSpPr>
          <p:spPr bwMode="auto">
            <a:xfrm>
              <a:off x="4041" y="2184"/>
              <a:ext cx="999" cy="2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de-DE" altLang="de-DE" sz="2000">
                  <a:latin typeface="Arial" panose="020B0604020202020204" pitchFamily="34" charset="0"/>
                </a:rPr>
                <a:t>Heizregister</a:t>
              </a:r>
            </a:p>
          </p:txBody>
        </p:sp>
        <p:sp>
          <p:nvSpPr>
            <p:cNvPr id="19568" name="Line 1136"/>
            <p:cNvSpPr>
              <a:spLocks noChangeShapeType="1"/>
            </p:cNvSpPr>
            <p:nvPr/>
          </p:nvSpPr>
          <p:spPr bwMode="auto">
            <a:xfrm flipV="1">
              <a:off x="1160" y="1728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69" name="Line 1137"/>
            <p:cNvSpPr>
              <a:spLocks noChangeShapeType="1"/>
            </p:cNvSpPr>
            <p:nvPr/>
          </p:nvSpPr>
          <p:spPr bwMode="auto">
            <a:xfrm flipV="1">
              <a:off x="1200" y="1728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71" name="AutoShape 1139"/>
            <p:cNvSpPr>
              <a:spLocks noChangeArrowheads="1"/>
            </p:cNvSpPr>
            <p:nvPr/>
          </p:nvSpPr>
          <p:spPr bwMode="auto">
            <a:xfrm>
              <a:off x="1680" y="1592"/>
              <a:ext cx="400" cy="320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573" name="Line 1141"/>
            <p:cNvSpPr>
              <a:spLocks noChangeShapeType="1"/>
            </p:cNvSpPr>
            <p:nvPr/>
          </p:nvSpPr>
          <p:spPr bwMode="auto">
            <a:xfrm flipV="1">
              <a:off x="1464" y="1744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74" name="Line 1142"/>
            <p:cNvSpPr>
              <a:spLocks noChangeShapeType="1"/>
            </p:cNvSpPr>
            <p:nvPr/>
          </p:nvSpPr>
          <p:spPr bwMode="auto">
            <a:xfrm flipV="1">
              <a:off x="1504" y="1736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76" name="Line 1144"/>
            <p:cNvSpPr>
              <a:spLocks noChangeShapeType="1"/>
            </p:cNvSpPr>
            <p:nvPr/>
          </p:nvSpPr>
          <p:spPr bwMode="auto">
            <a:xfrm flipV="1">
              <a:off x="1768" y="1712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77" name="Line 1145"/>
            <p:cNvSpPr>
              <a:spLocks noChangeShapeType="1"/>
            </p:cNvSpPr>
            <p:nvPr/>
          </p:nvSpPr>
          <p:spPr bwMode="auto">
            <a:xfrm flipV="1">
              <a:off x="1808" y="1712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78" name="AutoShape 1146"/>
            <p:cNvSpPr>
              <a:spLocks noChangeArrowheads="1"/>
            </p:cNvSpPr>
            <p:nvPr/>
          </p:nvSpPr>
          <p:spPr bwMode="auto">
            <a:xfrm>
              <a:off x="2320" y="1584"/>
              <a:ext cx="384" cy="320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580" name="Line 1148"/>
            <p:cNvSpPr>
              <a:spLocks noChangeShapeType="1"/>
            </p:cNvSpPr>
            <p:nvPr/>
          </p:nvSpPr>
          <p:spPr bwMode="auto">
            <a:xfrm flipV="1">
              <a:off x="2120" y="1728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81" name="Line 1149"/>
            <p:cNvSpPr>
              <a:spLocks noChangeShapeType="1"/>
            </p:cNvSpPr>
            <p:nvPr/>
          </p:nvSpPr>
          <p:spPr bwMode="auto">
            <a:xfrm flipV="1">
              <a:off x="2160" y="1728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83" name="Line 1151"/>
            <p:cNvSpPr>
              <a:spLocks noChangeShapeType="1"/>
            </p:cNvSpPr>
            <p:nvPr/>
          </p:nvSpPr>
          <p:spPr bwMode="auto">
            <a:xfrm flipV="1">
              <a:off x="2384" y="1712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84" name="Line 1152"/>
            <p:cNvSpPr>
              <a:spLocks noChangeShapeType="1"/>
            </p:cNvSpPr>
            <p:nvPr/>
          </p:nvSpPr>
          <p:spPr bwMode="auto">
            <a:xfrm flipV="1">
              <a:off x="2424" y="1712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85" name="AutoShape 1153"/>
            <p:cNvSpPr>
              <a:spLocks noChangeArrowheads="1"/>
            </p:cNvSpPr>
            <p:nvPr/>
          </p:nvSpPr>
          <p:spPr bwMode="auto">
            <a:xfrm>
              <a:off x="2944" y="1592"/>
              <a:ext cx="422" cy="320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587" name="Line 1155"/>
            <p:cNvSpPr>
              <a:spLocks noChangeShapeType="1"/>
            </p:cNvSpPr>
            <p:nvPr/>
          </p:nvSpPr>
          <p:spPr bwMode="auto">
            <a:xfrm flipV="1">
              <a:off x="2760" y="1736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88" name="Line 1156"/>
            <p:cNvSpPr>
              <a:spLocks noChangeShapeType="1"/>
            </p:cNvSpPr>
            <p:nvPr/>
          </p:nvSpPr>
          <p:spPr bwMode="auto">
            <a:xfrm flipV="1">
              <a:off x="2800" y="1736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90" name="Line 1158"/>
            <p:cNvSpPr>
              <a:spLocks noChangeShapeType="1"/>
            </p:cNvSpPr>
            <p:nvPr/>
          </p:nvSpPr>
          <p:spPr bwMode="auto">
            <a:xfrm flipV="1">
              <a:off x="3064" y="1712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91" name="Line 1159"/>
            <p:cNvSpPr>
              <a:spLocks noChangeShapeType="1"/>
            </p:cNvSpPr>
            <p:nvPr/>
          </p:nvSpPr>
          <p:spPr bwMode="auto">
            <a:xfrm flipV="1">
              <a:off x="3112" y="1712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92" name="AutoShape 1160"/>
            <p:cNvSpPr>
              <a:spLocks noChangeArrowheads="1"/>
            </p:cNvSpPr>
            <p:nvPr/>
          </p:nvSpPr>
          <p:spPr bwMode="auto">
            <a:xfrm>
              <a:off x="3568" y="1584"/>
              <a:ext cx="424" cy="320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594" name="Line 1162"/>
            <p:cNvSpPr>
              <a:spLocks noChangeShapeType="1"/>
            </p:cNvSpPr>
            <p:nvPr/>
          </p:nvSpPr>
          <p:spPr bwMode="auto">
            <a:xfrm flipV="1">
              <a:off x="3392" y="1728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95" name="Line 1163"/>
            <p:cNvSpPr>
              <a:spLocks noChangeShapeType="1"/>
            </p:cNvSpPr>
            <p:nvPr/>
          </p:nvSpPr>
          <p:spPr bwMode="auto">
            <a:xfrm flipV="1">
              <a:off x="3432" y="1728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97" name="Line 1165"/>
            <p:cNvSpPr>
              <a:spLocks noChangeShapeType="1"/>
            </p:cNvSpPr>
            <p:nvPr/>
          </p:nvSpPr>
          <p:spPr bwMode="auto">
            <a:xfrm flipV="1">
              <a:off x="3704" y="1704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98" name="Line 1166"/>
            <p:cNvSpPr>
              <a:spLocks noChangeShapeType="1"/>
            </p:cNvSpPr>
            <p:nvPr/>
          </p:nvSpPr>
          <p:spPr bwMode="auto">
            <a:xfrm flipV="1">
              <a:off x="3744" y="1704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99" name="AutoShape 1167"/>
            <p:cNvSpPr>
              <a:spLocks noChangeArrowheads="1"/>
            </p:cNvSpPr>
            <p:nvPr/>
          </p:nvSpPr>
          <p:spPr bwMode="auto">
            <a:xfrm flipH="1" flipV="1">
              <a:off x="3649" y="2080"/>
              <a:ext cx="447" cy="295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600" name="AutoShape 1168"/>
            <p:cNvSpPr>
              <a:spLocks noChangeArrowheads="1"/>
            </p:cNvSpPr>
            <p:nvPr/>
          </p:nvSpPr>
          <p:spPr bwMode="auto">
            <a:xfrm>
              <a:off x="1072" y="1584"/>
              <a:ext cx="384" cy="320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677" name="Line 1245"/>
            <p:cNvSpPr>
              <a:spLocks noChangeShapeType="1"/>
            </p:cNvSpPr>
            <p:nvPr/>
          </p:nvSpPr>
          <p:spPr bwMode="auto">
            <a:xfrm flipV="1">
              <a:off x="1136" y="1712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678" name="Line 1246"/>
            <p:cNvSpPr>
              <a:spLocks noChangeShapeType="1"/>
            </p:cNvSpPr>
            <p:nvPr/>
          </p:nvSpPr>
          <p:spPr bwMode="auto">
            <a:xfrm flipV="1">
              <a:off x="1552" y="1712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679" name="Line 1247"/>
            <p:cNvSpPr>
              <a:spLocks noChangeShapeType="1"/>
            </p:cNvSpPr>
            <p:nvPr/>
          </p:nvSpPr>
          <p:spPr bwMode="auto">
            <a:xfrm flipV="1">
              <a:off x="1824" y="1728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680" name="Line 1248"/>
            <p:cNvSpPr>
              <a:spLocks noChangeShapeType="1"/>
            </p:cNvSpPr>
            <p:nvPr/>
          </p:nvSpPr>
          <p:spPr bwMode="auto">
            <a:xfrm flipV="1">
              <a:off x="2104" y="1728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681" name="Line 1249"/>
            <p:cNvSpPr>
              <a:spLocks noChangeShapeType="1"/>
            </p:cNvSpPr>
            <p:nvPr/>
          </p:nvSpPr>
          <p:spPr bwMode="auto">
            <a:xfrm flipV="1">
              <a:off x="2448" y="1728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682" name="Line 1250"/>
            <p:cNvSpPr>
              <a:spLocks noChangeShapeType="1"/>
            </p:cNvSpPr>
            <p:nvPr/>
          </p:nvSpPr>
          <p:spPr bwMode="auto">
            <a:xfrm flipV="1">
              <a:off x="2736" y="1720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683" name="Line 1251"/>
            <p:cNvSpPr>
              <a:spLocks noChangeShapeType="1"/>
            </p:cNvSpPr>
            <p:nvPr/>
          </p:nvSpPr>
          <p:spPr bwMode="auto">
            <a:xfrm flipV="1">
              <a:off x="3032" y="1728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684" name="Line 1252"/>
            <p:cNvSpPr>
              <a:spLocks noChangeShapeType="1"/>
            </p:cNvSpPr>
            <p:nvPr/>
          </p:nvSpPr>
          <p:spPr bwMode="auto">
            <a:xfrm flipV="1">
              <a:off x="3360" y="1728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685" name="Line 1253"/>
            <p:cNvSpPr>
              <a:spLocks noChangeShapeType="1"/>
            </p:cNvSpPr>
            <p:nvPr/>
          </p:nvSpPr>
          <p:spPr bwMode="auto">
            <a:xfrm flipV="1">
              <a:off x="3656" y="1728"/>
              <a:ext cx="240" cy="52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9675" name="Group 1243"/>
          <p:cNvGrpSpPr>
            <a:grpSpLocks/>
          </p:cNvGrpSpPr>
          <p:nvPr/>
        </p:nvGrpSpPr>
        <p:grpSpPr bwMode="auto">
          <a:xfrm>
            <a:off x="1836738" y="2403475"/>
            <a:ext cx="4314825" cy="873125"/>
            <a:chOff x="1157" y="976"/>
            <a:chExt cx="2718" cy="550"/>
          </a:xfrm>
        </p:grpSpPr>
        <p:grpSp>
          <p:nvGrpSpPr>
            <p:cNvPr id="19478" name="Group 1046"/>
            <p:cNvGrpSpPr>
              <a:grpSpLocks/>
            </p:cNvGrpSpPr>
            <p:nvPr/>
          </p:nvGrpSpPr>
          <p:grpSpPr bwMode="auto">
            <a:xfrm>
              <a:off x="1157" y="1256"/>
              <a:ext cx="2614" cy="270"/>
              <a:chOff x="4177" y="8437"/>
              <a:chExt cx="4205" cy="425"/>
            </a:xfrm>
          </p:grpSpPr>
          <p:grpSp>
            <p:nvGrpSpPr>
              <p:cNvPr id="19479" name="Group 1047"/>
              <p:cNvGrpSpPr>
                <a:grpSpLocks/>
              </p:cNvGrpSpPr>
              <p:nvPr/>
            </p:nvGrpSpPr>
            <p:grpSpPr bwMode="auto">
              <a:xfrm>
                <a:off x="4297" y="8437"/>
                <a:ext cx="4085" cy="125"/>
                <a:chOff x="4297" y="8437"/>
                <a:chExt cx="4085" cy="125"/>
              </a:xfrm>
            </p:grpSpPr>
            <p:sp>
              <p:nvSpPr>
                <p:cNvPr id="19480" name="Oval 1048"/>
                <p:cNvSpPr>
                  <a:spLocks noChangeArrowheads="1"/>
                </p:cNvSpPr>
                <p:nvPr/>
              </p:nvSpPr>
              <p:spPr bwMode="auto">
                <a:xfrm>
                  <a:off x="51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81" name="Oval 1049"/>
                <p:cNvSpPr>
                  <a:spLocks noChangeArrowheads="1"/>
                </p:cNvSpPr>
                <p:nvPr/>
              </p:nvSpPr>
              <p:spPr bwMode="auto">
                <a:xfrm>
                  <a:off x="53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82" name="Oval 1050"/>
                <p:cNvSpPr>
                  <a:spLocks noChangeArrowheads="1"/>
                </p:cNvSpPr>
                <p:nvPr/>
              </p:nvSpPr>
              <p:spPr bwMode="auto">
                <a:xfrm>
                  <a:off x="55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83" name="Oval 1051"/>
                <p:cNvSpPr>
                  <a:spLocks noChangeArrowheads="1"/>
                </p:cNvSpPr>
                <p:nvPr/>
              </p:nvSpPr>
              <p:spPr bwMode="auto">
                <a:xfrm>
                  <a:off x="57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84" name="Oval 1052"/>
                <p:cNvSpPr>
                  <a:spLocks noChangeArrowheads="1"/>
                </p:cNvSpPr>
                <p:nvPr/>
              </p:nvSpPr>
              <p:spPr bwMode="auto">
                <a:xfrm>
                  <a:off x="50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85" name="Oval 1053"/>
                <p:cNvSpPr>
                  <a:spLocks noChangeArrowheads="1"/>
                </p:cNvSpPr>
                <p:nvPr/>
              </p:nvSpPr>
              <p:spPr bwMode="auto">
                <a:xfrm>
                  <a:off x="48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86" name="Oval 1054"/>
                <p:cNvSpPr>
                  <a:spLocks noChangeArrowheads="1"/>
                </p:cNvSpPr>
                <p:nvPr/>
              </p:nvSpPr>
              <p:spPr bwMode="auto">
                <a:xfrm>
                  <a:off x="44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87" name="Oval 1055"/>
                <p:cNvSpPr>
                  <a:spLocks noChangeArrowheads="1"/>
                </p:cNvSpPr>
                <p:nvPr/>
              </p:nvSpPr>
              <p:spPr bwMode="auto">
                <a:xfrm>
                  <a:off x="46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88" name="Oval 1056"/>
                <p:cNvSpPr>
                  <a:spLocks noChangeArrowheads="1"/>
                </p:cNvSpPr>
                <p:nvPr/>
              </p:nvSpPr>
              <p:spPr bwMode="auto">
                <a:xfrm>
                  <a:off x="42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89" name="Oval 1057"/>
                <p:cNvSpPr>
                  <a:spLocks noChangeArrowheads="1"/>
                </p:cNvSpPr>
                <p:nvPr/>
              </p:nvSpPr>
              <p:spPr bwMode="auto">
                <a:xfrm>
                  <a:off x="59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90" name="Oval 1058"/>
                <p:cNvSpPr>
                  <a:spLocks noChangeArrowheads="1"/>
                </p:cNvSpPr>
                <p:nvPr/>
              </p:nvSpPr>
              <p:spPr bwMode="auto">
                <a:xfrm>
                  <a:off x="60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91" name="Oval 1059"/>
                <p:cNvSpPr>
                  <a:spLocks noChangeArrowheads="1"/>
                </p:cNvSpPr>
                <p:nvPr/>
              </p:nvSpPr>
              <p:spPr bwMode="auto">
                <a:xfrm>
                  <a:off x="62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92" name="Oval 1060"/>
                <p:cNvSpPr>
                  <a:spLocks noChangeArrowheads="1"/>
                </p:cNvSpPr>
                <p:nvPr/>
              </p:nvSpPr>
              <p:spPr bwMode="auto">
                <a:xfrm>
                  <a:off x="64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93" name="Oval 1061"/>
                <p:cNvSpPr>
                  <a:spLocks noChangeArrowheads="1"/>
                </p:cNvSpPr>
                <p:nvPr/>
              </p:nvSpPr>
              <p:spPr bwMode="auto">
                <a:xfrm>
                  <a:off x="82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94" name="Oval 1062"/>
                <p:cNvSpPr>
                  <a:spLocks noChangeArrowheads="1"/>
                </p:cNvSpPr>
                <p:nvPr/>
              </p:nvSpPr>
              <p:spPr bwMode="auto">
                <a:xfrm>
                  <a:off x="80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95" name="Oval 1063"/>
                <p:cNvSpPr>
                  <a:spLocks noChangeArrowheads="1"/>
                </p:cNvSpPr>
                <p:nvPr/>
              </p:nvSpPr>
              <p:spPr bwMode="auto">
                <a:xfrm>
                  <a:off x="78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96" name="Oval 1064"/>
                <p:cNvSpPr>
                  <a:spLocks noChangeArrowheads="1"/>
                </p:cNvSpPr>
                <p:nvPr/>
              </p:nvSpPr>
              <p:spPr bwMode="auto">
                <a:xfrm>
                  <a:off x="77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97" name="Oval 1065"/>
                <p:cNvSpPr>
                  <a:spLocks noChangeArrowheads="1"/>
                </p:cNvSpPr>
                <p:nvPr/>
              </p:nvSpPr>
              <p:spPr bwMode="auto">
                <a:xfrm>
                  <a:off x="75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98" name="Oval 1066"/>
                <p:cNvSpPr>
                  <a:spLocks noChangeArrowheads="1"/>
                </p:cNvSpPr>
                <p:nvPr/>
              </p:nvSpPr>
              <p:spPr bwMode="auto">
                <a:xfrm>
                  <a:off x="73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499" name="Oval 1067"/>
                <p:cNvSpPr>
                  <a:spLocks noChangeArrowheads="1"/>
                </p:cNvSpPr>
                <p:nvPr/>
              </p:nvSpPr>
              <p:spPr bwMode="auto">
                <a:xfrm>
                  <a:off x="71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00" name="Oval 1068"/>
                <p:cNvSpPr>
                  <a:spLocks noChangeArrowheads="1"/>
                </p:cNvSpPr>
                <p:nvPr/>
              </p:nvSpPr>
              <p:spPr bwMode="auto">
                <a:xfrm>
                  <a:off x="69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01" name="Oval 1069"/>
                <p:cNvSpPr>
                  <a:spLocks noChangeArrowheads="1"/>
                </p:cNvSpPr>
                <p:nvPr/>
              </p:nvSpPr>
              <p:spPr bwMode="auto">
                <a:xfrm>
                  <a:off x="68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02" name="Oval 1070"/>
                <p:cNvSpPr>
                  <a:spLocks noChangeArrowheads="1"/>
                </p:cNvSpPr>
                <p:nvPr/>
              </p:nvSpPr>
              <p:spPr bwMode="auto">
                <a:xfrm>
                  <a:off x="66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19503" name="Group 1071"/>
              <p:cNvGrpSpPr>
                <a:grpSpLocks/>
              </p:cNvGrpSpPr>
              <p:nvPr/>
            </p:nvGrpSpPr>
            <p:grpSpPr bwMode="auto">
              <a:xfrm>
                <a:off x="4237" y="8587"/>
                <a:ext cx="4085" cy="125"/>
                <a:chOff x="4297" y="8437"/>
                <a:chExt cx="4085" cy="125"/>
              </a:xfrm>
            </p:grpSpPr>
            <p:sp>
              <p:nvSpPr>
                <p:cNvPr id="19504" name="Oval 1072"/>
                <p:cNvSpPr>
                  <a:spLocks noChangeArrowheads="1"/>
                </p:cNvSpPr>
                <p:nvPr/>
              </p:nvSpPr>
              <p:spPr bwMode="auto">
                <a:xfrm>
                  <a:off x="51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05" name="Oval 1073"/>
                <p:cNvSpPr>
                  <a:spLocks noChangeArrowheads="1"/>
                </p:cNvSpPr>
                <p:nvPr/>
              </p:nvSpPr>
              <p:spPr bwMode="auto">
                <a:xfrm>
                  <a:off x="53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06" name="Oval 1074"/>
                <p:cNvSpPr>
                  <a:spLocks noChangeArrowheads="1"/>
                </p:cNvSpPr>
                <p:nvPr/>
              </p:nvSpPr>
              <p:spPr bwMode="auto">
                <a:xfrm>
                  <a:off x="55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07" name="Oval 1075"/>
                <p:cNvSpPr>
                  <a:spLocks noChangeArrowheads="1"/>
                </p:cNvSpPr>
                <p:nvPr/>
              </p:nvSpPr>
              <p:spPr bwMode="auto">
                <a:xfrm>
                  <a:off x="57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08" name="Oval 1076"/>
                <p:cNvSpPr>
                  <a:spLocks noChangeArrowheads="1"/>
                </p:cNvSpPr>
                <p:nvPr/>
              </p:nvSpPr>
              <p:spPr bwMode="auto">
                <a:xfrm>
                  <a:off x="50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09" name="Oval 1077"/>
                <p:cNvSpPr>
                  <a:spLocks noChangeArrowheads="1"/>
                </p:cNvSpPr>
                <p:nvPr/>
              </p:nvSpPr>
              <p:spPr bwMode="auto">
                <a:xfrm>
                  <a:off x="48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10" name="Oval 1078"/>
                <p:cNvSpPr>
                  <a:spLocks noChangeArrowheads="1"/>
                </p:cNvSpPr>
                <p:nvPr/>
              </p:nvSpPr>
              <p:spPr bwMode="auto">
                <a:xfrm>
                  <a:off x="44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11" name="Oval 1079"/>
                <p:cNvSpPr>
                  <a:spLocks noChangeArrowheads="1"/>
                </p:cNvSpPr>
                <p:nvPr/>
              </p:nvSpPr>
              <p:spPr bwMode="auto">
                <a:xfrm>
                  <a:off x="46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12" name="Oval 1080"/>
                <p:cNvSpPr>
                  <a:spLocks noChangeArrowheads="1"/>
                </p:cNvSpPr>
                <p:nvPr/>
              </p:nvSpPr>
              <p:spPr bwMode="auto">
                <a:xfrm>
                  <a:off x="42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13" name="Oval 1081"/>
                <p:cNvSpPr>
                  <a:spLocks noChangeArrowheads="1"/>
                </p:cNvSpPr>
                <p:nvPr/>
              </p:nvSpPr>
              <p:spPr bwMode="auto">
                <a:xfrm>
                  <a:off x="59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14" name="Oval 1082"/>
                <p:cNvSpPr>
                  <a:spLocks noChangeArrowheads="1"/>
                </p:cNvSpPr>
                <p:nvPr/>
              </p:nvSpPr>
              <p:spPr bwMode="auto">
                <a:xfrm>
                  <a:off x="60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15" name="Oval 1083"/>
                <p:cNvSpPr>
                  <a:spLocks noChangeArrowheads="1"/>
                </p:cNvSpPr>
                <p:nvPr/>
              </p:nvSpPr>
              <p:spPr bwMode="auto">
                <a:xfrm>
                  <a:off x="62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16" name="Oval 1084"/>
                <p:cNvSpPr>
                  <a:spLocks noChangeArrowheads="1"/>
                </p:cNvSpPr>
                <p:nvPr/>
              </p:nvSpPr>
              <p:spPr bwMode="auto">
                <a:xfrm>
                  <a:off x="64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17" name="Oval 1085"/>
                <p:cNvSpPr>
                  <a:spLocks noChangeArrowheads="1"/>
                </p:cNvSpPr>
                <p:nvPr/>
              </p:nvSpPr>
              <p:spPr bwMode="auto">
                <a:xfrm>
                  <a:off x="82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18" name="Oval 1086"/>
                <p:cNvSpPr>
                  <a:spLocks noChangeArrowheads="1"/>
                </p:cNvSpPr>
                <p:nvPr/>
              </p:nvSpPr>
              <p:spPr bwMode="auto">
                <a:xfrm>
                  <a:off x="80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19" name="Oval 1087"/>
                <p:cNvSpPr>
                  <a:spLocks noChangeArrowheads="1"/>
                </p:cNvSpPr>
                <p:nvPr/>
              </p:nvSpPr>
              <p:spPr bwMode="auto">
                <a:xfrm>
                  <a:off x="78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20" name="Oval 1088"/>
                <p:cNvSpPr>
                  <a:spLocks noChangeArrowheads="1"/>
                </p:cNvSpPr>
                <p:nvPr/>
              </p:nvSpPr>
              <p:spPr bwMode="auto">
                <a:xfrm>
                  <a:off x="77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21" name="Oval 1089"/>
                <p:cNvSpPr>
                  <a:spLocks noChangeArrowheads="1"/>
                </p:cNvSpPr>
                <p:nvPr/>
              </p:nvSpPr>
              <p:spPr bwMode="auto">
                <a:xfrm>
                  <a:off x="75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22" name="Oval 1090"/>
                <p:cNvSpPr>
                  <a:spLocks noChangeArrowheads="1"/>
                </p:cNvSpPr>
                <p:nvPr/>
              </p:nvSpPr>
              <p:spPr bwMode="auto">
                <a:xfrm>
                  <a:off x="73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23" name="Oval 1091"/>
                <p:cNvSpPr>
                  <a:spLocks noChangeArrowheads="1"/>
                </p:cNvSpPr>
                <p:nvPr/>
              </p:nvSpPr>
              <p:spPr bwMode="auto">
                <a:xfrm>
                  <a:off x="71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24" name="Oval 1092"/>
                <p:cNvSpPr>
                  <a:spLocks noChangeArrowheads="1"/>
                </p:cNvSpPr>
                <p:nvPr/>
              </p:nvSpPr>
              <p:spPr bwMode="auto">
                <a:xfrm>
                  <a:off x="69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25" name="Oval 1093"/>
                <p:cNvSpPr>
                  <a:spLocks noChangeArrowheads="1"/>
                </p:cNvSpPr>
                <p:nvPr/>
              </p:nvSpPr>
              <p:spPr bwMode="auto">
                <a:xfrm>
                  <a:off x="68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26" name="Oval 1094"/>
                <p:cNvSpPr>
                  <a:spLocks noChangeArrowheads="1"/>
                </p:cNvSpPr>
                <p:nvPr/>
              </p:nvSpPr>
              <p:spPr bwMode="auto">
                <a:xfrm>
                  <a:off x="66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19527" name="Group 1095"/>
              <p:cNvGrpSpPr>
                <a:grpSpLocks/>
              </p:cNvGrpSpPr>
              <p:nvPr/>
            </p:nvGrpSpPr>
            <p:grpSpPr bwMode="auto">
              <a:xfrm>
                <a:off x="4177" y="8737"/>
                <a:ext cx="4085" cy="125"/>
                <a:chOff x="4297" y="8437"/>
                <a:chExt cx="4085" cy="125"/>
              </a:xfrm>
            </p:grpSpPr>
            <p:sp>
              <p:nvSpPr>
                <p:cNvPr id="19528" name="Oval 1096"/>
                <p:cNvSpPr>
                  <a:spLocks noChangeArrowheads="1"/>
                </p:cNvSpPr>
                <p:nvPr/>
              </p:nvSpPr>
              <p:spPr bwMode="auto">
                <a:xfrm>
                  <a:off x="51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29" name="Oval 1097"/>
                <p:cNvSpPr>
                  <a:spLocks noChangeArrowheads="1"/>
                </p:cNvSpPr>
                <p:nvPr/>
              </p:nvSpPr>
              <p:spPr bwMode="auto">
                <a:xfrm>
                  <a:off x="53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30" name="Oval 1098"/>
                <p:cNvSpPr>
                  <a:spLocks noChangeArrowheads="1"/>
                </p:cNvSpPr>
                <p:nvPr/>
              </p:nvSpPr>
              <p:spPr bwMode="auto">
                <a:xfrm>
                  <a:off x="55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31" name="Oval 1099"/>
                <p:cNvSpPr>
                  <a:spLocks noChangeArrowheads="1"/>
                </p:cNvSpPr>
                <p:nvPr/>
              </p:nvSpPr>
              <p:spPr bwMode="auto">
                <a:xfrm>
                  <a:off x="57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32" name="Oval 1100"/>
                <p:cNvSpPr>
                  <a:spLocks noChangeArrowheads="1"/>
                </p:cNvSpPr>
                <p:nvPr/>
              </p:nvSpPr>
              <p:spPr bwMode="auto">
                <a:xfrm>
                  <a:off x="50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33" name="Oval 1101"/>
                <p:cNvSpPr>
                  <a:spLocks noChangeArrowheads="1"/>
                </p:cNvSpPr>
                <p:nvPr/>
              </p:nvSpPr>
              <p:spPr bwMode="auto">
                <a:xfrm>
                  <a:off x="48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34" name="Oval 1102"/>
                <p:cNvSpPr>
                  <a:spLocks noChangeArrowheads="1"/>
                </p:cNvSpPr>
                <p:nvPr/>
              </p:nvSpPr>
              <p:spPr bwMode="auto">
                <a:xfrm>
                  <a:off x="44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35" name="Oval 1103"/>
                <p:cNvSpPr>
                  <a:spLocks noChangeArrowheads="1"/>
                </p:cNvSpPr>
                <p:nvPr/>
              </p:nvSpPr>
              <p:spPr bwMode="auto">
                <a:xfrm>
                  <a:off x="46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36" name="Oval 1104"/>
                <p:cNvSpPr>
                  <a:spLocks noChangeArrowheads="1"/>
                </p:cNvSpPr>
                <p:nvPr/>
              </p:nvSpPr>
              <p:spPr bwMode="auto">
                <a:xfrm>
                  <a:off x="42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37" name="Oval 1105"/>
                <p:cNvSpPr>
                  <a:spLocks noChangeArrowheads="1"/>
                </p:cNvSpPr>
                <p:nvPr/>
              </p:nvSpPr>
              <p:spPr bwMode="auto">
                <a:xfrm>
                  <a:off x="59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38" name="Oval 1106"/>
                <p:cNvSpPr>
                  <a:spLocks noChangeArrowheads="1"/>
                </p:cNvSpPr>
                <p:nvPr/>
              </p:nvSpPr>
              <p:spPr bwMode="auto">
                <a:xfrm>
                  <a:off x="60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39" name="Oval 1107"/>
                <p:cNvSpPr>
                  <a:spLocks noChangeArrowheads="1"/>
                </p:cNvSpPr>
                <p:nvPr/>
              </p:nvSpPr>
              <p:spPr bwMode="auto">
                <a:xfrm>
                  <a:off x="62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40" name="Oval 1108"/>
                <p:cNvSpPr>
                  <a:spLocks noChangeArrowheads="1"/>
                </p:cNvSpPr>
                <p:nvPr/>
              </p:nvSpPr>
              <p:spPr bwMode="auto">
                <a:xfrm>
                  <a:off x="64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41" name="Oval 1109"/>
                <p:cNvSpPr>
                  <a:spLocks noChangeArrowheads="1"/>
                </p:cNvSpPr>
                <p:nvPr/>
              </p:nvSpPr>
              <p:spPr bwMode="auto">
                <a:xfrm>
                  <a:off x="82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42" name="Oval 1110"/>
                <p:cNvSpPr>
                  <a:spLocks noChangeArrowheads="1"/>
                </p:cNvSpPr>
                <p:nvPr/>
              </p:nvSpPr>
              <p:spPr bwMode="auto">
                <a:xfrm>
                  <a:off x="80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43" name="Oval 1111"/>
                <p:cNvSpPr>
                  <a:spLocks noChangeArrowheads="1"/>
                </p:cNvSpPr>
                <p:nvPr/>
              </p:nvSpPr>
              <p:spPr bwMode="auto">
                <a:xfrm>
                  <a:off x="78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44" name="Oval 1112"/>
                <p:cNvSpPr>
                  <a:spLocks noChangeArrowheads="1"/>
                </p:cNvSpPr>
                <p:nvPr/>
              </p:nvSpPr>
              <p:spPr bwMode="auto">
                <a:xfrm>
                  <a:off x="77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45" name="Oval 1113"/>
                <p:cNvSpPr>
                  <a:spLocks noChangeArrowheads="1"/>
                </p:cNvSpPr>
                <p:nvPr/>
              </p:nvSpPr>
              <p:spPr bwMode="auto">
                <a:xfrm>
                  <a:off x="75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46" name="Oval 1114"/>
                <p:cNvSpPr>
                  <a:spLocks noChangeArrowheads="1"/>
                </p:cNvSpPr>
                <p:nvPr/>
              </p:nvSpPr>
              <p:spPr bwMode="auto">
                <a:xfrm>
                  <a:off x="73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47" name="Oval 1115"/>
                <p:cNvSpPr>
                  <a:spLocks noChangeArrowheads="1"/>
                </p:cNvSpPr>
                <p:nvPr/>
              </p:nvSpPr>
              <p:spPr bwMode="auto">
                <a:xfrm>
                  <a:off x="71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48" name="Oval 1116"/>
                <p:cNvSpPr>
                  <a:spLocks noChangeArrowheads="1"/>
                </p:cNvSpPr>
                <p:nvPr/>
              </p:nvSpPr>
              <p:spPr bwMode="auto">
                <a:xfrm>
                  <a:off x="69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49" name="Oval 1117"/>
                <p:cNvSpPr>
                  <a:spLocks noChangeArrowheads="1"/>
                </p:cNvSpPr>
                <p:nvPr/>
              </p:nvSpPr>
              <p:spPr bwMode="auto">
                <a:xfrm>
                  <a:off x="68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550" name="Oval 1118"/>
                <p:cNvSpPr>
                  <a:spLocks noChangeArrowheads="1"/>
                </p:cNvSpPr>
                <p:nvPr/>
              </p:nvSpPr>
              <p:spPr bwMode="auto">
                <a:xfrm>
                  <a:off x="66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19551" name="Text Box 1119"/>
            <p:cNvSpPr txBox="1">
              <a:spLocks noChangeArrowheads="1"/>
            </p:cNvSpPr>
            <p:nvPr/>
          </p:nvSpPr>
          <p:spPr bwMode="auto">
            <a:xfrm>
              <a:off x="1810" y="1275"/>
              <a:ext cx="1366" cy="2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de-DE" altLang="de-DE" sz="2000">
                  <a:latin typeface="Arial" panose="020B0604020202020204" pitchFamily="34" charset="0"/>
                </a:rPr>
                <a:t>Speichergranulat</a:t>
              </a:r>
            </a:p>
          </p:txBody>
        </p:sp>
        <p:grpSp>
          <p:nvGrpSpPr>
            <p:cNvPr id="19602" name="Group 1170"/>
            <p:cNvGrpSpPr>
              <a:grpSpLocks/>
            </p:cNvGrpSpPr>
            <p:nvPr/>
          </p:nvGrpSpPr>
          <p:grpSpPr bwMode="auto">
            <a:xfrm>
              <a:off x="1261" y="976"/>
              <a:ext cx="2614" cy="270"/>
              <a:chOff x="4177" y="8437"/>
              <a:chExt cx="4205" cy="425"/>
            </a:xfrm>
          </p:grpSpPr>
          <p:grpSp>
            <p:nvGrpSpPr>
              <p:cNvPr id="19603" name="Group 1171"/>
              <p:cNvGrpSpPr>
                <a:grpSpLocks/>
              </p:cNvGrpSpPr>
              <p:nvPr/>
            </p:nvGrpSpPr>
            <p:grpSpPr bwMode="auto">
              <a:xfrm>
                <a:off x="4297" y="8437"/>
                <a:ext cx="4085" cy="125"/>
                <a:chOff x="4297" y="8437"/>
                <a:chExt cx="4085" cy="125"/>
              </a:xfrm>
            </p:grpSpPr>
            <p:sp>
              <p:nvSpPr>
                <p:cNvPr id="19604" name="Oval 1172"/>
                <p:cNvSpPr>
                  <a:spLocks noChangeArrowheads="1"/>
                </p:cNvSpPr>
                <p:nvPr/>
              </p:nvSpPr>
              <p:spPr bwMode="auto">
                <a:xfrm>
                  <a:off x="51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05" name="Oval 1173"/>
                <p:cNvSpPr>
                  <a:spLocks noChangeArrowheads="1"/>
                </p:cNvSpPr>
                <p:nvPr/>
              </p:nvSpPr>
              <p:spPr bwMode="auto">
                <a:xfrm>
                  <a:off x="53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06" name="Oval 1174"/>
                <p:cNvSpPr>
                  <a:spLocks noChangeArrowheads="1"/>
                </p:cNvSpPr>
                <p:nvPr/>
              </p:nvSpPr>
              <p:spPr bwMode="auto">
                <a:xfrm>
                  <a:off x="55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07" name="Oval 1175"/>
                <p:cNvSpPr>
                  <a:spLocks noChangeArrowheads="1"/>
                </p:cNvSpPr>
                <p:nvPr/>
              </p:nvSpPr>
              <p:spPr bwMode="auto">
                <a:xfrm>
                  <a:off x="57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08" name="Oval 1176"/>
                <p:cNvSpPr>
                  <a:spLocks noChangeArrowheads="1"/>
                </p:cNvSpPr>
                <p:nvPr/>
              </p:nvSpPr>
              <p:spPr bwMode="auto">
                <a:xfrm>
                  <a:off x="50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09" name="Oval 1177"/>
                <p:cNvSpPr>
                  <a:spLocks noChangeArrowheads="1"/>
                </p:cNvSpPr>
                <p:nvPr/>
              </p:nvSpPr>
              <p:spPr bwMode="auto">
                <a:xfrm>
                  <a:off x="48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10" name="Oval 1178"/>
                <p:cNvSpPr>
                  <a:spLocks noChangeArrowheads="1"/>
                </p:cNvSpPr>
                <p:nvPr/>
              </p:nvSpPr>
              <p:spPr bwMode="auto">
                <a:xfrm>
                  <a:off x="44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11" name="Oval 1179"/>
                <p:cNvSpPr>
                  <a:spLocks noChangeArrowheads="1"/>
                </p:cNvSpPr>
                <p:nvPr/>
              </p:nvSpPr>
              <p:spPr bwMode="auto">
                <a:xfrm>
                  <a:off x="46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12" name="Oval 1180"/>
                <p:cNvSpPr>
                  <a:spLocks noChangeArrowheads="1"/>
                </p:cNvSpPr>
                <p:nvPr/>
              </p:nvSpPr>
              <p:spPr bwMode="auto">
                <a:xfrm>
                  <a:off x="42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13" name="Oval 1181"/>
                <p:cNvSpPr>
                  <a:spLocks noChangeArrowheads="1"/>
                </p:cNvSpPr>
                <p:nvPr/>
              </p:nvSpPr>
              <p:spPr bwMode="auto">
                <a:xfrm>
                  <a:off x="59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14" name="Oval 1182"/>
                <p:cNvSpPr>
                  <a:spLocks noChangeArrowheads="1"/>
                </p:cNvSpPr>
                <p:nvPr/>
              </p:nvSpPr>
              <p:spPr bwMode="auto">
                <a:xfrm>
                  <a:off x="60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15" name="Oval 1183"/>
                <p:cNvSpPr>
                  <a:spLocks noChangeArrowheads="1"/>
                </p:cNvSpPr>
                <p:nvPr/>
              </p:nvSpPr>
              <p:spPr bwMode="auto">
                <a:xfrm>
                  <a:off x="62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16" name="Oval 1184"/>
                <p:cNvSpPr>
                  <a:spLocks noChangeArrowheads="1"/>
                </p:cNvSpPr>
                <p:nvPr/>
              </p:nvSpPr>
              <p:spPr bwMode="auto">
                <a:xfrm>
                  <a:off x="64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17" name="Oval 1185"/>
                <p:cNvSpPr>
                  <a:spLocks noChangeArrowheads="1"/>
                </p:cNvSpPr>
                <p:nvPr/>
              </p:nvSpPr>
              <p:spPr bwMode="auto">
                <a:xfrm>
                  <a:off x="82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18" name="Oval 1186"/>
                <p:cNvSpPr>
                  <a:spLocks noChangeArrowheads="1"/>
                </p:cNvSpPr>
                <p:nvPr/>
              </p:nvSpPr>
              <p:spPr bwMode="auto">
                <a:xfrm>
                  <a:off x="80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19" name="Oval 1187"/>
                <p:cNvSpPr>
                  <a:spLocks noChangeArrowheads="1"/>
                </p:cNvSpPr>
                <p:nvPr/>
              </p:nvSpPr>
              <p:spPr bwMode="auto">
                <a:xfrm>
                  <a:off x="78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20" name="Oval 1188"/>
                <p:cNvSpPr>
                  <a:spLocks noChangeArrowheads="1"/>
                </p:cNvSpPr>
                <p:nvPr/>
              </p:nvSpPr>
              <p:spPr bwMode="auto">
                <a:xfrm>
                  <a:off x="77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21" name="Oval 1189"/>
                <p:cNvSpPr>
                  <a:spLocks noChangeArrowheads="1"/>
                </p:cNvSpPr>
                <p:nvPr/>
              </p:nvSpPr>
              <p:spPr bwMode="auto">
                <a:xfrm>
                  <a:off x="75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22" name="Oval 1190"/>
                <p:cNvSpPr>
                  <a:spLocks noChangeArrowheads="1"/>
                </p:cNvSpPr>
                <p:nvPr/>
              </p:nvSpPr>
              <p:spPr bwMode="auto">
                <a:xfrm>
                  <a:off x="73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23" name="Oval 1191"/>
                <p:cNvSpPr>
                  <a:spLocks noChangeArrowheads="1"/>
                </p:cNvSpPr>
                <p:nvPr/>
              </p:nvSpPr>
              <p:spPr bwMode="auto">
                <a:xfrm>
                  <a:off x="71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24" name="Oval 1192"/>
                <p:cNvSpPr>
                  <a:spLocks noChangeArrowheads="1"/>
                </p:cNvSpPr>
                <p:nvPr/>
              </p:nvSpPr>
              <p:spPr bwMode="auto">
                <a:xfrm>
                  <a:off x="69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25" name="Oval 1193"/>
                <p:cNvSpPr>
                  <a:spLocks noChangeArrowheads="1"/>
                </p:cNvSpPr>
                <p:nvPr/>
              </p:nvSpPr>
              <p:spPr bwMode="auto">
                <a:xfrm>
                  <a:off x="68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26" name="Oval 1194"/>
                <p:cNvSpPr>
                  <a:spLocks noChangeArrowheads="1"/>
                </p:cNvSpPr>
                <p:nvPr/>
              </p:nvSpPr>
              <p:spPr bwMode="auto">
                <a:xfrm>
                  <a:off x="66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19627" name="Group 1195"/>
              <p:cNvGrpSpPr>
                <a:grpSpLocks/>
              </p:cNvGrpSpPr>
              <p:nvPr/>
            </p:nvGrpSpPr>
            <p:grpSpPr bwMode="auto">
              <a:xfrm>
                <a:off x="4237" y="8587"/>
                <a:ext cx="4085" cy="125"/>
                <a:chOff x="4297" y="8437"/>
                <a:chExt cx="4085" cy="125"/>
              </a:xfrm>
            </p:grpSpPr>
            <p:sp>
              <p:nvSpPr>
                <p:cNvPr id="19628" name="Oval 1196"/>
                <p:cNvSpPr>
                  <a:spLocks noChangeArrowheads="1"/>
                </p:cNvSpPr>
                <p:nvPr/>
              </p:nvSpPr>
              <p:spPr bwMode="auto">
                <a:xfrm>
                  <a:off x="51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29" name="Oval 1197"/>
                <p:cNvSpPr>
                  <a:spLocks noChangeArrowheads="1"/>
                </p:cNvSpPr>
                <p:nvPr/>
              </p:nvSpPr>
              <p:spPr bwMode="auto">
                <a:xfrm>
                  <a:off x="53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30" name="Oval 1198"/>
                <p:cNvSpPr>
                  <a:spLocks noChangeArrowheads="1"/>
                </p:cNvSpPr>
                <p:nvPr/>
              </p:nvSpPr>
              <p:spPr bwMode="auto">
                <a:xfrm>
                  <a:off x="55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31" name="Oval 1199"/>
                <p:cNvSpPr>
                  <a:spLocks noChangeArrowheads="1"/>
                </p:cNvSpPr>
                <p:nvPr/>
              </p:nvSpPr>
              <p:spPr bwMode="auto">
                <a:xfrm>
                  <a:off x="57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32" name="Oval 1200"/>
                <p:cNvSpPr>
                  <a:spLocks noChangeArrowheads="1"/>
                </p:cNvSpPr>
                <p:nvPr/>
              </p:nvSpPr>
              <p:spPr bwMode="auto">
                <a:xfrm>
                  <a:off x="50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33" name="Oval 1201"/>
                <p:cNvSpPr>
                  <a:spLocks noChangeArrowheads="1"/>
                </p:cNvSpPr>
                <p:nvPr/>
              </p:nvSpPr>
              <p:spPr bwMode="auto">
                <a:xfrm>
                  <a:off x="48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34" name="Oval 1202"/>
                <p:cNvSpPr>
                  <a:spLocks noChangeArrowheads="1"/>
                </p:cNvSpPr>
                <p:nvPr/>
              </p:nvSpPr>
              <p:spPr bwMode="auto">
                <a:xfrm>
                  <a:off x="44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35" name="Oval 1203"/>
                <p:cNvSpPr>
                  <a:spLocks noChangeArrowheads="1"/>
                </p:cNvSpPr>
                <p:nvPr/>
              </p:nvSpPr>
              <p:spPr bwMode="auto">
                <a:xfrm>
                  <a:off x="46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36" name="Oval 1204"/>
                <p:cNvSpPr>
                  <a:spLocks noChangeArrowheads="1"/>
                </p:cNvSpPr>
                <p:nvPr/>
              </p:nvSpPr>
              <p:spPr bwMode="auto">
                <a:xfrm>
                  <a:off x="42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37" name="Oval 1205"/>
                <p:cNvSpPr>
                  <a:spLocks noChangeArrowheads="1"/>
                </p:cNvSpPr>
                <p:nvPr/>
              </p:nvSpPr>
              <p:spPr bwMode="auto">
                <a:xfrm>
                  <a:off x="59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38" name="Oval 1206"/>
                <p:cNvSpPr>
                  <a:spLocks noChangeArrowheads="1"/>
                </p:cNvSpPr>
                <p:nvPr/>
              </p:nvSpPr>
              <p:spPr bwMode="auto">
                <a:xfrm>
                  <a:off x="60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39" name="Oval 1207"/>
                <p:cNvSpPr>
                  <a:spLocks noChangeArrowheads="1"/>
                </p:cNvSpPr>
                <p:nvPr/>
              </p:nvSpPr>
              <p:spPr bwMode="auto">
                <a:xfrm>
                  <a:off x="62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40" name="Oval 1208"/>
                <p:cNvSpPr>
                  <a:spLocks noChangeArrowheads="1"/>
                </p:cNvSpPr>
                <p:nvPr/>
              </p:nvSpPr>
              <p:spPr bwMode="auto">
                <a:xfrm>
                  <a:off x="64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41" name="Oval 1209"/>
                <p:cNvSpPr>
                  <a:spLocks noChangeArrowheads="1"/>
                </p:cNvSpPr>
                <p:nvPr/>
              </p:nvSpPr>
              <p:spPr bwMode="auto">
                <a:xfrm>
                  <a:off x="82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42" name="Oval 1210"/>
                <p:cNvSpPr>
                  <a:spLocks noChangeArrowheads="1"/>
                </p:cNvSpPr>
                <p:nvPr/>
              </p:nvSpPr>
              <p:spPr bwMode="auto">
                <a:xfrm>
                  <a:off x="80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43" name="Oval 1211"/>
                <p:cNvSpPr>
                  <a:spLocks noChangeArrowheads="1"/>
                </p:cNvSpPr>
                <p:nvPr/>
              </p:nvSpPr>
              <p:spPr bwMode="auto">
                <a:xfrm>
                  <a:off x="78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44" name="Oval 1212"/>
                <p:cNvSpPr>
                  <a:spLocks noChangeArrowheads="1"/>
                </p:cNvSpPr>
                <p:nvPr/>
              </p:nvSpPr>
              <p:spPr bwMode="auto">
                <a:xfrm>
                  <a:off x="77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45" name="Oval 1213"/>
                <p:cNvSpPr>
                  <a:spLocks noChangeArrowheads="1"/>
                </p:cNvSpPr>
                <p:nvPr/>
              </p:nvSpPr>
              <p:spPr bwMode="auto">
                <a:xfrm>
                  <a:off x="75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46" name="Oval 1214"/>
                <p:cNvSpPr>
                  <a:spLocks noChangeArrowheads="1"/>
                </p:cNvSpPr>
                <p:nvPr/>
              </p:nvSpPr>
              <p:spPr bwMode="auto">
                <a:xfrm>
                  <a:off x="73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47" name="Oval 1215"/>
                <p:cNvSpPr>
                  <a:spLocks noChangeArrowheads="1"/>
                </p:cNvSpPr>
                <p:nvPr/>
              </p:nvSpPr>
              <p:spPr bwMode="auto">
                <a:xfrm>
                  <a:off x="71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48" name="Oval 1216"/>
                <p:cNvSpPr>
                  <a:spLocks noChangeArrowheads="1"/>
                </p:cNvSpPr>
                <p:nvPr/>
              </p:nvSpPr>
              <p:spPr bwMode="auto">
                <a:xfrm>
                  <a:off x="69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49" name="Oval 1217"/>
                <p:cNvSpPr>
                  <a:spLocks noChangeArrowheads="1"/>
                </p:cNvSpPr>
                <p:nvPr/>
              </p:nvSpPr>
              <p:spPr bwMode="auto">
                <a:xfrm>
                  <a:off x="68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50" name="Oval 1218"/>
                <p:cNvSpPr>
                  <a:spLocks noChangeArrowheads="1"/>
                </p:cNvSpPr>
                <p:nvPr/>
              </p:nvSpPr>
              <p:spPr bwMode="auto">
                <a:xfrm>
                  <a:off x="66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19651" name="Group 1219"/>
              <p:cNvGrpSpPr>
                <a:grpSpLocks/>
              </p:cNvGrpSpPr>
              <p:nvPr/>
            </p:nvGrpSpPr>
            <p:grpSpPr bwMode="auto">
              <a:xfrm>
                <a:off x="4177" y="8737"/>
                <a:ext cx="4085" cy="125"/>
                <a:chOff x="4297" y="8437"/>
                <a:chExt cx="4085" cy="125"/>
              </a:xfrm>
            </p:grpSpPr>
            <p:sp>
              <p:nvSpPr>
                <p:cNvPr id="19652" name="Oval 1220"/>
                <p:cNvSpPr>
                  <a:spLocks noChangeArrowheads="1"/>
                </p:cNvSpPr>
                <p:nvPr/>
              </p:nvSpPr>
              <p:spPr bwMode="auto">
                <a:xfrm>
                  <a:off x="51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53" name="Oval 1221"/>
                <p:cNvSpPr>
                  <a:spLocks noChangeArrowheads="1"/>
                </p:cNvSpPr>
                <p:nvPr/>
              </p:nvSpPr>
              <p:spPr bwMode="auto">
                <a:xfrm>
                  <a:off x="53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54" name="Oval 1222"/>
                <p:cNvSpPr>
                  <a:spLocks noChangeArrowheads="1"/>
                </p:cNvSpPr>
                <p:nvPr/>
              </p:nvSpPr>
              <p:spPr bwMode="auto">
                <a:xfrm>
                  <a:off x="55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55" name="Oval 1223"/>
                <p:cNvSpPr>
                  <a:spLocks noChangeArrowheads="1"/>
                </p:cNvSpPr>
                <p:nvPr/>
              </p:nvSpPr>
              <p:spPr bwMode="auto">
                <a:xfrm>
                  <a:off x="57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56" name="Oval 1224"/>
                <p:cNvSpPr>
                  <a:spLocks noChangeArrowheads="1"/>
                </p:cNvSpPr>
                <p:nvPr/>
              </p:nvSpPr>
              <p:spPr bwMode="auto">
                <a:xfrm>
                  <a:off x="50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57" name="Oval 1225"/>
                <p:cNvSpPr>
                  <a:spLocks noChangeArrowheads="1"/>
                </p:cNvSpPr>
                <p:nvPr/>
              </p:nvSpPr>
              <p:spPr bwMode="auto">
                <a:xfrm>
                  <a:off x="48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58" name="Oval 1226"/>
                <p:cNvSpPr>
                  <a:spLocks noChangeArrowheads="1"/>
                </p:cNvSpPr>
                <p:nvPr/>
              </p:nvSpPr>
              <p:spPr bwMode="auto">
                <a:xfrm>
                  <a:off x="44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59" name="Oval 1227"/>
                <p:cNvSpPr>
                  <a:spLocks noChangeArrowheads="1"/>
                </p:cNvSpPr>
                <p:nvPr/>
              </p:nvSpPr>
              <p:spPr bwMode="auto">
                <a:xfrm>
                  <a:off x="46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60" name="Oval 1228"/>
                <p:cNvSpPr>
                  <a:spLocks noChangeArrowheads="1"/>
                </p:cNvSpPr>
                <p:nvPr/>
              </p:nvSpPr>
              <p:spPr bwMode="auto">
                <a:xfrm>
                  <a:off x="42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61" name="Oval 1229"/>
                <p:cNvSpPr>
                  <a:spLocks noChangeArrowheads="1"/>
                </p:cNvSpPr>
                <p:nvPr/>
              </p:nvSpPr>
              <p:spPr bwMode="auto">
                <a:xfrm>
                  <a:off x="59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62" name="Oval 1230"/>
                <p:cNvSpPr>
                  <a:spLocks noChangeArrowheads="1"/>
                </p:cNvSpPr>
                <p:nvPr/>
              </p:nvSpPr>
              <p:spPr bwMode="auto">
                <a:xfrm>
                  <a:off x="60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63" name="Oval 1231"/>
                <p:cNvSpPr>
                  <a:spLocks noChangeArrowheads="1"/>
                </p:cNvSpPr>
                <p:nvPr/>
              </p:nvSpPr>
              <p:spPr bwMode="auto">
                <a:xfrm>
                  <a:off x="62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64" name="Oval 1232"/>
                <p:cNvSpPr>
                  <a:spLocks noChangeArrowheads="1"/>
                </p:cNvSpPr>
                <p:nvPr/>
              </p:nvSpPr>
              <p:spPr bwMode="auto">
                <a:xfrm>
                  <a:off x="64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65" name="Oval 1233"/>
                <p:cNvSpPr>
                  <a:spLocks noChangeArrowheads="1"/>
                </p:cNvSpPr>
                <p:nvPr/>
              </p:nvSpPr>
              <p:spPr bwMode="auto">
                <a:xfrm>
                  <a:off x="82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66" name="Oval 1234"/>
                <p:cNvSpPr>
                  <a:spLocks noChangeArrowheads="1"/>
                </p:cNvSpPr>
                <p:nvPr/>
              </p:nvSpPr>
              <p:spPr bwMode="auto">
                <a:xfrm>
                  <a:off x="80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67" name="Oval 1235"/>
                <p:cNvSpPr>
                  <a:spLocks noChangeArrowheads="1"/>
                </p:cNvSpPr>
                <p:nvPr/>
              </p:nvSpPr>
              <p:spPr bwMode="auto">
                <a:xfrm>
                  <a:off x="78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68" name="Oval 1236"/>
                <p:cNvSpPr>
                  <a:spLocks noChangeArrowheads="1"/>
                </p:cNvSpPr>
                <p:nvPr/>
              </p:nvSpPr>
              <p:spPr bwMode="auto">
                <a:xfrm>
                  <a:off x="77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69" name="Oval 1237"/>
                <p:cNvSpPr>
                  <a:spLocks noChangeArrowheads="1"/>
                </p:cNvSpPr>
                <p:nvPr/>
              </p:nvSpPr>
              <p:spPr bwMode="auto">
                <a:xfrm>
                  <a:off x="75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70" name="Oval 1238"/>
                <p:cNvSpPr>
                  <a:spLocks noChangeArrowheads="1"/>
                </p:cNvSpPr>
                <p:nvPr/>
              </p:nvSpPr>
              <p:spPr bwMode="auto">
                <a:xfrm>
                  <a:off x="735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71" name="Oval 1239"/>
                <p:cNvSpPr>
                  <a:spLocks noChangeArrowheads="1"/>
                </p:cNvSpPr>
                <p:nvPr/>
              </p:nvSpPr>
              <p:spPr bwMode="auto">
                <a:xfrm>
                  <a:off x="717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72" name="Oval 1240"/>
                <p:cNvSpPr>
                  <a:spLocks noChangeArrowheads="1"/>
                </p:cNvSpPr>
                <p:nvPr/>
              </p:nvSpPr>
              <p:spPr bwMode="auto">
                <a:xfrm>
                  <a:off x="699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73" name="Oval 1241"/>
                <p:cNvSpPr>
                  <a:spLocks noChangeArrowheads="1"/>
                </p:cNvSpPr>
                <p:nvPr/>
              </p:nvSpPr>
              <p:spPr bwMode="auto">
                <a:xfrm>
                  <a:off x="681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674" name="Oval 1242"/>
                <p:cNvSpPr>
                  <a:spLocks noChangeArrowheads="1"/>
                </p:cNvSpPr>
                <p:nvPr/>
              </p:nvSpPr>
              <p:spPr bwMode="auto">
                <a:xfrm>
                  <a:off x="6637" y="8437"/>
                  <a:ext cx="125" cy="12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</p:grpSp>
      <p:grpSp>
        <p:nvGrpSpPr>
          <p:cNvPr id="19563" name="Group 1131"/>
          <p:cNvGrpSpPr>
            <a:grpSpLocks/>
          </p:cNvGrpSpPr>
          <p:nvPr/>
        </p:nvGrpSpPr>
        <p:grpSpPr bwMode="auto">
          <a:xfrm>
            <a:off x="1941513" y="1565275"/>
            <a:ext cx="4438650" cy="1266825"/>
            <a:chOff x="1159" y="1111"/>
            <a:chExt cx="2796" cy="798"/>
          </a:xfrm>
        </p:grpSpPr>
        <p:grpSp>
          <p:nvGrpSpPr>
            <p:cNvPr id="19467" name="Group 1035"/>
            <p:cNvGrpSpPr>
              <a:grpSpLocks/>
            </p:cNvGrpSpPr>
            <p:nvPr/>
          </p:nvGrpSpPr>
          <p:grpSpPr bwMode="auto">
            <a:xfrm>
              <a:off x="1159" y="1111"/>
              <a:ext cx="2796" cy="798"/>
              <a:chOff x="4297" y="6913"/>
              <a:chExt cx="4500" cy="1260"/>
            </a:xfrm>
          </p:grpSpPr>
          <p:sp>
            <p:nvSpPr>
              <p:cNvPr id="19468" name="AutoShape 1036" descr="Sand"/>
              <p:cNvSpPr>
                <a:spLocks noChangeArrowheads="1"/>
              </p:cNvSpPr>
              <p:nvPr/>
            </p:nvSpPr>
            <p:spPr bwMode="auto">
              <a:xfrm>
                <a:off x="4297" y="6913"/>
                <a:ext cx="1800" cy="1260"/>
              </a:xfrm>
              <a:prstGeom prst="parallelogram">
                <a:avLst>
                  <a:gd name="adj" fmla="val 35714"/>
                </a:avLst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469" name="AutoShape 1037" descr="Sand"/>
              <p:cNvSpPr>
                <a:spLocks noChangeArrowheads="1"/>
              </p:cNvSpPr>
              <p:nvPr/>
            </p:nvSpPr>
            <p:spPr bwMode="auto">
              <a:xfrm>
                <a:off x="5647" y="6913"/>
                <a:ext cx="1800" cy="1260"/>
              </a:xfrm>
              <a:prstGeom prst="parallelogram">
                <a:avLst>
                  <a:gd name="adj" fmla="val 35714"/>
                </a:avLst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470" name="AutoShape 1038" descr="Sand"/>
              <p:cNvSpPr>
                <a:spLocks noChangeArrowheads="1"/>
              </p:cNvSpPr>
              <p:nvPr/>
            </p:nvSpPr>
            <p:spPr bwMode="auto">
              <a:xfrm>
                <a:off x="6997" y="6913"/>
                <a:ext cx="1800" cy="1260"/>
              </a:xfrm>
              <a:prstGeom prst="parallelogram">
                <a:avLst>
                  <a:gd name="adj" fmla="val 35714"/>
                </a:avLst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9477" name="Text Box 1045"/>
            <p:cNvSpPr txBox="1">
              <a:spLocks noChangeArrowheads="1"/>
            </p:cNvSpPr>
            <p:nvPr/>
          </p:nvSpPr>
          <p:spPr bwMode="auto">
            <a:xfrm>
              <a:off x="1824" y="1652"/>
              <a:ext cx="1264" cy="2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de-DE" altLang="de-DE" sz="2000">
                  <a:latin typeface="Arial" panose="020B0604020202020204" pitchFamily="34" charset="0"/>
                </a:rPr>
                <a:t>Trockenestrich</a:t>
              </a:r>
            </a:p>
          </p:txBody>
        </p:sp>
      </p:grpSp>
      <p:grpSp>
        <p:nvGrpSpPr>
          <p:cNvPr id="19564" name="Group 1132"/>
          <p:cNvGrpSpPr>
            <a:grpSpLocks/>
          </p:cNvGrpSpPr>
          <p:nvPr/>
        </p:nvGrpSpPr>
        <p:grpSpPr bwMode="auto">
          <a:xfrm>
            <a:off x="1955800" y="1108075"/>
            <a:ext cx="4440238" cy="1266825"/>
            <a:chOff x="1168" y="816"/>
            <a:chExt cx="2797" cy="798"/>
          </a:xfrm>
        </p:grpSpPr>
        <p:sp>
          <p:nvSpPr>
            <p:cNvPr id="19471" name="AutoShape 1039" descr="Große Schachfelder"/>
            <p:cNvSpPr>
              <a:spLocks noChangeArrowheads="1"/>
            </p:cNvSpPr>
            <p:nvPr/>
          </p:nvSpPr>
          <p:spPr bwMode="auto">
            <a:xfrm>
              <a:off x="1168" y="816"/>
              <a:ext cx="1119" cy="798"/>
            </a:xfrm>
            <a:prstGeom prst="parallelogram">
              <a:avLst>
                <a:gd name="adj" fmla="val 35056"/>
              </a:avLst>
            </a:prstGeom>
            <a:pattFill prst="lgCheck">
              <a:fgClr>
                <a:srgbClr val="80808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472" name="AutoShape 1040" descr="Eiche"/>
            <p:cNvSpPr>
              <a:spLocks noChangeArrowheads="1"/>
            </p:cNvSpPr>
            <p:nvPr/>
          </p:nvSpPr>
          <p:spPr bwMode="auto">
            <a:xfrm>
              <a:off x="2007" y="816"/>
              <a:ext cx="1119" cy="798"/>
            </a:xfrm>
            <a:prstGeom prst="parallelogram">
              <a:avLst>
                <a:gd name="adj" fmla="val 35056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473" name="AutoShape 1041" descr="Briefpapier"/>
            <p:cNvSpPr>
              <a:spLocks noChangeArrowheads="1"/>
            </p:cNvSpPr>
            <p:nvPr/>
          </p:nvSpPr>
          <p:spPr bwMode="auto">
            <a:xfrm>
              <a:off x="2846" y="816"/>
              <a:ext cx="1119" cy="798"/>
            </a:xfrm>
            <a:prstGeom prst="parallelogram">
              <a:avLst>
                <a:gd name="adj" fmla="val 35056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474" name="Text Box 1042"/>
            <p:cNvSpPr txBox="1">
              <a:spLocks noChangeArrowheads="1"/>
            </p:cNvSpPr>
            <p:nvPr/>
          </p:nvSpPr>
          <p:spPr bwMode="auto">
            <a:xfrm>
              <a:off x="1503" y="1044"/>
              <a:ext cx="560" cy="2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de-DE" altLang="de-DE" sz="2000">
                  <a:latin typeface="Arial" panose="020B0604020202020204" pitchFamily="34" charset="0"/>
                </a:rPr>
                <a:t>Fliese</a:t>
              </a:r>
            </a:p>
          </p:txBody>
        </p:sp>
        <p:sp>
          <p:nvSpPr>
            <p:cNvPr id="19475" name="Text Box 1043"/>
            <p:cNvSpPr txBox="1">
              <a:spLocks noChangeArrowheads="1"/>
            </p:cNvSpPr>
            <p:nvPr/>
          </p:nvSpPr>
          <p:spPr bwMode="auto">
            <a:xfrm>
              <a:off x="2257" y="1044"/>
              <a:ext cx="637" cy="2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de-DE" altLang="de-DE" sz="2000">
                  <a:latin typeface="Arial" panose="020B0604020202020204" pitchFamily="34" charset="0"/>
                </a:rPr>
                <a:t>Parkett</a:t>
              </a:r>
            </a:p>
          </p:txBody>
        </p:sp>
        <p:sp>
          <p:nvSpPr>
            <p:cNvPr id="19476" name="Text Box 1044"/>
            <p:cNvSpPr txBox="1">
              <a:spLocks noChangeArrowheads="1"/>
            </p:cNvSpPr>
            <p:nvPr/>
          </p:nvSpPr>
          <p:spPr bwMode="auto">
            <a:xfrm>
              <a:off x="3070" y="1044"/>
              <a:ext cx="708" cy="2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de-DE" altLang="de-DE" sz="2000">
                  <a:latin typeface="Arial" panose="020B0604020202020204" pitchFamily="34" charset="0"/>
                </a:rPr>
                <a:t>Teppich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6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362200" y="6126163"/>
            <a:ext cx="234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II. Theorie &amp; Praxis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0" y="5667375"/>
            <a:ext cx="3133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Einsatzbereiche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Heizung &amp; Warmwasser</a:t>
            </a:r>
          </a:p>
        </p:txBody>
      </p:sp>
      <p:grpSp>
        <p:nvGrpSpPr>
          <p:cNvPr id="17421" name="Group 13"/>
          <p:cNvGrpSpPr>
            <a:grpSpLocks/>
          </p:cNvGrpSpPr>
          <p:nvPr/>
        </p:nvGrpSpPr>
        <p:grpSpPr bwMode="auto">
          <a:xfrm>
            <a:off x="949325" y="1447800"/>
            <a:ext cx="7243763" cy="3749675"/>
            <a:chOff x="598" y="912"/>
            <a:chExt cx="4563" cy="2362"/>
          </a:xfrm>
        </p:grpSpPr>
        <p:grpSp>
          <p:nvGrpSpPr>
            <p:cNvPr id="17418" name="Group 10"/>
            <p:cNvGrpSpPr>
              <a:grpSpLocks/>
            </p:cNvGrpSpPr>
            <p:nvPr/>
          </p:nvGrpSpPr>
          <p:grpSpPr bwMode="auto">
            <a:xfrm>
              <a:off x="1248" y="912"/>
              <a:ext cx="2634" cy="1585"/>
              <a:chOff x="1248" y="912"/>
              <a:chExt cx="2634" cy="1585"/>
            </a:xfrm>
          </p:grpSpPr>
          <p:pic>
            <p:nvPicPr>
              <p:cNvPr id="17414" name="Picture 6" descr="http://www.physik.uni-muenchen.de/didaktik/U_materialien/leifiphysik/web_ph09/umwelt_technik/07pcm/pcm5.jpg"/>
              <p:cNvPicPr>
                <a:picLocks noChangeAspect="1" noChangeArrowheads="1"/>
              </p:cNvPicPr>
              <p:nvPr/>
            </p:nvPicPr>
            <p:blipFill>
              <a:blip r:embed="rId2" r:link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78" y="912"/>
                <a:ext cx="2004" cy="158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415" name="Text Box 7"/>
              <p:cNvSpPr txBox="1">
                <a:spLocks noChangeArrowheads="1"/>
              </p:cNvSpPr>
              <p:nvPr/>
            </p:nvSpPr>
            <p:spPr bwMode="auto">
              <a:xfrm>
                <a:off x="2892" y="2256"/>
                <a:ext cx="572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1800">
                    <a:latin typeface="Arial" panose="020B0604020202020204" pitchFamily="34" charset="0"/>
                  </a:rPr>
                  <a:t>Pumpe</a:t>
                </a:r>
              </a:p>
            </p:txBody>
          </p:sp>
          <p:sp>
            <p:nvSpPr>
              <p:cNvPr id="17416" name="Text Box 8"/>
              <p:cNvSpPr txBox="1">
                <a:spLocks noChangeArrowheads="1"/>
              </p:cNvSpPr>
              <p:nvPr/>
            </p:nvSpPr>
            <p:spPr bwMode="auto">
              <a:xfrm>
                <a:off x="1248" y="1632"/>
                <a:ext cx="47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PCM</a:t>
                </a:r>
              </a:p>
            </p:txBody>
          </p:sp>
          <p:sp>
            <p:nvSpPr>
              <p:cNvPr id="17417" name="Line 9"/>
              <p:cNvSpPr>
                <a:spLocks noChangeShapeType="1"/>
              </p:cNvSpPr>
              <p:nvPr/>
            </p:nvSpPr>
            <p:spPr bwMode="auto">
              <a:xfrm>
                <a:off x="1696" y="1744"/>
                <a:ext cx="33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7420" name="Text Box 12"/>
            <p:cNvSpPr txBox="1">
              <a:spLocks noChangeArrowheads="1"/>
            </p:cNvSpPr>
            <p:nvPr/>
          </p:nvSpPr>
          <p:spPr bwMode="auto">
            <a:xfrm>
              <a:off x="598" y="2640"/>
              <a:ext cx="4563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Wingdings 3" panose="05040102010807070707" pitchFamily="18" charset="2"/>
                <a:buChar char=""/>
              </a:pPr>
              <a:r>
                <a:rPr lang="de-DE" altLang="de-DE" sz="2000">
                  <a:latin typeface="Arial" panose="020B0604020202020204" pitchFamily="34" charset="0"/>
                  <a:sym typeface="Wingdings 3" panose="05040102010807070707" pitchFamily="18" charset="2"/>
                </a:rPr>
                <a:t> Speicherung der Wärme aus Solaranlagen</a:t>
              </a:r>
            </a:p>
            <a:p>
              <a:pPr>
                <a:buFont typeface="Wingdings 3" panose="05040102010807070707" pitchFamily="18" charset="2"/>
                <a:buChar char=""/>
              </a:pPr>
              <a:r>
                <a:rPr lang="de-DE" altLang="de-DE" sz="2000">
                  <a:latin typeface="Arial" panose="020B0604020202020204" pitchFamily="34" charset="0"/>
                  <a:sym typeface="Wingdings 3" panose="05040102010807070707" pitchFamily="18" charset="2"/>
                </a:rPr>
                <a:t> Latentwärmespeicher bieten geringeres Volumen und einen </a:t>
              </a:r>
            </a:p>
            <a:p>
              <a:pPr>
                <a:buFont typeface="Wingdings 3" panose="05040102010807070707" pitchFamily="18" charset="2"/>
                <a:buNone/>
              </a:pPr>
              <a:r>
                <a:rPr lang="de-DE" altLang="de-DE" sz="2000">
                  <a:latin typeface="Arial" panose="020B0604020202020204" pitchFamily="34" charset="0"/>
                  <a:sym typeface="Wingdings 3" panose="05040102010807070707" pitchFamily="18" charset="2"/>
                </a:rPr>
                <a:t>    erhöhten Wirkungsgrad gegenüber Wasserspeichern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362200" y="6126163"/>
            <a:ext cx="234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II. Theorie &amp; Praxis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34000" y="5667375"/>
            <a:ext cx="3133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Einsatzbereiche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Catering</a:t>
            </a:r>
          </a:p>
        </p:txBody>
      </p:sp>
      <p:grpSp>
        <p:nvGrpSpPr>
          <p:cNvPr id="18441" name="Group 9"/>
          <p:cNvGrpSpPr>
            <a:grpSpLocks/>
          </p:cNvGrpSpPr>
          <p:nvPr/>
        </p:nvGrpSpPr>
        <p:grpSpPr bwMode="auto">
          <a:xfrm>
            <a:off x="1651000" y="1709738"/>
            <a:ext cx="5845175" cy="3243262"/>
            <a:chOff x="1040" y="1077"/>
            <a:chExt cx="3682" cy="2043"/>
          </a:xfrm>
        </p:grpSpPr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1040" y="2678"/>
              <a:ext cx="368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  <a:sym typeface="Wingdings 3" panose="05040102010807070707" pitchFamily="18" charset="2"/>
                </a:rPr>
                <a:t> Elektrische Heizsysteme nicht immer einsetzbar</a:t>
              </a:r>
            </a:p>
            <a:p>
              <a:r>
                <a:rPr lang="de-DE" altLang="de-DE" sz="2000">
                  <a:latin typeface="Arial" panose="020B0604020202020204" pitchFamily="34" charset="0"/>
                  <a:sym typeface="Wingdings 3" panose="05040102010807070707" pitchFamily="18" charset="2"/>
                </a:rPr>
                <a:t> Schmelzpunkt bei 80 bis 90°C</a:t>
              </a:r>
            </a:p>
          </p:txBody>
        </p:sp>
        <p:pic>
          <p:nvPicPr>
            <p:cNvPr id="18440" name="Picture 8" descr="http://www.physik.uni-muenchen.de/didaktik/U_materialien/leifiphysik/web_ph09/umwelt_technik/07pcm/pcm7.jpg"/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6" y="1077"/>
              <a:ext cx="2607" cy="13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362200" y="6126163"/>
            <a:ext cx="234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II. Theorie &amp; Praxis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334000" y="5667375"/>
            <a:ext cx="3133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Einsatzbereiche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Elektronik</a:t>
            </a:r>
          </a:p>
        </p:txBody>
      </p:sp>
      <p:grpSp>
        <p:nvGrpSpPr>
          <p:cNvPr id="20488" name="Group 8"/>
          <p:cNvGrpSpPr>
            <a:grpSpLocks/>
          </p:cNvGrpSpPr>
          <p:nvPr/>
        </p:nvGrpSpPr>
        <p:grpSpPr bwMode="auto">
          <a:xfrm>
            <a:off x="1066800" y="1447800"/>
            <a:ext cx="7004050" cy="3521075"/>
            <a:chOff x="672" y="912"/>
            <a:chExt cx="4412" cy="2218"/>
          </a:xfrm>
        </p:grpSpPr>
        <p:sp>
          <p:nvSpPr>
            <p:cNvPr id="20486" name="Text Box 6"/>
            <p:cNvSpPr txBox="1">
              <a:spLocks noChangeArrowheads="1"/>
            </p:cNvSpPr>
            <p:nvPr/>
          </p:nvSpPr>
          <p:spPr bwMode="auto">
            <a:xfrm>
              <a:off x="672" y="2688"/>
              <a:ext cx="441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Wingdings 3" panose="05040102010807070707" pitchFamily="18" charset="2"/>
                <a:buChar char=""/>
              </a:pPr>
              <a:r>
                <a:rPr lang="de-DE" altLang="de-DE" sz="2000">
                  <a:latin typeface="Arial" panose="020B0604020202020204" pitchFamily="34" charset="0"/>
                  <a:sym typeface="Wingdings 3" panose="05040102010807070707" pitchFamily="18" charset="2"/>
                </a:rPr>
                <a:t> Einsatz als Wärmespeicher während Temperaturpeaks</a:t>
              </a:r>
            </a:p>
            <a:p>
              <a:pPr>
                <a:buFont typeface="Wingdings 3" panose="05040102010807070707" pitchFamily="18" charset="2"/>
                <a:buChar char=""/>
              </a:pPr>
              <a:r>
                <a:rPr lang="de-DE" altLang="de-DE" sz="2000">
                  <a:latin typeface="Arial" panose="020B0604020202020204" pitchFamily="34" charset="0"/>
                  <a:sym typeface="Wingdings 3" panose="05040102010807070707" pitchFamily="18" charset="2"/>
                </a:rPr>
                <a:t> Abgabe der Wärme über Kühlrippen in „Erholungsphasen“</a:t>
              </a:r>
            </a:p>
          </p:txBody>
        </p:sp>
        <p:pic>
          <p:nvPicPr>
            <p:cNvPr id="20487" name="Picture 7" descr="http://www.physik.uni-muenchen.de/didaktik/U_materialien/leifiphysik/web_ph09/umwelt_technik/07pcm/pcm8.jpg"/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0" y="912"/>
              <a:ext cx="2186" cy="156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026"/>
          <p:cNvSpPr txBox="1">
            <a:spLocks noChangeArrowheads="1"/>
          </p:cNvSpPr>
          <p:nvPr/>
        </p:nvSpPr>
        <p:spPr bwMode="auto">
          <a:xfrm>
            <a:off x="457200" y="5791200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24579" name="Text Box 1027"/>
          <p:cNvSpPr txBox="1">
            <a:spLocks noChangeArrowheads="1"/>
          </p:cNvSpPr>
          <p:nvPr/>
        </p:nvSpPr>
        <p:spPr bwMode="auto">
          <a:xfrm>
            <a:off x="2362200" y="6126163"/>
            <a:ext cx="234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II. Theorie &amp; Praxis</a:t>
            </a:r>
          </a:p>
        </p:txBody>
      </p:sp>
      <p:sp>
        <p:nvSpPr>
          <p:cNvPr id="24580" name="Text Box 1028"/>
          <p:cNvSpPr txBox="1">
            <a:spLocks noChangeArrowheads="1"/>
          </p:cNvSpPr>
          <p:nvPr/>
        </p:nvSpPr>
        <p:spPr bwMode="auto">
          <a:xfrm>
            <a:off x="5334000" y="6126163"/>
            <a:ext cx="313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</p:txBody>
      </p:sp>
      <p:pic>
        <p:nvPicPr>
          <p:cNvPr id="24581" name="Picture 1029" descr="A:\HAus_o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" b="2663"/>
          <a:stretch>
            <a:fillRect/>
          </a:stretch>
        </p:blipFill>
        <p:spPr bwMode="auto">
          <a:xfrm>
            <a:off x="533400" y="44450"/>
            <a:ext cx="8077200" cy="574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362200" y="6126163"/>
            <a:ext cx="234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II. Theorie &amp; Praxis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334000" y="5667375"/>
            <a:ext cx="3133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Einsatzbereiche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Textilien</a:t>
            </a:r>
          </a:p>
        </p:txBody>
      </p:sp>
      <p:grpSp>
        <p:nvGrpSpPr>
          <p:cNvPr id="21514" name="Group 10"/>
          <p:cNvGrpSpPr>
            <a:grpSpLocks/>
          </p:cNvGrpSpPr>
          <p:nvPr/>
        </p:nvGrpSpPr>
        <p:grpSpPr bwMode="auto">
          <a:xfrm>
            <a:off x="317500" y="1354138"/>
            <a:ext cx="8501063" cy="3614737"/>
            <a:chOff x="200" y="853"/>
            <a:chExt cx="5355" cy="2277"/>
          </a:xfrm>
        </p:grpSpPr>
        <p:sp>
          <p:nvSpPr>
            <p:cNvPr id="21510" name="Text Box 6"/>
            <p:cNvSpPr txBox="1">
              <a:spLocks noChangeArrowheads="1"/>
            </p:cNvSpPr>
            <p:nvPr/>
          </p:nvSpPr>
          <p:spPr bwMode="auto">
            <a:xfrm>
              <a:off x="200" y="2496"/>
              <a:ext cx="5355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Wingdings 3" panose="05040102010807070707" pitchFamily="18" charset="2"/>
                <a:buChar char=""/>
              </a:pPr>
              <a:r>
                <a:rPr lang="de-DE" altLang="de-DE" sz="2000">
                  <a:latin typeface="Arial" panose="020B0604020202020204" pitchFamily="34" charset="0"/>
                  <a:sym typeface="Wingdings 3" panose="05040102010807070707" pitchFamily="18" charset="2"/>
                </a:rPr>
                <a:t> Paraffine, die in einzelne Schichten eingearbeitet sind</a:t>
              </a:r>
            </a:p>
            <a:p>
              <a:pPr>
                <a:buFont typeface="Wingdings 3" panose="05040102010807070707" pitchFamily="18" charset="2"/>
                <a:buChar char=""/>
              </a:pPr>
              <a:r>
                <a:rPr lang="de-DE" altLang="de-DE" sz="2000">
                  <a:latin typeface="Arial" panose="020B0604020202020204" pitchFamily="34" charset="0"/>
                  <a:sym typeface="Wingdings 3" panose="05040102010807070707" pitchFamily="18" charset="2"/>
                </a:rPr>
                <a:t> Aufladen durch Sonne oder Bewegung, Entladung bei Temperaturabfall</a:t>
              </a:r>
            </a:p>
            <a:p>
              <a:pPr>
                <a:buFont typeface="Wingdings 3" panose="05040102010807070707" pitchFamily="18" charset="2"/>
                <a:buNone/>
              </a:pPr>
              <a:r>
                <a:rPr lang="de-DE" altLang="de-DE" sz="2000">
                  <a:latin typeface="Arial" panose="020B0604020202020204" pitchFamily="34" charset="0"/>
                  <a:sym typeface="Wingdings 3" panose="05040102010807070707" pitchFamily="18" charset="2"/>
                </a:rPr>
                <a:t> Geeigneter Einsatz im Extremitätenbereich</a:t>
              </a:r>
            </a:p>
          </p:txBody>
        </p:sp>
        <p:pic>
          <p:nvPicPr>
            <p:cNvPr id="21511" name="Picture 7" descr="http://www.physik.uni-muenchen.de/didaktik/U_materialien/leifiphysik/web_ph09/umwelt_technik/07pcm/pcm4.jpg"/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5" y="853"/>
              <a:ext cx="2589" cy="145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362200" y="6126163"/>
            <a:ext cx="234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II. Theorie &amp; Praxis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0" y="5667375"/>
            <a:ext cx="3133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Entwicklungstendenz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Produktangebot bei Rubitherm</a:t>
            </a:r>
            <a:r>
              <a:rPr lang="de-DE" altLang="de-DE" b="1" baseline="30000">
                <a:cs typeface="Arial" panose="020B0604020202020204" pitchFamily="34" charset="0"/>
              </a:rPr>
              <a:t>®</a:t>
            </a:r>
            <a:endParaRPr lang="de-DE" altLang="de-DE" b="1" baseline="30000"/>
          </a:p>
        </p:txBody>
      </p:sp>
      <p:grpSp>
        <p:nvGrpSpPr>
          <p:cNvPr id="22570" name="Group 42"/>
          <p:cNvGrpSpPr>
            <a:grpSpLocks/>
          </p:cNvGrpSpPr>
          <p:nvPr/>
        </p:nvGrpSpPr>
        <p:grpSpPr bwMode="auto">
          <a:xfrm>
            <a:off x="762000" y="1752600"/>
            <a:ext cx="7620000" cy="3733800"/>
            <a:chOff x="480" y="1104"/>
            <a:chExt cx="4800" cy="2352"/>
          </a:xfrm>
        </p:grpSpPr>
        <p:sp>
          <p:nvSpPr>
            <p:cNvPr id="22535" name="Text Box 7"/>
            <p:cNvSpPr txBox="1">
              <a:spLocks noChangeArrowheads="1"/>
            </p:cNvSpPr>
            <p:nvPr/>
          </p:nvSpPr>
          <p:spPr bwMode="auto">
            <a:xfrm>
              <a:off x="480" y="1133"/>
              <a:ext cx="4717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Produkt-       	Produkt-	Schmelz-	Speicher-</a:t>
              </a:r>
            </a:p>
            <a:p>
              <a:r>
                <a:rPr lang="de-DE" altLang="de-DE" sz="2000">
                  <a:latin typeface="Arial" panose="020B0604020202020204" pitchFamily="34" charset="0"/>
                </a:rPr>
                <a:t>bezeichnung  	anzahl		punkt [°C]	kapazität [kJ/kg]</a:t>
              </a:r>
            </a:p>
          </p:txBody>
        </p:sp>
        <p:grpSp>
          <p:nvGrpSpPr>
            <p:cNvPr id="22544" name="Group 16"/>
            <p:cNvGrpSpPr>
              <a:grpSpLocks/>
            </p:cNvGrpSpPr>
            <p:nvPr/>
          </p:nvGrpSpPr>
          <p:grpSpPr bwMode="auto">
            <a:xfrm>
              <a:off x="480" y="1104"/>
              <a:ext cx="4800" cy="2352"/>
              <a:chOff x="624" y="1104"/>
              <a:chExt cx="4800" cy="2352"/>
            </a:xfrm>
          </p:grpSpPr>
          <p:sp>
            <p:nvSpPr>
              <p:cNvPr id="22536" name="Line 8"/>
              <p:cNvSpPr>
                <a:spLocks noChangeShapeType="1"/>
              </p:cNvSpPr>
              <p:nvPr/>
            </p:nvSpPr>
            <p:spPr bwMode="auto">
              <a:xfrm>
                <a:off x="624" y="1104"/>
                <a:ext cx="0" cy="2352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37" name="Line 9"/>
              <p:cNvSpPr>
                <a:spLocks noChangeShapeType="1"/>
              </p:cNvSpPr>
              <p:nvPr/>
            </p:nvSpPr>
            <p:spPr bwMode="auto">
              <a:xfrm>
                <a:off x="1776" y="1104"/>
                <a:ext cx="0" cy="2352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38" name="Line 10"/>
              <p:cNvSpPr>
                <a:spLocks noChangeShapeType="1"/>
              </p:cNvSpPr>
              <p:nvPr/>
            </p:nvSpPr>
            <p:spPr bwMode="auto">
              <a:xfrm>
                <a:off x="2928" y="1104"/>
                <a:ext cx="0" cy="2352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39" name="Line 11"/>
              <p:cNvSpPr>
                <a:spLocks noChangeShapeType="1"/>
              </p:cNvSpPr>
              <p:nvPr/>
            </p:nvSpPr>
            <p:spPr bwMode="auto">
              <a:xfrm>
                <a:off x="4080" y="1104"/>
                <a:ext cx="0" cy="2352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40" name="Line 12"/>
              <p:cNvSpPr>
                <a:spLocks noChangeShapeType="1"/>
              </p:cNvSpPr>
              <p:nvPr/>
            </p:nvSpPr>
            <p:spPr bwMode="auto">
              <a:xfrm>
                <a:off x="5424" y="1104"/>
                <a:ext cx="0" cy="2352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41" name="Line 13"/>
              <p:cNvSpPr>
                <a:spLocks noChangeShapeType="1"/>
              </p:cNvSpPr>
              <p:nvPr/>
            </p:nvSpPr>
            <p:spPr bwMode="auto">
              <a:xfrm>
                <a:off x="624" y="1104"/>
                <a:ext cx="4800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42" name="Line 14"/>
              <p:cNvSpPr>
                <a:spLocks noChangeShapeType="1"/>
              </p:cNvSpPr>
              <p:nvPr/>
            </p:nvSpPr>
            <p:spPr bwMode="auto">
              <a:xfrm>
                <a:off x="624" y="1632"/>
                <a:ext cx="4800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43" name="Line 15"/>
              <p:cNvSpPr>
                <a:spLocks noChangeShapeType="1"/>
              </p:cNvSpPr>
              <p:nvPr/>
            </p:nvSpPr>
            <p:spPr bwMode="auto">
              <a:xfrm>
                <a:off x="624" y="3456"/>
                <a:ext cx="4800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grpSp>
        <p:nvGrpSpPr>
          <p:cNvPr id="22571" name="Group 43"/>
          <p:cNvGrpSpPr>
            <a:grpSpLocks/>
          </p:cNvGrpSpPr>
          <p:nvPr/>
        </p:nvGrpSpPr>
        <p:grpSpPr bwMode="auto">
          <a:xfrm>
            <a:off x="814388" y="2540000"/>
            <a:ext cx="7542212" cy="2870200"/>
            <a:chOff x="513" y="1600"/>
            <a:chExt cx="4751" cy="1808"/>
          </a:xfrm>
        </p:grpSpPr>
        <p:grpSp>
          <p:nvGrpSpPr>
            <p:cNvPr id="22549" name="Group 21"/>
            <p:cNvGrpSpPr>
              <a:grpSpLocks/>
            </p:cNvGrpSpPr>
            <p:nvPr/>
          </p:nvGrpSpPr>
          <p:grpSpPr bwMode="auto">
            <a:xfrm>
              <a:off x="513" y="1600"/>
              <a:ext cx="4533" cy="288"/>
              <a:chOff x="513" y="1600"/>
              <a:chExt cx="4533" cy="288"/>
            </a:xfrm>
          </p:grpSpPr>
          <p:sp>
            <p:nvSpPr>
              <p:cNvPr id="22545" name="Text Box 17"/>
              <p:cNvSpPr txBox="1">
                <a:spLocks noChangeArrowheads="1"/>
              </p:cNvSpPr>
              <p:nvPr/>
            </p:nvSpPr>
            <p:spPr bwMode="auto">
              <a:xfrm>
                <a:off x="513" y="1632"/>
                <a:ext cx="111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GR (Granulat)</a:t>
                </a:r>
              </a:p>
            </p:txBody>
          </p:sp>
          <p:sp>
            <p:nvSpPr>
              <p:cNvPr id="22546" name="Text Box 18"/>
              <p:cNvSpPr txBox="1">
                <a:spLocks noChangeArrowheads="1"/>
              </p:cNvSpPr>
              <p:nvPr/>
            </p:nvSpPr>
            <p:spPr bwMode="auto">
              <a:xfrm>
                <a:off x="2099" y="1632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22547" name="Text Box 19"/>
              <p:cNvSpPr txBox="1">
                <a:spLocks noChangeArrowheads="1"/>
              </p:cNvSpPr>
              <p:nvPr/>
            </p:nvSpPr>
            <p:spPr bwMode="auto">
              <a:xfrm>
                <a:off x="2918" y="1600"/>
                <a:ext cx="87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  <a:cs typeface="Times New Roman" panose="02020603050405020304" pitchFamily="18" charset="0"/>
                  </a:rPr>
                  <a:t>28; 43; 79</a:t>
                </a:r>
                <a:r>
                  <a:rPr lang="de-DE" altLang="de-DE"/>
                  <a:t> </a:t>
                </a:r>
              </a:p>
            </p:txBody>
          </p:sp>
          <p:sp>
            <p:nvSpPr>
              <p:cNvPr id="22548" name="Text Box 20"/>
              <p:cNvSpPr txBox="1">
                <a:spLocks noChangeArrowheads="1"/>
              </p:cNvSpPr>
              <p:nvPr/>
            </p:nvSpPr>
            <p:spPr bwMode="auto">
              <a:xfrm>
                <a:off x="4176" y="1630"/>
                <a:ext cx="87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  <a:cs typeface="Times New Roman" panose="02020603050405020304" pitchFamily="18" charset="0"/>
                  </a:rPr>
                  <a:t>72; 63; 71</a:t>
                </a:r>
                <a:r>
                  <a:rPr lang="de-DE" altLang="de-DE" sz="2000">
                    <a:latin typeface="Arial" panose="020B0604020202020204" pitchFamily="34" charset="0"/>
                  </a:rPr>
                  <a:t> </a:t>
                </a:r>
              </a:p>
            </p:txBody>
          </p:sp>
        </p:grpSp>
        <p:grpSp>
          <p:nvGrpSpPr>
            <p:cNvPr id="22554" name="Group 26"/>
            <p:cNvGrpSpPr>
              <a:grpSpLocks/>
            </p:cNvGrpSpPr>
            <p:nvPr/>
          </p:nvGrpSpPr>
          <p:grpSpPr bwMode="auto">
            <a:xfrm>
              <a:off x="517" y="1958"/>
              <a:ext cx="4587" cy="260"/>
              <a:chOff x="517" y="1958"/>
              <a:chExt cx="4587" cy="260"/>
            </a:xfrm>
          </p:grpSpPr>
          <p:sp>
            <p:nvSpPr>
              <p:cNvPr id="22550" name="Text Box 22"/>
              <p:cNvSpPr txBox="1">
                <a:spLocks noChangeArrowheads="1"/>
              </p:cNvSpPr>
              <p:nvPr/>
            </p:nvSpPr>
            <p:spPr bwMode="auto">
              <a:xfrm>
                <a:off x="517" y="1958"/>
                <a:ext cx="107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  <a:cs typeface="Times New Roman" panose="02020603050405020304" pitchFamily="18" charset="0"/>
                  </a:rPr>
                  <a:t>RT (Paraffin)</a:t>
                </a:r>
                <a:r>
                  <a:rPr lang="de-DE" altLang="de-DE" sz="2000">
                    <a:latin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22551" name="Text Box 23"/>
              <p:cNvSpPr txBox="1">
                <a:spLocks noChangeArrowheads="1"/>
              </p:cNvSpPr>
              <p:nvPr/>
            </p:nvSpPr>
            <p:spPr bwMode="auto">
              <a:xfrm>
                <a:off x="2064" y="1968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17</a:t>
                </a:r>
              </a:p>
            </p:txBody>
          </p:sp>
          <p:sp>
            <p:nvSpPr>
              <p:cNvPr id="22552" name="Text Box 24"/>
              <p:cNvSpPr txBox="1">
                <a:spLocks noChangeArrowheads="1"/>
              </p:cNvSpPr>
              <p:nvPr/>
            </p:nvSpPr>
            <p:spPr bwMode="auto">
              <a:xfrm>
                <a:off x="2971" y="1968"/>
                <a:ext cx="77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  <a:cs typeface="Times New Roman" panose="02020603050405020304" pitchFamily="18" charset="0"/>
                  </a:rPr>
                  <a:t>-3 bis 99</a:t>
                </a:r>
                <a:r>
                  <a:rPr lang="de-DE" altLang="de-DE" sz="2000">
                    <a:latin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22553" name="Text Box 25"/>
              <p:cNvSpPr txBox="1">
                <a:spLocks noChangeArrowheads="1"/>
              </p:cNvSpPr>
              <p:nvPr/>
            </p:nvSpPr>
            <p:spPr bwMode="auto">
              <a:xfrm>
                <a:off x="4117" y="1967"/>
                <a:ext cx="9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  <a:cs typeface="Times New Roman" panose="02020603050405020304" pitchFamily="18" charset="0"/>
                  </a:rPr>
                  <a:t>130 bis 214</a:t>
                </a:r>
                <a:r>
                  <a:rPr lang="de-DE" altLang="de-DE" sz="2000">
                    <a:latin typeface="Arial" panose="020B0604020202020204" pitchFamily="34" charset="0"/>
                  </a:rPr>
                  <a:t> </a:t>
                </a:r>
              </a:p>
            </p:txBody>
          </p:sp>
        </p:grpSp>
        <p:grpSp>
          <p:nvGrpSpPr>
            <p:cNvPr id="22561" name="Group 33"/>
            <p:cNvGrpSpPr>
              <a:grpSpLocks/>
            </p:cNvGrpSpPr>
            <p:nvPr/>
          </p:nvGrpSpPr>
          <p:grpSpPr bwMode="auto">
            <a:xfrm>
              <a:off x="576" y="2294"/>
              <a:ext cx="4688" cy="252"/>
              <a:chOff x="576" y="2294"/>
              <a:chExt cx="4688" cy="252"/>
            </a:xfrm>
          </p:grpSpPr>
          <p:sp>
            <p:nvSpPr>
              <p:cNvPr id="22555" name="Text Box 27"/>
              <p:cNvSpPr txBox="1">
                <a:spLocks noChangeArrowheads="1"/>
              </p:cNvSpPr>
              <p:nvPr/>
            </p:nvSpPr>
            <p:spPr bwMode="auto">
              <a:xfrm>
                <a:off x="576" y="2294"/>
                <a:ext cx="97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de-DE" sz="2000">
                    <a:latin typeface="Arial" panose="020B0604020202020204" pitchFamily="34" charset="0"/>
                    <a:cs typeface="Times New Roman" panose="02020603050405020304" pitchFamily="18" charset="0"/>
                  </a:rPr>
                  <a:t>PX (Pulver)</a:t>
                </a:r>
                <a:r>
                  <a:rPr lang="de-DE" altLang="de-DE" sz="2000">
                    <a:latin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22558" name="Text Box 30"/>
              <p:cNvSpPr txBox="1">
                <a:spLocks noChangeArrowheads="1"/>
              </p:cNvSpPr>
              <p:nvPr/>
            </p:nvSpPr>
            <p:spPr bwMode="auto">
              <a:xfrm>
                <a:off x="2107" y="2294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22559" name="Text Box 31"/>
              <p:cNvSpPr txBox="1">
                <a:spLocks noChangeArrowheads="1"/>
              </p:cNvSpPr>
              <p:nvPr/>
            </p:nvSpPr>
            <p:spPr bwMode="auto">
              <a:xfrm>
                <a:off x="2792" y="2296"/>
                <a:ext cx="113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de-DE" sz="2000">
                    <a:latin typeface="Arial" panose="020B0604020202020204" pitchFamily="34" charset="0"/>
                    <a:cs typeface="Times New Roman" panose="02020603050405020304" pitchFamily="18" charset="0"/>
                  </a:rPr>
                  <a:t>28; 43; 53; 79</a:t>
                </a:r>
                <a:r>
                  <a:rPr lang="de-DE" altLang="de-DE" sz="2000">
                    <a:latin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22560" name="Text Box 32"/>
              <p:cNvSpPr txBox="1">
                <a:spLocks noChangeArrowheads="1"/>
              </p:cNvSpPr>
              <p:nvPr/>
            </p:nvSpPr>
            <p:spPr bwMode="auto">
              <a:xfrm>
                <a:off x="3950" y="2296"/>
                <a:ext cx="131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de-DE" sz="2000">
                    <a:latin typeface="Arial" panose="020B0604020202020204" pitchFamily="34" charset="0"/>
                    <a:cs typeface="Times New Roman" panose="02020603050405020304" pitchFamily="18" charset="0"/>
                  </a:rPr>
                  <a:t>112; 96; 103; 99</a:t>
                </a:r>
                <a:r>
                  <a:rPr lang="de-DE" altLang="de-DE" sz="2000">
                    <a:latin typeface="Arial" panose="020B0604020202020204" pitchFamily="34" charset="0"/>
                  </a:rPr>
                  <a:t> </a:t>
                </a:r>
              </a:p>
            </p:txBody>
          </p:sp>
        </p:grpSp>
        <p:grpSp>
          <p:nvGrpSpPr>
            <p:cNvPr id="22565" name="Group 37"/>
            <p:cNvGrpSpPr>
              <a:grpSpLocks/>
            </p:cNvGrpSpPr>
            <p:nvPr/>
          </p:nvGrpSpPr>
          <p:grpSpPr bwMode="auto">
            <a:xfrm>
              <a:off x="571" y="2630"/>
              <a:ext cx="4605" cy="259"/>
              <a:chOff x="571" y="2630"/>
              <a:chExt cx="4605" cy="259"/>
            </a:xfrm>
          </p:grpSpPr>
          <p:sp>
            <p:nvSpPr>
              <p:cNvPr id="22556" name="Text Box 28"/>
              <p:cNvSpPr txBox="1">
                <a:spLocks noChangeArrowheads="1"/>
              </p:cNvSpPr>
              <p:nvPr/>
            </p:nvSpPr>
            <p:spPr bwMode="auto">
              <a:xfrm>
                <a:off x="571" y="2630"/>
                <a:ext cx="101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  <a:cs typeface="Times New Roman" panose="02020603050405020304" pitchFamily="18" charset="0"/>
                  </a:rPr>
                  <a:t>FB (Platten)</a:t>
                </a:r>
                <a:r>
                  <a:rPr lang="de-DE" altLang="de-DE" sz="2000">
                    <a:latin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22562" name="Text Box 34"/>
              <p:cNvSpPr txBox="1">
                <a:spLocks noChangeArrowheads="1"/>
              </p:cNvSpPr>
              <p:nvPr/>
            </p:nvSpPr>
            <p:spPr bwMode="auto">
              <a:xfrm>
                <a:off x="2107" y="2639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22563" name="Text Box 35"/>
              <p:cNvSpPr txBox="1">
                <a:spLocks noChangeArrowheads="1"/>
              </p:cNvSpPr>
              <p:nvPr/>
            </p:nvSpPr>
            <p:spPr bwMode="auto">
              <a:xfrm>
                <a:off x="2930" y="2638"/>
                <a:ext cx="87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  <a:cs typeface="Times New Roman" panose="02020603050405020304" pitchFamily="18" charset="0"/>
                  </a:rPr>
                  <a:t>43; 55; 79</a:t>
                </a:r>
                <a:r>
                  <a:rPr lang="de-DE" altLang="de-DE" sz="2000">
                    <a:latin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22564" name="Text Box 36"/>
              <p:cNvSpPr txBox="1">
                <a:spLocks noChangeArrowheads="1"/>
              </p:cNvSpPr>
              <p:nvPr/>
            </p:nvSpPr>
            <p:spPr bwMode="auto">
              <a:xfrm>
                <a:off x="4039" y="2639"/>
                <a:ext cx="113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  <a:cs typeface="Times New Roman" panose="02020603050405020304" pitchFamily="18" charset="0"/>
                  </a:rPr>
                  <a:t>117; 135; 132</a:t>
                </a:r>
                <a:r>
                  <a:rPr lang="de-DE" altLang="de-DE" sz="2000">
                    <a:latin typeface="Arial" panose="020B0604020202020204" pitchFamily="34" charset="0"/>
                  </a:rPr>
                  <a:t> </a:t>
                </a:r>
              </a:p>
            </p:txBody>
          </p:sp>
        </p:grpSp>
        <p:grpSp>
          <p:nvGrpSpPr>
            <p:cNvPr id="22569" name="Group 41"/>
            <p:cNvGrpSpPr>
              <a:grpSpLocks/>
            </p:cNvGrpSpPr>
            <p:nvPr/>
          </p:nvGrpSpPr>
          <p:grpSpPr bwMode="auto">
            <a:xfrm>
              <a:off x="525" y="2936"/>
              <a:ext cx="4299" cy="472"/>
              <a:chOff x="525" y="2936"/>
              <a:chExt cx="4299" cy="472"/>
            </a:xfrm>
          </p:grpSpPr>
          <p:sp>
            <p:nvSpPr>
              <p:cNvPr id="22557" name="Text Box 29"/>
              <p:cNvSpPr txBox="1">
                <a:spLocks noChangeArrowheads="1"/>
              </p:cNvSpPr>
              <p:nvPr/>
            </p:nvSpPr>
            <p:spPr bwMode="auto">
              <a:xfrm>
                <a:off x="525" y="2966"/>
                <a:ext cx="1075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DE" altLang="de-DE" sz="2000">
                    <a:latin typeface="Arial" panose="020B0604020202020204" pitchFamily="34" charset="0"/>
                    <a:cs typeface="Times New Roman" panose="02020603050405020304" pitchFamily="18" charset="0"/>
                  </a:rPr>
                  <a:t>PK (Paraffin) </a:t>
                </a:r>
              </a:p>
              <a:p>
                <a:pPr algn="ctr"/>
                <a:r>
                  <a:rPr lang="de-DE" altLang="de-DE" sz="2000">
                    <a:latin typeface="Arial" panose="020B0604020202020204" pitchFamily="34" charset="0"/>
                    <a:cs typeface="Times New Roman" panose="02020603050405020304" pitchFamily="18" charset="0"/>
                  </a:rPr>
                  <a:t>!NEU!</a:t>
                </a:r>
                <a:r>
                  <a:rPr lang="de-DE" altLang="de-DE" sz="2000">
                    <a:latin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22566" name="Text Box 38"/>
              <p:cNvSpPr txBox="1">
                <a:spLocks noChangeArrowheads="1"/>
              </p:cNvSpPr>
              <p:nvPr/>
            </p:nvSpPr>
            <p:spPr bwMode="auto">
              <a:xfrm>
                <a:off x="2910" y="2966"/>
                <a:ext cx="89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  <a:cs typeface="Times New Roman" panose="02020603050405020304" pitchFamily="18" charset="0"/>
                  </a:rPr>
                  <a:t>41 bis 100</a:t>
                </a:r>
                <a:r>
                  <a:rPr lang="de-DE" altLang="de-DE" sz="2000">
                    <a:latin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22567" name="Text Box 39"/>
              <p:cNvSpPr txBox="1">
                <a:spLocks noChangeArrowheads="1"/>
              </p:cNvSpPr>
              <p:nvPr/>
            </p:nvSpPr>
            <p:spPr bwMode="auto">
              <a:xfrm>
                <a:off x="1979" y="2936"/>
                <a:ext cx="43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???</a:t>
                </a:r>
              </a:p>
            </p:txBody>
          </p:sp>
          <p:sp>
            <p:nvSpPr>
              <p:cNvPr id="22568" name="Text Box 40"/>
              <p:cNvSpPr txBox="1">
                <a:spLocks noChangeArrowheads="1"/>
              </p:cNvSpPr>
              <p:nvPr/>
            </p:nvSpPr>
            <p:spPr bwMode="auto">
              <a:xfrm>
                <a:off x="4387" y="2936"/>
                <a:ext cx="43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???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362200" y="6126163"/>
            <a:ext cx="234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II. Theorie &amp; Praxis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334000" y="5667375"/>
            <a:ext cx="3133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Einsatzbereiche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de-DE" altLang="de-DE"/>
          </a:p>
        </p:txBody>
      </p:sp>
      <p:pic>
        <p:nvPicPr>
          <p:cNvPr id="23558" name="Picture 6" descr="A:\Haus_modern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77" r="3862"/>
          <a:stretch>
            <a:fillRect/>
          </a:stretch>
        </p:blipFill>
        <p:spPr bwMode="auto">
          <a:xfrm>
            <a:off x="4040188" y="38100"/>
            <a:ext cx="4541837" cy="574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9" name="Picture 7" descr="A:\HAus_o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8" r="50961"/>
          <a:stretch>
            <a:fillRect/>
          </a:stretch>
        </p:blipFill>
        <p:spPr bwMode="auto">
          <a:xfrm>
            <a:off x="533400" y="38100"/>
            <a:ext cx="3505200" cy="574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1033"/>
          <p:cNvSpPr>
            <a:spLocks noChangeArrowheads="1"/>
          </p:cNvSpPr>
          <p:nvPr/>
        </p:nvSpPr>
        <p:spPr bwMode="auto">
          <a:xfrm>
            <a:off x="0" y="5791200"/>
            <a:ext cx="9144000" cy="10668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>
                <a:solidFill>
                  <a:schemeClr val="tx1"/>
                </a:solidFill>
              </a:rPr>
              <a:t>Latentwärmespeicher</a:t>
            </a:r>
          </a:p>
        </p:txBody>
      </p:sp>
      <p:sp>
        <p:nvSpPr>
          <p:cNvPr id="3078" name="Text Box 1030"/>
          <p:cNvSpPr txBox="1">
            <a:spLocks noChangeArrowheads="1"/>
          </p:cNvSpPr>
          <p:nvPr/>
        </p:nvSpPr>
        <p:spPr bwMode="auto">
          <a:xfrm>
            <a:off x="3148013" y="1917700"/>
            <a:ext cx="285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I.   Theorie &amp; Praxis</a:t>
            </a:r>
          </a:p>
        </p:txBody>
      </p:sp>
      <p:sp>
        <p:nvSpPr>
          <p:cNvPr id="3079" name="Text Box 1031"/>
          <p:cNvSpPr txBox="1">
            <a:spLocks noChangeArrowheads="1"/>
          </p:cNvSpPr>
          <p:nvPr/>
        </p:nvSpPr>
        <p:spPr bwMode="auto">
          <a:xfrm>
            <a:off x="2533650" y="4572000"/>
            <a:ext cx="4065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II.  Anwendungen &amp; Ausblick</a:t>
            </a:r>
          </a:p>
        </p:txBody>
      </p:sp>
      <p:sp>
        <p:nvSpPr>
          <p:cNvPr id="3080" name="Text Box 1032"/>
          <p:cNvSpPr txBox="1">
            <a:spLocks noChangeArrowheads="1"/>
          </p:cNvSpPr>
          <p:nvPr/>
        </p:nvSpPr>
        <p:spPr bwMode="auto">
          <a:xfrm>
            <a:off x="2724150" y="2667000"/>
            <a:ext cx="42100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latin typeface="Arial" panose="020B0604020202020204" pitchFamily="34" charset="0"/>
                <a:sym typeface="Wingdings 3" panose="05040102010807070707" pitchFamily="18" charset="2"/>
              </a:rPr>
              <a:t></a:t>
            </a:r>
            <a:r>
              <a:rPr lang="de-DE" altLang="de-DE" sz="2000">
                <a:latin typeface="Arial" panose="020B0604020202020204" pitchFamily="34" charset="0"/>
                <a:sym typeface="Marlett" pitchFamily="2" charset="2"/>
              </a:rPr>
              <a:t> Wie funktioniert´s?</a:t>
            </a:r>
          </a:p>
          <a:p>
            <a:pPr>
              <a:buFont typeface="Wingdings 3" panose="05040102010807070707" pitchFamily="18" charset="2"/>
              <a:buChar char=""/>
            </a:pPr>
            <a:r>
              <a:rPr lang="de-DE" altLang="de-DE" sz="2000">
                <a:latin typeface="Arial" panose="020B0604020202020204" pitchFamily="34" charset="0"/>
                <a:sym typeface="Wingdings 3" panose="05040102010807070707" pitchFamily="18" charset="2"/>
              </a:rPr>
              <a:t> Materialanforderungen</a:t>
            </a:r>
          </a:p>
          <a:p>
            <a:pPr>
              <a:buFont typeface="Wingdings 3" panose="05040102010807070707" pitchFamily="18" charset="2"/>
              <a:buNone/>
            </a:pPr>
            <a:r>
              <a:rPr lang="de-DE" altLang="de-DE" sz="2000">
                <a:latin typeface="Arial" panose="020B0604020202020204" pitchFamily="34" charset="0"/>
                <a:sym typeface="Wingdings 3" panose="05040102010807070707" pitchFamily="18" charset="2"/>
              </a:rPr>
              <a:t> Klassifizierung</a:t>
            </a:r>
          </a:p>
          <a:p>
            <a:pPr>
              <a:buFont typeface="Wingdings 3" panose="05040102010807070707" pitchFamily="18" charset="2"/>
              <a:buNone/>
            </a:pPr>
            <a:r>
              <a:rPr lang="de-DE" altLang="de-DE" sz="2000">
                <a:latin typeface="Arial" panose="020B0604020202020204" pitchFamily="34" charset="0"/>
                <a:sym typeface="Wingdings 3" panose="05040102010807070707" pitchFamily="18" charset="2"/>
              </a:rPr>
              <a:t> Problematik und Lösungsansätze</a:t>
            </a:r>
          </a:p>
          <a:p>
            <a:pPr>
              <a:buFont typeface="Wingdings 3" panose="05040102010807070707" pitchFamily="18" charset="2"/>
              <a:buNone/>
            </a:pPr>
            <a:r>
              <a:rPr lang="de-DE" altLang="de-DE" sz="2000">
                <a:latin typeface="Arial" panose="020B0604020202020204" pitchFamily="34" charset="0"/>
                <a:sym typeface="Wingdings 3" panose="05040102010807070707" pitchFamily="18" charset="2"/>
              </a:rPr>
              <a:t> Konkrete Beispiele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utoUpdateAnimBg="0"/>
      <p:bldP spid="3079" grpId="0" autoUpdateAnimBg="0"/>
      <p:bldP spid="308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938338" y="1660525"/>
            <a:ext cx="4859337" cy="3101975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2121" name="Group 73"/>
          <p:cNvGrpSpPr>
            <a:grpSpLocks/>
          </p:cNvGrpSpPr>
          <p:nvPr/>
        </p:nvGrpSpPr>
        <p:grpSpPr bwMode="auto">
          <a:xfrm>
            <a:off x="1219200" y="1143000"/>
            <a:ext cx="6537325" cy="4424363"/>
            <a:chOff x="768" y="720"/>
            <a:chExt cx="4118" cy="2787"/>
          </a:xfrm>
        </p:grpSpPr>
        <p:grpSp>
          <p:nvGrpSpPr>
            <p:cNvPr id="2059" name="Group 11"/>
            <p:cNvGrpSpPr>
              <a:grpSpLocks/>
            </p:cNvGrpSpPr>
            <p:nvPr/>
          </p:nvGrpSpPr>
          <p:grpSpPr bwMode="auto">
            <a:xfrm>
              <a:off x="768" y="720"/>
              <a:ext cx="3740" cy="2497"/>
              <a:chOff x="3577" y="12037"/>
              <a:chExt cx="5940" cy="4140"/>
            </a:xfrm>
          </p:grpSpPr>
          <p:sp>
            <p:nvSpPr>
              <p:cNvPr id="2060" name="Line 12"/>
              <p:cNvSpPr>
                <a:spLocks noChangeShapeType="1"/>
              </p:cNvSpPr>
              <p:nvPr/>
            </p:nvSpPr>
            <p:spPr bwMode="auto">
              <a:xfrm>
                <a:off x="9157" y="12577"/>
                <a:ext cx="0" cy="3240"/>
              </a:xfrm>
              <a:prstGeom prst="line">
                <a:avLst/>
              </a:prstGeom>
              <a:noFill/>
              <a:ln w="12700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061" name="Group 13"/>
              <p:cNvGrpSpPr>
                <a:grpSpLocks/>
              </p:cNvGrpSpPr>
              <p:nvPr/>
            </p:nvGrpSpPr>
            <p:grpSpPr bwMode="auto">
              <a:xfrm>
                <a:off x="3577" y="12397"/>
                <a:ext cx="5940" cy="3780"/>
                <a:chOff x="3577" y="11857"/>
                <a:chExt cx="5940" cy="3780"/>
              </a:xfrm>
            </p:grpSpPr>
            <p:grpSp>
              <p:nvGrpSpPr>
                <p:cNvPr id="2062" name="Group 14"/>
                <p:cNvGrpSpPr>
                  <a:grpSpLocks/>
                </p:cNvGrpSpPr>
                <p:nvPr/>
              </p:nvGrpSpPr>
              <p:grpSpPr bwMode="auto">
                <a:xfrm>
                  <a:off x="3577" y="11857"/>
                  <a:ext cx="5580" cy="3525"/>
                  <a:chOff x="3577" y="11857"/>
                  <a:chExt cx="5580" cy="3525"/>
                </a:xfrm>
              </p:grpSpPr>
              <p:grpSp>
                <p:nvGrpSpPr>
                  <p:cNvPr id="2063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4177" y="12037"/>
                    <a:ext cx="4980" cy="3345"/>
                    <a:chOff x="4177" y="12037"/>
                    <a:chExt cx="4980" cy="3345"/>
                  </a:xfrm>
                </p:grpSpPr>
                <p:sp>
                  <p:nvSpPr>
                    <p:cNvPr id="2064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97" y="12037"/>
                      <a:ext cx="0" cy="3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065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7" y="14737"/>
                      <a:ext cx="497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96969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066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97" y="15277"/>
                      <a:ext cx="486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067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7" y="13657"/>
                      <a:ext cx="497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96969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068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7" y="14197"/>
                      <a:ext cx="497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96969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069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7" y="12577"/>
                      <a:ext cx="497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96969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070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7" y="12037"/>
                      <a:ext cx="497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96969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071" name="Line 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77" y="13117"/>
                      <a:ext cx="497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96969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072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287" y="15187"/>
                      <a:ext cx="0" cy="18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073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277" y="15187"/>
                      <a:ext cx="0" cy="18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074" name="Line 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237" y="15187"/>
                      <a:ext cx="0" cy="18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075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182" y="15202"/>
                      <a:ext cx="0" cy="18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076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157" y="15187"/>
                      <a:ext cx="0" cy="18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</p:grpSp>
              <p:sp>
                <p:nvSpPr>
                  <p:cNvPr id="2077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77" y="11857"/>
                    <a:ext cx="720" cy="36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r>
                      <a:rPr lang="de-DE" altLang="de-DE" sz="1200" b="1">
                        <a:latin typeface="Arial" panose="020B0604020202020204" pitchFamily="34" charset="0"/>
                      </a:rPr>
                      <a:t>600</a:t>
                    </a:r>
                  </a:p>
                </p:txBody>
              </p:sp>
              <p:sp>
                <p:nvSpPr>
                  <p:cNvPr id="2078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77" y="12397"/>
                    <a:ext cx="720" cy="36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r>
                      <a:rPr lang="de-DE" altLang="de-DE" sz="1200" b="1">
                        <a:latin typeface="Arial" panose="020B0604020202020204" pitchFamily="34" charset="0"/>
                      </a:rPr>
                      <a:t>500</a:t>
                    </a:r>
                  </a:p>
                </p:txBody>
              </p:sp>
              <p:sp>
                <p:nvSpPr>
                  <p:cNvPr id="2079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77" y="12937"/>
                    <a:ext cx="720" cy="36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r>
                      <a:rPr lang="de-DE" altLang="de-DE" sz="1200" b="1"/>
                      <a:t>400</a:t>
                    </a:r>
                  </a:p>
                </p:txBody>
              </p:sp>
              <p:sp>
                <p:nvSpPr>
                  <p:cNvPr id="2080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77" y="13477"/>
                    <a:ext cx="720" cy="36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r>
                      <a:rPr lang="de-DE" altLang="de-DE" sz="1200" b="1">
                        <a:latin typeface="Arial" panose="020B0604020202020204" pitchFamily="34" charset="0"/>
                      </a:rPr>
                      <a:t>300</a:t>
                    </a:r>
                  </a:p>
                </p:txBody>
              </p:sp>
              <p:sp>
                <p:nvSpPr>
                  <p:cNvPr id="2081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77" y="14017"/>
                    <a:ext cx="720" cy="36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r>
                      <a:rPr lang="de-DE" altLang="de-DE" sz="1200" b="1">
                        <a:latin typeface="Arial" panose="020B0604020202020204" pitchFamily="34" charset="0"/>
                      </a:rPr>
                      <a:t>200</a:t>
                    </a:r>
                  </a:p>
                </p:txBody>
              </p:sp>
              <p:sp>
                <p:nvSpPr>
                  <p:cNvPr id="2082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77" y="14557"/>
                    <a:ext cx="720" cy="36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r>
                      <a:rPr lang="de-DE" altLang="de-DE" sz="1200" b="1">
                        <a:latin typeface="Arial" panose="020B0604020202020204" pitchFamily="34" charset="0"/>
                      </a:rPr>
                      <a:t>100</a:t>
                    </a:r>
                  </a:p>
                </p:txBody>
              </p:sp>
            </p:grpSp>
            <p:sp>
              <p:nvSpPr>
                <p:cNvPr id="2083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5017" y="15277"/>
                  <a:ext cx="720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r>
                    <a:rPr lang="de-DE" altLang="de-DE" sz="1200" b="1">
                      <a:latin typeface="Arial" panose="020B0604020202020204" pitchFamily="34" charset="0"/>
                    </a:rPr>
                    <a:t>  20</a:t>
                  </a:r>
                </a:p>
              </p:txBody>
            </p:sp>
            <p:sp>
              <p:nvSpPr>
                <p:cNvPr id="2084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7927" y="15277"/>
                  <a:ext cx="720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r>
                    <a:rPr lang="de-DE" altLang="de-DE" sz="1200" b="1">
                      <a:latin typeface="Arial" panose="020B0604020202020204" pitchFamily="34" charset="0"/>
                    </a:rPr>
                    <a:t>  80</a:t>
                  </a:r>
                </a:p>
              </p:txBody>
            </p:sp>
            <p:sp>
              <p:nvSpPr>
                <p:cNvPr id="2085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6967" y="15277"/>
                  <a:ext cx="720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r>
                    <a:rPr lang="de-DE" altLang="de-DE" sz="1200" b="1">
                      <a:latin typeface="Arial" panose="020B0604020202020204" pitchFamily="34" charset="0"/>
                    </a:rPr>
                    <a:t>  60</a:t>
                  </a:r>
                </a:p>
              </p:txBody>
            </p:sp>
            <p:sp>
              <p:nvSpPr>
                <p:cNvPr id="2086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6007" y="15277"/>
                  <a:ext cx="720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r>
                    <a:rPr lang="de-DE" altLang="de-DE" sz="1200" b="1">
                      <a:latin typeface="Arial" panose="020B0604020202020204" pitchFamily="34" charset="0"/>
                    </a:rPr>
                    <a:t>  40</a:t>
                  </a:r>
                </a:p>
              </p:txBody>
            </p:sp>
            <p:sp>
              <p:nvSpPr>
                <p:cNvPr id="2087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8797" y="15277"/>
                  <a:ext cx="720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r>
                    <a:rPr lang="de-DE" altLang="de-DE" sz="1200" b="1">
                      <a:latin typeface="Arial" panose="020B0604020202020204" pitchFamily="34" charset="0"/>
                    </a:rPr>
                    <a:t>   100</a:t>
                  </a:r>
                </a:p>
              </p:txBody>
            </p:sp>
            <p:sp>
              <p:nvSpPr>
                <p:cNvPr id="2088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3982" y="15172"/>
                  <a:ext cx="720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r>
                    <a:rPr lang="de-DE" altLang="de-DE" sz="1200" b="1">
                      <a:latin typeface="Arial" panose="020B0604020202020204" pitchFamily="34" charset="0"/>
                    </a:rPr>
                    <a:t>00</a:t>
                  </a:r>
                </a:p>
              </p:txBody>
            </p:sp>
          </p:grpSp>
          <p:sp>
            <p:nvSpPr>
              <p:cNvPr id="2089" name="Text Box 41"/>
              <p:cNvSpPr txBox="1">
                <a:spLocks noChangeArrowheads="1"/>
              </p:cNvSpPr>
              <p:nvPr/>
            </p:nvSpPr>
            <p:spPr bwMode="auto">
              <a:xfrm>
                <a:off x="3607" y="12037"/>
                <a:ext cx="288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r>
                  <a:rPr lang="de-DE" altLang="de-DE" sz="1600" b="1">
                    <a:latin typeface="Arial" panose="020B0604020202020204" pitchFamily="34" charset="0"/>
                  </a:rPr>
                  <a:t>Wärmekapazität [J/cm</a:t>
                </a:r>
                <a:r>
                  <a:rPr lang="de-DE" altLang="de-DE" sz="1600" b="1" baseline="30000">
                    <a:latin typeface="Arial" panose="020B0604020202020204" pitchFamily="34" charset="0"/>
                  </a:rPr>
                  <a:t>3</a:t>
                </a:r>
                <a:r>
                  <a:rPr lang="de-DE" altLang="de-DE" sz="1600" b="1">
                    <a:latin typeface="Arial" panose="020B0604020202020204" pitchFamily="34" charset="0"/>
                  </a:rPr>
                  <a:t>]</a:t>
                </a:r>
              </a:p>
            </p:txBody>
          </p:sp>
        </p:grpSp>
        <p:sp>
          <p:nvSpPr>
            <p:cNvPr id="2095" name="Text Box 47"/>
            <p:cNvSpPr txBox="1">
              <a:spLocks noChangeArrowheads="1"/>
            </p:cNvSpPr>
            <p:nvPr/>
          </p:nvSpPr>
          <p:spPr bwMode="auto">
            <a:xfrm>
              <a:off x="3299" y="3181"/>
              <a:ext cx="1587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1600" b="1">
                  <a:latin typeface="Arial" panose="020B0604020202020204" pitchFamily="34" charset="0"/>
                </a:rPr>
                <a:t>Temperatur [°C]</a:t>
              </a:r>
            </a:p>
          </p:txBody>
        </p:sp>
      </p:grpSp>
      <p:grpSp>
        <p:nvGrpSpPr>
          <p:cNvPr id="2119" name="Group 71"/>
          <p:cNvGrpSpPr>
            <a:grpSpLocks/>
          </p:cNvGrpSpPr>
          <p:nvPr/>
        </p:nvGrpSpPr>
        <p:grpSpPr bwMode="auto">
          <a:xfrm>
            <a:off x="1938338" y="1858963"/>
            <a:ext cx="4857750" cy="2903537"/>
            <a:chOff x="1221" y="1171"/>
            <a:chExt cx="3060" cy="1829"/>
          </a:xfrm>
        </p:grpSpPr>
        <p:sp>
          <p:nvSpPr>
            <p:cNvPr id="2097" name="Line 49"/>
            <p:cNvSpPr>
              <a:spLocks noChangeShapeType="1"/>
            </p:cNvSpPr>
            <p:nvPr/>
          </p:nvSpPr>
          <p:spPr bwMode="auto">
            <a:xfrm>
              <a:off x="1297" y="1281"/>
              <a:ext cx="453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90" name="Line 42"/>
            <p:cNvSpPr>
              <a:spLocks noChangeShapeType="1"/>
            </p:cNvSpPr>
            <p:nvPr/>
          </p:nvSpPr>
          <p:spPr bwMode="auto">
            <a:xfrm flipV="1">
              <a:off x="1221" y="1589"/>
              <a:ext cx="3060" cy="141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" name="Text Box 61"/>
            <p:cNvSpPr txBox="1">
              <a:spLocks noChangeArrowheads="1"/>
            </p:cNvSpPr>
            <p:nvPr/>
          </p:nvSpPr>
          <p:spPr bwMode="auto">
            <a:xfrm>
              <a:off x="1776" y="1171"/>
              <a:ext cx="57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600" b="1">
                  <a:latin typeface="Arial" panose="020B0604020202020204" pitchFamily="34" charset="0"/>
                </a:rPr>
                <a:t>Wasser</a:t>
              </a:r>
            </a:p>
          </p:txBody>
        </p:sp>
      </p:grpSp>
      <p:grpSp>
        <p:nvGrpSpPr>
          <p:cNvPr id="2120" name="Group 72"/>
          <p:cNvGrpSpPr>
            <a:grpSpLocks/>
          </p:cNvGrpSpPr>
          <p:nvPr/>
        </p:nvGrpSpPr>
        <p:grpSpPr bwMode="auto">
          <a:xfrm>
            <a:off x="1938338" y="1803400"/>
            <a:ext cx="4857750" cy="2959100"/>
            <a:chOff x="1221" y="1136"/>
            <a:chExt cx="3060" cy="1864"/>
          </a:xfrm>
        </p:grpSpPr>
        <p:sp>
          <p:nvSpPr>
            <p:cNvPr id="2098" name="Line 50"/>
            <p:cNvSpPr>
              <a:spLocks noChangeShapeType="1"/>
            </p:cNvSpPr>
            <p:nvPr/>
          </p:nvSpPr>
          <p:spPr bwMode="auto">
            <a:xfrm>
              <a:off x="1297" y="1453"/>
              <a:ext cx="453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93" name="Line 45"/>
            <p:cNvSpPr>
              <a:spLocks noChangeShapeType="1"/>
            </p:cNvSpPr>
            <p:nvPr/>
          </p:nvSpPr>
          <p:spPr bwMode="auto">
            <a:xfrm flipV="1">
              <a:off x="3374" y="1444"/>
              <a:ext cx="0" cy="909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94" name="Line 46"/>
            <p:cNvSpPr>
              <a:spLocks noChangeShapeType="1"/>
            </p:cNvSpPr>
            <p:nvPr/>
          </p:nvSpPr>
          <p:spPr bwMode="auto">
            <a:xfrm flipV="1">
              <a:off x="3374" y="1136"/>
              <a:ext cx="907" cy="326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92" name="Line 44"/>
            <p:cNvSpPr>
              <a:spLocks noChangeShapeType="1"/>
            </p:cNvSpPr>
            <p:nvPr/>
          </p:nvSpPr>
          <p:spPr bwMode="auto">
            <a:xfrm flipV="1">
              <a:off x="1221" y="2349"/>
              <a:ext cx="2153" cy="651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10" name="Text Box 62"/>
            <p:cNvSpPr txBox="1">
              <a:spLocks noChangeArrowheads="1"/>
            </p:cNvSpPr>
            <p:nvPr/>
          </p:nvSpPr>
          <p:spPr bwMode="auto">
            <a:xfrm>
              <a:off x="1768" y="1347"/>
              <a:ext cx="5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600" b="1">
                  <a:solidFill>
                    <a:srgbClr val="800000"/>
                  </a:solidFill>
                  <a:latin typeface="Arial" panose="020B0604020202020204" pitchFamily="34" charset="0"/>
                </a:rPr>
                <a:t>PCM 72</a:t>
              </a:r>
            </a:p>
          </p:txBody>
        </p:sp>
      </p:grp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2659063" y="1831975"/>
            <a:ext cx="1438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de-DE" altLang="de-DE" sz="1400" b="1">
              <a:latin typeface="Arial" panose="020B0604020202020204" pitchFamily="34" charset="0"/>
            </a:endParaRPr>
          </a:p>
          <a:p>
            <a:pPr eaLnBrk="0" hangingPunct="0"/>
            <a:endParaRPr lang="de-DE" altLang="de-DE" sz="1400" b="1">
              <a:latin typeface="Arial" panose="020B0604020202020204" pitchFamily="34" charset="0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5F5F5F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362200" y="5667375"/>
            <a:ext cx="30495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5F5F5F"/>
                </a:solidFill>
                <a:latin typeface="Arial" panose="020B0604020202020204" pitchFamily="34" charset="0"/>
              </a:rPr>
              <a:t>II. Theorie &amp; Praxis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Theoretische Grundlagen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34000" y="6126163"/>
            <a:ext cx="313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5F5F5F"/>
                </a:solidFill>
                <a:latin typeface="Arial" panose="020B0604020202020204" pitchFamily="34" charset="0"/>
              </a:rPr>
              <a:t>III. Anwendung &amp; Ausblick</a:t>
            </a:r>
          </a:p>
        </p:txBody>
      </p:sp>
      <p:grpSp>
        <p:nvGrpSpPr>
          <p:cNvPr id="2122" name="Group 74"/>
          <p:cNvGrpSpPr>
            <a:grpSpLocks/>
          </p:cNvGrpSpPr>
          <p:nvPr/>
        </p:nvGrpSpPr>
        <p:grpSpPr bwMode="auto">
          <a:xfrm>
            <a:off x="5532438" y="3740150"/>
            <a:ext cx="1619250" cy="1035050"/>
            <a:chOff x="3485" y="2356"/>
            <a:chExt cx="1020" cy="652"/>
          </a:xfrm>
        </p:grpSpPr>
        <p:sp>
          <p:nvSpPr>
            <p:cNvPr id="2100" name="AutoShape 52"/>
            <p:cNvSpPr>
              <a:spLocks/>
            </p:cNvSpPr>
            <p:nvPr/>
          </p:nvSpPr>
          <p:spPr bwMode="auto">
            <a:xfrm>
              <a:off x="3485" y="2356"/>
              <a:ext cx="113" cy="652"/>
            </a:xfrm>
            <a:prstGeom prst="rightBrace">
              <a:avLst>
                <a:gd name="adj1" fmla="val 48083"/>
                <a:gd name="adj2" fmla="val 50000"/>
              </a:avLst>
            </a:prstGeom>
            <a:noFill/>
            <a:ln w="2540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1" name="Text Box 53"/>
            <p:cNvSpPr txBox="1">
              <a:spLocks noChangeArrowheads="1"/>
            </p:cNvSpPr>
            <p:nvPr/>
          </p:nvSpPr>
          <p:spPr bwMode="auto">
            <a:xfrm>
              <a:off x="3542" y="2481"/>
              <a:ext cx="963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1800">
                  <a:latin typeface="Arial" panose="020B0604020202020204" pitchFamily="34" charset="0"/>
                </a:rPr>
                <a:t>Sensible </a:t>
              </a:r>
            </a:p>
            <a:p>
              <a:pPr eaLnBrk="0" hangingPunct="0"/>
              <a:r>
                <a:rPr lang="de-DE" altLang="de-DE" sz="1800">
                  <a:latin typeface="Arial" panose="020B0604020202020204" pitchFamily="34" charset="0"/>
                </a:rPr>
                <a:t>Wärme</a:t>
              </a:r>
            </a:p>
          </p:txBody>
        </p:sp>
      </p:grpSp>
      <p:grpSp>
        <p:nvGrpSpPr>
          <p:cNvPr id="2123" name="Group 75"/>
          <p:cNvGrpSpPr>
            <a:grpSpLocks/>
          </p:cNvGrpSpPr>
          <p:nvPr/>
        </p:nvGrpSpPr>
        <p:grpSpPr bwMode="auto">
          <a:xfrm>
            <a:off x="6972300" y="2328863"/>
            <a:ext cx="1217613" cy="1379537"/>
            <a:chOff x="4392" y="1467"/>
            <a:chExt cx="767" cy="869"/>
          </a:xfrm>
        </p:grpSpPr>
        <p:sp>
          <p:nvSpPr>
            <p:cNvPr id="2099" name="AutoShape 51"/>
            <p:cNvSpPr>
              <a:spLocks/>
            </p:cNvSpPr>
            <p:nvPr/>
          </p:nvSpPr>
          <p:spPr bwMode="auto">
            <a:xfrm>
              <a:off x="4392" y="1467"/>
              <a:ext cx="113" cy="869"/>
            </a:xfrm>
            <a:prstGeom prst="rightBrace">
              <a:avLst>
                <a:gd name="adj1" fmla="val 64086"/>
                <a:gd name="adj2" fmla="val 50000"/>
              </a:avLst>
            </a:prstGeom>
            <a:noFill/>
            <a:ln w="2540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2" name="Text Box 54"/>
            <p:cNvSpPr txBox="1">
              <a:spLocks noChangeArrowheads="1"/>
            </p:cNvSpPr>
            <p:nvPr/>
          </p:nvSpPr>
          <p:spPr bwMode="auto">
            <a:xfrm>
              <a:off x="4479" y="1709"/>
              <a:ext cx="680" cy="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1800">
                  <a:latin typeface="Arial" panose="020B0604020202020204" pitchFamily="34" charset="0"/>
                </a:rPr>
                <a:t>Latente Wärme</a:t>
              </a:r>
            </a:p>
          </p:txBody>
        </p:sp>
      </p:grpSp>
      <p:sp>
        <p:nvSpPr>
          <p:cNvPr id="2112" name="Rectangle 6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Phase change materials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362200" y="5664200"/>
            <a:ext cx="27384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5F5F5F"/>
                </a:solidFill>
                <a:latin typeface="Arial" panose="020B0604020202020204" pitchFamily="34" charset="0"/>
              </a:rPr>
              <a:t>II. Theorie &amp; Praxis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Materialanforderungen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334000" y="6126163"/>
            <a:ext cx="313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Anforderungen an das Material 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47700" y="3022600"/>
            <a:ext cx="1660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 Überhitzung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47700" y="1955800"/>
            <a:ext cx="3781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 Schmelz- &amp; Erstarrungsverhalten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47700" y="2311400"/>
            <a:ext cx="2308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 Wärmeleitfähigkeit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47700" y="2667000"/>
            <a:ext cx="1076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 Dichte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647700" y="1587500"/>
            <a:ext cx="2397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 Spezifische Wärme</a:t>
            </a:r>
          </a:p>
        </p:txBody>
      </p:sp>
      <p:grpSp>
        <p:nvGrpSpPr>
          <p:cNvPr id="5141" name="Group 21"/>
          <p:cNvGrpSpPr>
            <a:grpSpLocks/>
          </p:cNvGrpSpPr>
          <p:nvPr/>
        </p:nvGrpSpPr>
        <p:grpSpPr bwMode="auto">
          <a:xfrm>
            <a:off x="647700" y="1181100"/>
            <a:ext cx="6794500" cy="3660775"/>
            <a:chOff x="408" y="744"/>
            <a:chExt cx="4280" cy="2306"/>
          </a:xfrm>
        </p:grpSpPr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408" y="744"/>
              <a:ext cx="23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I. Physikalische Anforderungen</a:t>
              </a:r>
            </a:p>
          </p:txBody>
        </p:sp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>
              <a:off x="1619" y="2152"/>
              <a:ext cx="221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II. Technische Anforderungen</a:t>
              </a:r>
            </a:p>
          </p:txBody>
        </p:sp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>
              <a:off x="2815" y="2800"/>
              <a:ext cx="187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III. Ökologie &amp; Wirtschaft</a:t>
              </a:r>
            </a:p>
          </p:txBody>
        </p:sp>
      </p:grp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557463" y="3797300"/>
            <a:ext cx="1571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 Korrosivität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557463" y="4102100"/>
            <a:ext cx="1939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 Zyklenstabilität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4483100" y="4826000"/>
            <a:ext cx="2689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 Umwelt und Recycling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483100" y="5143500"/>
            <a:ext cx="1584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 Toxikologie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4483100" y="5461000"/>
            <a:ext cx="949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 Preis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utoUpdateAnimBg="0"/>
      <p:bldP spid="5129" grpId="0" autoUpdateAnimBg="0"/>
      <p:bldP spid="5130" grpId="0" autoUpdateAnimBg="0"/>
      <p:bldP spid="5131" grpId="0" autoUpdateAnimBg="0"/>
      <p:bldP spid="5132" grpId="0" autoUpdateAnimBg="0"/>
      <p:bldP spid="5135" grpId="0" autoUpdateAnimBg="0"/>
      <p:bldP spid="5136" grpId="0" autoUpdateAnimBg="0"/>
      <p:bldP spid="5138" grpId="0" autoUpdateAnimBg="0"/>
      <p:bldP spid="5139" grpId="0" autoUpdateAnimBg="0"/>
      <p:bldP spid="514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362200" y="5664200"/>
            <a:ext cx="23415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5F5F5F"/>
                </a:solidFill>
                <a:latin typeface="Arial" panose="020B0604020202020204" pitchFamily="34" charset="0"/>
              </a:rPr>
              <a:t>II. Theorie &amp; Praxis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Klassifizierung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34000" y="6126163"/>
            <a:ext cx="313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Arten von PCMs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60400" y="1447800"/>
            <a:ext cx="4416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latin typeface="Arial" panose="020B0604020202020204" pitchFamily="34" charset="0"/>
              </a:rPr>
              <a:t>I. Eutektische Wasser-Salz-Lösungen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60400" y="1965325"/>
            <a:ext cx="2524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latin typeface="Arial" panose="020B0604020202020204" pitchFamily="34" charset="0"/>
              </a:rPr>
              <a:t>II. </a:t>
            </a:r>
            <a:r>
              <a:rPr lang="de-DE" altLang="de-DE" sz="2000">
                <a:solidFill>
                  <a:srgbClr val="3366FF"/>
                </a:solidFill>
                <a:latin typeface="Arial" panose="020B0604020202020204" pitchFamily="34" charset="0"/>
              </a:rPr>
              <a:t>Organische PCMs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660400" y="2336800"/>
            <a:ext cx="1343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 Paraffine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660400" y="2667000"/>
            <a:ext cx="1978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 Zuckeralkohole</a:t>
            </a:r>
          </a:p>
        </p:txBody>
      </p:sp>
      <p:grpSp>
        <p:nvGrpSpPr>
          <p:cNvPr id="6209" name="Group 65"/>
          <p:cNvGrpSpPr>
            <a:grpSpLocks/>
          </p:cNvGrpSpPr>
          <p:nvPr/>
        </p:nvGrpSpPr>
        <p:grpSpPr bwMode="auto">
          <a:xfrm>
            <a:off x="1701800" y="2273300"/>
            <a:ext cx="5765800" cy="3473450"/>
            <a:chOff x="864" y="1432"/>
            <a:chExt cx="3632" cy="2188"/>
          </a:xfrm>
        </p:grpSpPr>
        <p:grpSp>
          <p:nvGrpSpPr>
            <p:cNvPr id="6169" name="Group 25"/>
            <p:cNvGrpSpPr>
              <a:grpSpLocks/>
            </p:cNvGrpSpPr>
            <p:nvPr/>
          </p:nvGrpSpPr>
          <p:grpSpPr bwMode="auto">
            <a:xfrm>
              <a:off x="864" y="1920"/>
              <a:ext cx="964" cy="1700"/>
              <a:chOff x="2608" y="1958"/>
              <a:chExt cx="964" cy="1700"/>
            </a:xfrm>
          </p:grpSpPr>
          <p:sp>
            <p:nvSpPr>
              <p:cNvPr id="6158" name="Line 14"/>
              <p:cNvSpPr>
                <a:spLocks noChangeShapeType="1"/>
              </p:cNvSpPr>
              <p:nvPr/>
            </p:nvSpPr>
            <p:spPr bwMode="auto">
              <a:xfrm>
                <a:off x="3024" y="2160"/>
                <a:ext cx="0" cy="100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59" name="Line 15"/>
              <p:cNvSpPr>
                <a:spLocks noChangeShapeType="1"/>
              </p:cNvSpPr>
              <p:nvPr/>
            </p:nvSpPr>
            <p:spPr bwMode="auto">
              <a:xfrm>
                <a:off x="2784" y="2472"/>
                <a:ext cx="4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60" name="Line 16"/>
              <p:cNvSpPr>
                <a:spLocks noChangeShapeType="1"/>
              </p:cNvSpPr>
              <p:nvPr/>
            </p:nvSpPr>
            <p:spPr bwMode="auto">
              <a:xfrm>
                <a:off x="2784" y="2824"/>
                <a:ext cx="4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61" name="Text Box 17"/>
              <p:cNvSpPr txBox="1">
                <a:spLocks noChangeArrowheads="1"/>
              </p:cNvSpPr>
              <p:nvPr/>
            </p:nvSpPr>
            <p:spPr bwMode="auto">
              <a:xfrm>
                <a:off x="2902" y="1958"/>
                <a:ext cx="6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CH</a:t>
                </a:r>
                <a:r>
                  <a:rPr lang="de-DE" altLang="de-DE" sz="2000" b="1" baseline="-25000">
                    <a:latin typeface="Arial" panose="020B0604020202020204" pitchFamily="34" charset="0"/>
                  </a:rPr>
                  <a:t>2</a:t>
                </a:r>
                <a:r>
                  <a:rPr lang="de-DE" altLang="de-DE" sz="2000">
                    <a:latin typeface="Arial" panose="020B0604020202020204" pitchFamily="34" charset="0"/>
                  </a:rPr>
                  <a:t>OH</a:t>
                </a:r>
              </a:p>
            </p:txBody>
          </p:sp>
          <p:sp>
            <p:nvSpPr>
              <p:cNvPr id="6163" name="Text Box 19"/>
              <p:cNvSpPr txBox="1">
                <a:spLocks noChangeArrowheads="1"/>
              </p:cNvSpPr>
              <p:nvPr/>
            </p:nvSpPr>
            <p:spPr bwMode="auto">
              <a:xfrm>
                <a:off x="2912" y="3112"/>
                <a:ext cx="6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CH</a:t>
                </a:r>
                <a:r>
                  <a:rPr lang="de-DE" altLang="de-DE" sz="2000" b="1" baseline="-25000">
                    <a:latin typeface="Arial" panose="020B0604020202020204" pitchFamily="34" charset="0"/>
                  </a:rPr>
                  <a:t>2</a:t>
                </a:r>
                <a:r>
                  <a:rPr lang="de-DE" altLang="de-DE" sz="2000">
                    <a:latin typeface="Arial" panose="020B0604020202020204" pitchFamily="34" charset="0"/>
                  </a:rPr>
                  <a:t>OH</a:t>
                </a:r>
              </a:p>
            </p:txBody>
          </p:sp>
          <p:sp>
            <p:nvSpPr>
              <p:cNvPr id="6164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694"/>
                <a:ext cx="3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OH</a:t>
                </a:r>
              </a:p>
            </p:txBody>
          </p:sp>
          <p:sp>
            <p:nvSpPr>
              <p:cNvPr id="6165" name="Text Box 21"/>
              <p:cNvSpPr txBox="1">
                <a:spLocks noChangeArrowheads="1"/>
              </p:cNvSpPr>
              <p:nvPr/>
            </p:nvSpPr>
            <p:spPr bwMode="auto">
              <a:xfrm>
                <a:off x="3216" y="2344"/>
                <a:ext cx="3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OH</a:t>
                </a:r>
              </a:p>
            </p:txBody>
          </p:sp>
          <p:sp>
            <p:nvSpPr>
              <p:cNvPr id="6166" name="Text Box 22"/>
              <p:cNvSpPr txBox="1">
                <a:spLocks noChangeArrowheads="1"/>
              </p:cNvSpPr>
              <p:nvPr/>
            </p:nvSpPr>
            <p:spPr bwMode="auto">
              <a:xfrm>
                <a:off x="2616" y="2702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6167" name="Text Box 23"/>
              <p:cNvSpPr txBox="1">
                <a:spLocks noChangeArrowheads="1"/>
              </p:cNvSpPr>
              <p:nvPr/>
            </p:nvSpPr>
            <p:spPr bwMode="auto">
              <a:xfrm>
                <a:off x="2608" y="2352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6168" name="Text Box 24"/>
              <p:cNvSpPr txBox="1">
                <a:spLocks noChangeArrowheads="1"/>
              </p:cNvSpPr>
              <p:nvPr/>
            </p:nvSpPr>
            <p:spPr bwMode="auto">
              <a:xfrm>
                <a:off x="2648" y="3408"/>
                <a:ext cx="74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Erythritol</a:t>
                </a:r>
              </a:p>
            </p:txBody>
          </p:sp>
        </p:grpSp>
        <p:grpSp>
          <p:nvGrpSpPr>
            <p:cNvPr id="6189" name="Group 45"/>
            <p:cNvGrpSpPr>
              <a:grpSpLocks/>
            </p:cNvGrpSpPr>
            <p:nvPr/>
          </p:nvGrpSpPr>
          <p:grpSpPr bwMode="auto">
            <a:xfrm>
              <a:off x="2032" y="1432"/>
              <a:ext cx="1088" cy="2188"/>
              <a:chOff x="2032" y="1432"/>
              <a:chExt cx="1088" cy="2188"/>
            </a:xfrm>
          </p:grpSpPr>
          <p:sp>
            <p:nvSpPr>
              <p:cNvPr id="6171" name="Line 27"/>
              <p:cNvSpPr>
                <a:spLocks noChangeShapeType="1"/>
              </p:cNvSpPr>
              <p:nvPr/>
            </p:nvSpPr>
            <p:spPr bwMode="auto">
              <a:xfrm>
                <a:off x="2572" y="2122"/>
                <a:ext cx="0" cy="100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72" name="Line 28"/>
              <p:cNvSpPr>
                <a:spLocks noChangeShapeType="1"/>
              </p:cNvSpPr>
              <p:nvPr/>
            </p:nvSpPr>
            <p:spPr bwMode="auto">
              <a:xfrm>
                <a:off x="2332" y="2496"/>
                <a:ext cx="4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73" name="Line 29"/>
              <p:cNvSpPr>
                <a:spLocks noChangeShapeType="1"/>
              </p:cNvSpPr>
              <p:nvPr/>
            </p:nvSpPr>
            <p:spPr bwMode="auto">
              <a:xfrm>
                <a:off x="2332" y="2786"/>
                <a:ext cx="4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74" name="Text Box 30"/>
              <p:cNvSpPr txBox="1">
                <a:spLocks noChangeArrowheads="1"/>
              </p:cNvSpPr>
              <p:nvPr/>
            </p:nvSpPr>
            <p:spPr bwMode="auto">
              <a:xfrm>
                <a:off x="2453" y="1432"/>
                <a:ext cx="6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CH</a:t>
                </a:r>
                <a:r>
                  <a:rPr lang="de-DE" altLang="de-DE" sz="2000" b="1" baseline="-25000">
                    <a:latin typeface="Arial" panose="020B0604020202020204" pitchFamily="34" charset="0"/>
                  </a:rPr>
                  <a:t>2</a:t>
                </a:r>
                <a:r>
                  <a:rPr lang="de-DE" altLang="de-DE" sz="2000">
                    <a:latin typeface="Arial" panose="020B0604020202020204" pitchFamily="34" charset="0"/>
                  </a:rPr>
                  <a:t>OH</a:t>
                </a:r>
              </a:p>
            </p:txBody>
          </p:sp>
          <p:sp>
            <p:nvSpPr>
              <p:cNvPr id="6175" name="Text Box 31"/>
              <p:cNvSpPr txBox="1">
                <a:spLocks noChangeArrowheads="1"/>
              </p:cNvSpPr>
              <p:nvPr/>
            </p:nvSpPr>
            <p:spPr bwMode="auto">
              <a:xfrm>
                <a:off x="2460" y="3074"/>
                <a:ext cx="6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CH</a:t>
                </a:r>
                <a:r>
                  <a:rPr lang="de-DE" altLang="de-DE" sz="2000" b="1" baseline="-25000">
                    <a:latin typeface="Arial" panose="020B0604020202020204" pitchFamily="34" charset="0"/>
                  </a:rPr>
                  <a:t>2</a:t>
                </a:r>
                <a:r>
                  <a:rPr lang="de-DE" altLang="de-DE" sz="2000">
                    <a:latin typeface="Arial" panose="020B0604020202020204" pitchFamily="34" charset="0"/>
                  </a:rPr>
                  <a:t>OH</a:t>
                </a:r>
              </a:p>
            </p:txBody>
          </p:sp>
          <p:sp>
            <p:nvSpPr>
              <p:cNvPr id="6176" name="Text Box 32"/>
              <p:cNvSpPr txBox="1">
                <a:spLocks noChangeArrowheads="1"/>
              </p:cNvSpPr>
              <p:nvPr/>
            </p:nvSpPr>
            <p:spPr bwMode="auto">
              <a:xfrm>
                <a:off x="2764" y="2656"/>
                <a:ext cx="3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OH</a:t>
                </a:r>
              </a:p>
            </p:txBody>
          </p:sp>
          <p:sp>
            <p:nvSpPr>
              <p:cNvPr id="6177" name="Text Box 33"/>
              <p:cNvSpPr txBox="1">
                <a:spLocks noChangeArrowheads="1"/>
              </p:cNvSpPr>
              <p:nvPr/>
            </p:nvSpPr>
            <p:spPr bwMode="auto">
              <a:xfrm>
                <a:off x="2764" y="2362"/>
                <a:ext cx="3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OH</a:t>
                </a:r>
              </a:p>
            </p:txBody>
          </p:sp>
          <p:sp>
            <p:nvSpPr>
              <p:cNvPr id="6178" name="Text Box 34"/>
              <p:cNvSpPr txBox="1">
                <a:spLocks noChangeArrowheads="1"/>
              </p:cNvSpPr>
              <p:nvPr/>
            </p:nvSpPr>
            <p:spPr bwMode="auto">
              <a:xfrm>
                <a:off x="2164" y="2664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6179" name="Text Box 35"/>
              <p:cNvSpPr txBox="1">
                <a:spLocks noChangeArrowheads="1"/>
              </p:cNvSpPr>
              <p:nvPr/>
            </p:nvSpPr>
            <p:spPr bwMode="auto">
              <a:xfrm>
                <a:off x="2164" y="2370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6180" name="Text Box 36"/>
              <p:cNvSpPr txBox="1">
                <a:spLocks noChangeArrowheads="1"/>
              </p:cNvSpPr>
              <p:nvPr/>
            </p:nvSpPr>
            <p:spPr bwMode="auto">
              <a:xfrm>
                <a:off x="2196" y="3370"/>
                <a:ext cx="72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Mannitol</a:t>
                </a:r>
              </a:p>
            </p:txBody>
          </p:sp>
          <p:sp>
            <p:nvSpPr>
              <p:cNvPr id="6181" name="Line 37"/>
              <p:cNvSpPr>
                <a:spLocks noChangeShapeType="1"/>
              </p:cNvSpPr>
              <p:nvPr/>
            </p:nvSpPr>
            <p:spPr bwMode="auto">
              <a:xfrm>
                <a:off x="2568" y="1632"/>
                <a:ext cx="0" cy="100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2" name="Line 38"/>
              <p:cNvSpPr>
                <a:spLocks noChangeShapeType="1"/>
              </p:cNvSpPr>
              <p:nvPr/>
            </p:nvSpPr>
            <p:spPr bwMode="auto">
              <a:xfrm>
                <a:off x="2328" y="2208"/>
                <a:ext cx="4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3" name="Line 39"/>
              <p:cNvSpPr>
                <a:spLocks noChangeShapeType="1"/>
              </p:cNvSpPr>
              <p:nvPr/>
            </p:nvSpPr>
            <p:spPr bwMode="auto">
              <a:xfrm>
                <a:off x="2328" y="1920"/>
                <a:ext cx="4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4" name="Text Box 40"/>
              <p:cNvSpPr txBox="1">
                <a:spLocks noChangeArrowheads="1"/>
              </p:cNvSpPr>
              <p:nvPr/>
            </p:nvSpPr>
            <p:spPr bwMode="auto">
              <a:xfrm>
                <a:off x="2032" y="2072"/>
                <a:ext cx="3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HO</a:t>
                </a:r>
              </a:p>
            </p:txBody>
          </p:sp>
          <p:sp>
            <p:nvSpPr>
              <p:cNvPr id="6185" name="Text Box 41"/>
              <p:cNvSpPr txBox="1">
                <a:spLocks noChangeArrowheads="1"/>
              </p:cNvSpPr>
              <p:nvPr/>
            </p:nvSpPr>
            <p:spPr bwMode="auto">
              <a:xfrm>
                <a:off x="2032" y="1790"/>
                <a:ext cx="3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HO</a:t>
                </a:r>
              </a:p>
            </p:txBody>
          </p:sp>
          <p:sp>
            <p:nvSpPr>
              <p:cNvPr id="6187" name="Text Box 43"/>
              <p:cNvSpPr txBox="1">
                <a:spLocks noChangeArrowheads="1"/>
              </p:cNvSpPr>
              <p:nvPr/>
            </p:nvSpPr>
            <p:spPr bwMode="auto">
              <a:xfrm>
                <a:off x="2752" y="2080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6188" name="Text Box 44"/>
              <p:cNvSpPr txBox="1">
                <a:spLocks noChangeArrowheads="1"/>
              </p:cNvSpPr>
              <p:nvPr/>
            </p:nvSpPr>
            <p:spPr bwMode="auto">
              <a:xfrm>
                <a:off x="2752" y="1798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H</a:t>
                </a:r>
              </a:p>
            </p:txBody>
          </p:sp>
        </p:grpSp>
        <p:grpSp>
          <p:nvGrpSpPr>
            <p:cNvPr id="6208" name="Group 64"/>
            <p:cNvGrpSpPr>
              <a:grpSpLocks/>
            </p:cNvGrpSpPr>
            <p:nvPr/>
          </p:nvGrpSpPr>
          <p:grpSpPr bwMode="auto">
            <a:xfrm>
              <a:off x="3408" y="1432"/>
              <a:ext cx="1088" cy="2188"/>
              <a:chOff x="3408" y="1432"/>
              <a:chExt cx="1088" cy="2188"/>
            </a:xfrm>
          </p:grpSpPr>
          <p:sp>
            <p:nvSpPr>
              <p:cNvPr id="6191" name="Line 47"/>
              <p:cNvSpPr>
                <a:spLocks noChangeShapeType="1"/>
              </p:cNvSpPr>
              <p:nvPr/>
            </p:nvSpPr>
            <p:spPr bwMode="auto">
              <a:xfrm>
                <a:off x="3940" y="2122"/>
                <a:ext cx="0" cy="100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92" name="Line 48"/>
              <p:cNvSpPr>
                <a:spLocks noChangeShapeType="1"/>
              </p:cNvSpPr>
              <p:nvPr/>
            </p:nvSpPr>
            <p:spPr bwMode="auto">
              <a:xfrm>
                <a:off x="3708" y="2496"/>
                <a:ext cx="4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93" name="Line 49"/>
              <p:cNvSpPr>
                <a:spLocks noChangeShapeType="1"/>
              </p:cNvSpPr>
              <p:nvPr/>
            </p:nvSpPr>
            <p:spPr bwMode="auto">
              <a:xfrm>
                <a:off x="3708" y="2786"/>
                <a:ext cx="4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94" name="Text Box 50"/>
              <p:cNvSpPr txBox="1">
                <a:spLocks noChangeArrowheads="1"/>
              </p:cNvSpPr>
              <p:nvPr/>
            </p:nvSpPr>
            <p:spPr bwMode="auto">
              <a:xfrm>
                <a:off x="3829" y="1432"/>
                <a:ext cx="6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CH</a:t>
                </a:r>
                <a:r>
                  <a:rPr lang="de-DE" altLang="de-DE" sz="2000" b="1" baseline="-25000">
                    <a:latin typeface="Arial" panose="020B0604020202020204" pitchFamily="34" charset="0"/>
                  </a:rPr>
                  <a:t>2</a:t>
                </a:r>
                <a:r>
                  <a:rPr lang="de-DE" altLang="de-DE" sz="2000">
                    <a:latin typeface="Arial" panose="020B0604020202020204" pitchFamily="34" charset="0"/>
                  </a:rPr>
                  <a:t>OH</a:t>
                </a:r>
              </a:p>
            </p:txBody>
          </p:sp>
          <p:sp>
            <p:nvSpPr>
              <p:cNvPr id="6195" name="Text Box 51"/>
              <p:cNvSpPr txBox="1">
                <a:spLocks noChangeArrowheads="1"/>
              </p:cNvSpPr>
              <p:nvPr/>
            </p:nvSpPr>
            <p:spPr bwMode="auto">
              <a:xfrm>
                <a:off x="3836" y="3074"/>
                <a:ext cx="6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CH</a:t>
                </a:r>
                <a:r>
                  <a:rPr lang="de-DE" altLang="de-DE" sz="2000" b="1" baseline="-25000">
                    <a:latin typeface="Arial" panose="020B0604020202020204" pitchFamily="34" charset="0"/>
                  </a:rPr>
                  <a:t>2</a:t>
                </a:r>
                <a:r>
                  <a:rPr lang="de-DE" altLang="de-DE" sz="2000">
                    <a:latin typeface="Arial" panose="020B0604020202020204" pitchFamily="34" charset="0"/>
                  </a:rPr>
                  <a:t>OH</a:t>
                </a:r>
              </a:p>
            </p:txBody>
          </p:sp>
          <p:sp>
            <p:nvSpPr>
              <p:cNvPr id="6196" name="Text Box 52"/>
              <p:cNvSpPr txBox="1">
                <a:spLocks noChangeArrowheads="1"/>
              </p:cNvSpPr>
              <p:nvPr/>
            </p:nvSpPr>
            <p:spPr bwMode="auto">
              <a:xfrm>
                <a:off x="4140" y="2656"/>
                <a:ext cx="3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OH</a:t>
                </a:r>
              </a:p>
            </p:txBody>
          </p:sp>
          <p:sp>
            <p:nvSpPr>
              <p:cNvPr id="6197" name="Text Box 53"/>
              <p:cNvSpPr txBox="1">
                <a:spLocks noChangeArrowheads="1"/>
              </p:cNvSpPr>
              <p:nvPr/>
            </p:nvSpPr>
            <p:spPr bwMode="auto">
              <a:xfrm>
                <a:off x="4140" y="2362"/>
                <a:ext cx="3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OH</a:t>
                </a:r>
              </a:p>
            </p:txBody>
          </p:sp>
          <p:sp>
            <p:nvSpPr>
              <p:cNvPr id="6198" name="Text Box 54"/>
              <p:cNvSpPr txBox="1">
                <a:spLocks noChangeArrowheads="1"/>
              </p:cNvSpPr>
              <p:nvPr/>
            </p:nvSpPr>
            <p:spPr bwMode="auto">
              <a:xfrm>
                <a:off x="3540" y="2664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6199" name="Text Box 55"/>
              <p:cNvSpPr txBox="1">
                <a:spLocks noChangeArrowheads="1"/>
              </p:cNvSpPr>
              <p:nvPr/>
            </p:nvSpPr>
            <p:spPr bwMode="auto">
              <a:xfrm>
                <a:off x="3540" y="2370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6200" name="Text Box 56"/>
              <p:cNvSpPr txBox="1">
                <a:spLocks noChangeArrowheads="1"/>
              </p:cNvSpPr>
              <p:nvPr/>
            </p:nvSpPr>
            <p:spPr bwMode="auto">
              <a:xfrm>
                <a:off x="3596" y="3370"/>
                <a:ext cx="65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Sorbitol</a:t>
                </a:r>
              </a:p>
            </p:txBody>
          </p:sp>
          <p:sp>
            <p:nvSpPr>
              <p:cNvPr id="6201" name="Line 57"/>
              <p:cNvSpPr>
                <a:spLocks noChangeShapeType="1"/>
              </p:cNvSpPr>
              <p:nvPr/>
            </p:nvSpPr>
            <p:spPr bwMode="auto">
              <a:xfrm>
                <a:off x="3944" y="1632"/>
                <a:ext cx="0" cy="100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02" name="Line 58"/>
              <p:cNvSpPr>
                <a:spLocks noChangeShapeType="1"/>
              </p:cNvSpPr>
              <p:nvPr/>
            </p:nvSpPr>
            <p:spPr bwMode="auto">
              <a:xfrm>
                <a:off x="3704" y="2208"/>
                <a:ext cx="4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03" name="Line 59"/>
              <p:cNvSpPr>
                <a:spLocks noChangeShapeType="1"/>
              </p:cNvSpPr>
              <p:nvPr/>
            </p:nvSpPr>
            <p:spPr bwMode="auto">
              <a:xfrm>
                <a:off x="3704" y="1920"/>
                <a:ext cx="4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04" name="Text Box 60"/>
              <p:cNvSpPr txBox="1">
                <a:spLocks noChangeArrowheads="1"/>
              </p:cNvSpPr>
              <p:nvPr/>
            </p:nvSpPr>
            <p:spPr bwMode="auto">
              <a:xfrm>
                <a:off x="3408" y="2072"/>
                <a:ext cx="3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HO</a:t>
                </a:r>
              </a:p>
            </p:txBody>
          </p:sp>
          <p:sp>
            <p:nvSpPr>
              <p:cNvPr id="6205" name="Text Box 61"/>
              <p:cNvSpPr txBox="1">
                <a:spLocks noChangeArrowheads="1"/>
              </p:cNvSpPr>
              <p:nvPr/>
            </p:nvSpPr>
            <p:spPr bwMode="auto">
              <a:xfrm>
                <a:off x="4136" y="1790"/>
                <a:ext cx="3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OH</a:t>
                </a:r>
              </a:p>
            </p:txBody>
          </p:sp>
          <p:sp>
            <p:nvSpPr>
              <p:cNvPr id="6206" name="Text Box 62"/>
              <p:cNvSpPr txBox="1">
                <a:spLocks noChangeArrowheads="1"/>
              </p:cNvSpPr>
              <p:nvPr/>
            </p:nvSpPr>
            <p:spPr bwMode="auto">
              <a:xfrm>
                <a:off x="4128" y="2080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6207" name="Text Box 63"/>
              <p:cNvSpPr txBox="1">
                <a:spLocks noChangeArrowheads="1"/>
              </p:cNvSpPr>
              <p:nvPr/>
            </p:nvSpPr>
            <p:spPr bwMode="auto">
              <a:xfrm>
                <a:off x="3536" y="1798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 sz="2000">
                    <a:latin typeface="Arial" panose="020B0604020202020204" pitchFamily="34" charset="0"/>
                  </a:rPr>
                  <a:t>H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utoUpdateAnimBg="0"/>
      <p:bldP spid="6153" grpId="0" autoUpdateAnimBg="0"/>
      <p:bldP spid="615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362200" y="5664200"/>
            <a:ext cx="23415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5F5F5F"/>
                </a:solidFill>
                <a:latin typeface="Arial" panose="020B0604020202020204" pitchFamily="34" charset="0"/>
              </a:rPr>
              <a:t>II. Theorie &amp; Praxis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Klassifizierung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334000" y="6126163"/>
            <a:ext cx="313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Arten von PCMs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60400" y="1447800"/>
            <a:ext cx="4416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latin typeface="Arial" panose="020B0604020202020204" pitchFamily="34" charset="0"/>
              </a:rPr>
              <a:t>I. Eutektische Wasser-Salz-Lösungen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60400" y="1965325"/>
            <a:ext cx="2524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latin typeface="Arial" panose="020B0604020202020204" pitchFamily="34" charset="0"/>
              </a:rPr>
              <a:t>II. </a:t>
            </a:r>
            <a:r>
              <a:rPr lang="de-DE" altLang="de-DE" sz="2000">
                <a:solidFill>
                  <a:srgbClr val="3366FF"/>
                </a:solidFill>
                <a:latin typeface="Arial" panose="020B0604020202020204" pitchFamily="34" charset="0"/>
              </a:rPr>
              <a:t>Organische PCMs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60400" y="3200400"/>
            <a:ext cx="1874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latin typeface="Arial" panose="020B0604020202020204" pitchFamily="34" charset="0"/>
              </a:rPr>
              <a:t>III. </a:t>
            </a:r>
            <a:r>
              <a:rPr lang="de-DE" altLang="de-DE" sz="2000">
                <a:solidFill>
                  <a:srgbClr val="FF3300"/>
                </a:solidFill>
                <a:latin typeface="Arial" panose="020B0604020202020204" pitchFamily="34" charset="0"/>
              </a:rPr>
              <a:t>Salzhydrate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60400" y="2336800"/>
            <a:ext cx="1343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 Paraffine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660400" y="2667000"/>
            <a:ext cx="1978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 Zuckeralkohole</a:t>
            </a:r>
          </a:p>
        </p:txBody>
      </p:sp>
      <p:grpSp>
        <p:nvGrpSpPr>
          <p:cNvPr id="10288" name="Group 48"/>
          <p:cNvGrpSpPr>
            <a:grpSpLocks/>
          </p:cNvGrpSpPr>
          <p:nvPr/>
        </p:nvGrpSpPr>
        <p:grpSpPr bwMode="auto">
          <a:xfrm>
            <a:off x="898525" y="2971800"/>
            <a:ext cx="7483475" cy="2667000"/>
            <a:chOff x="566" y="1872"/>
            <a:chExt cx="4714" cy="1680"/>
          </a:xfrm>
        </p:grpSpPr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566" y="2311"/>
              <a:ext cx="43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Arial" panose="020B0604020202020204" pitchFamily="34" charset="0"/>
                </a:rPr>
                <a:t>z.B. </a:t>
              </a:r>
            </a:p>
          </p:txBody>
        </p:sp>
        <p:grpSp>
          <p:nvGrpSpPr>
            <p:cNvPr id="10287" name="Group 47"/>
            <p:cNvGrpSpPr>
              <a:grpSpLocks/>
            </p:cNvGrpSpPr>
            <p:nvPr/>
          </p:nvGrpSpPr>
          <p:grpSpPr bwMode="auto">
            <a:xfrm>
              <a:off x="1872" y="1872"/>
              <a:ext cx="3408" cy="1680"/>
              <a:chOff x="1872" y="1872"/>
              <a:chExt cx="3408" cy="1680"/>
            </a:xfrm>
          </p:grpSpPr>
          <p:sp>
            <p:nvSpPr>
              <p:cNvPr id="10252" name="Line 12"/>
              <p:cNvSpPr>
                <a:spLocks noChangeShapeType="1"/>
              </p:cNvSpPr>
              <p:nvPr/>
            </p:nvSpPr>
            <p:spPr bwMode="auto">
              <a:xfrm>
                <a:off x="1872" y="1872"/>
                <a:ext cx="3408" cy="0"/>
              </a:xfrm>
              <a:prstGeom prst="line">
                <a:avLst/>
              </a:prstGeom>
              <a:noFill/>
              <a:ln w="22225">
                <a:solidFill>
                  <a:srgbClr val="5F5F5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53" name="Line 13"/>
              <p:cNvSpPr>
                <a:spLocks noChangeShapeType="1"/>
              </p:cNvSpPr>
              <p:nvPr/>
            </p:nvSpPr>
            <p:spPr bwMode="auto">
              <a:xfrm>
                <a:off x="1872" y="3216"/>
                <a:ext cx="3408" cy="0"/>
              </a:xfrm>
              <a:prstGeom prst="line">
                <a:avLst/>
              </a:prstGeom>
              <a:noFill/>
              <a:ln w="22225">
                <a:solidFill>
                  <a:srgbClr val="5F5F5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54" name="Line 14"/>
              <p:cNvSpPr>
                <a:spLocks noChangeShapeType="1"/>
              </p:cNvSpPr>
              <p:nvPr/>
            </p:nvSpPr>
            <p:spPr bwMode="auto">
              <a:xfrm>
                <a:off x="1872" y="3552"/>
                <a:ext cx="3408" cy="0"/>
              </a:xfrm>
              <a:prstGeom prst="line">
                <a:avLst/>
              </a:prstGeom>
              <a:noFill/>
              <a:ln w="22225">
                <a:solidFill>
                  <a:srgbClr val="5F5F5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55" name="Line 15"/>
              <p:cNvSpPr>
                <a:spLocks noChangeShapeType="1"/>
              </p:cNvSpPr>
              <p:nvPr/>
            </p:nvSpPr>
            <p:spPr bwMode="auto">
              <a:xfrm>
                <a:off x="1872" y="2208"/>
                <a:ext cx="3408" cy="0"/>
              </a:xfrm>
              <a:prstGeom prst="line">
                <a:avLst/>
              </a:prstGeom>
              <a:noFill/>
              <a:ln w="22225">
                <a:solidFill>
                  <a:srgbClr val="5F5F5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56" name="Line 16"/>
              <p:cNvSpPr>
                <a:spLocks noChangeShapeType="1"/>
              </p:cNvSpPr>
              <p:nvPr/>
            </p:nvSpPr>
            <p:spPr bwMode="auto">
              <a:xfrm>
                <a:off x="1872" y="2544"/>
                <a:ext cx="3408" cy="0"/>
              </a:xfrm>
              <a:prstGeom prst="line">
                <a:avLst/>
              </a:prstGeom>
              <a:noFill/>
              <a:ln w="22225">
                <a:solidFill>
                  <a:srgbClr val="5F5F5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57" name="Line 17"/>
              <p:cNvSpPr>
                <a:spLocks noChangeShapeType="1"/>
              </p:cNvSpPr>
              <p:nvPr/>
            </p:nvSpPr>
            <p:spPr bwMode="auto">
              <a:xfrm>
                <a:off x="1872" y="2880"/>
                <a:ext cx="3408" cy="0"/>
              </a:xfrm>
              <a:prstGeom prst="line">
                <a:avLst/>
              </a:prstGeom>
              <a:noFill/>
              <a:ln w="22225">
                <a:solidFill>
                  <a:srgbClr val="5F5F5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>
                <a:off x="1872" y="1872"/>
                <a:ext cx="0" cy="1680"/>
              </a:xfrm>
              <a:prstGeom prst="line">
                <a:avLst/>
              </a:prstGeom>
              <a:noFill/>
              <a:ln w="22225">
                <a:solidFill>
                  <a:srgbClr val="5F5F5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>
                <a:off x="4224" y="1872"/>
                <a:ext cx="0" cy="1680"/>
              </a:xfrm>
              <a:prstGeom prst="line">
                <a:avLst/>
              </a:prstGeom>
              <a:noFill/>
              <a:ln w="22225">
                <a:solidFill>
                  <a:srgbClr val="5F5F5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60" name="Line 20"/>
              <p:cNvSpPr>
                <a:spLocks noChangeShapeType="1"/>
              </p:cNvSpPr>
              <p:nvPr/>
            </p:nvSpPr>
            <p:spPr bwMode="auto">
              <a:xfrm>
                <a:off x="5280" y="1872"/>
                <a:ext cx="0" cy="1680"/>
              </a:xfrm>
              <a:prstGeom prst="line">
                <a:avLst/>
              </a:prstGeom>
              <a:noFill/>
              <a:ln w="22225">
                <a:solidFill>
                  <a:srgbClr val="5F5F5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61" name="Text Box 21"/>
              <p:cNvSpPr txBox="1">
                <a:spLocks noChangeArrowheads="1"/>
              </p:cNvSpPr>
              <p:nvPr/>
            </p:nvSpPr>
            <p:spPr bwMode="auto">
              <a:xfrm>
                <a:off x="2448" y="1895"/>
                <a:ext cx="118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CaCl</a:t>
                </a:r>
                <a:r>
                  <a:rPr lang="de-DE" altLang="de-DE" b="1" baseline="-25000">
                    <a:latin typeface="Arial" panose="020B0604020202020204" pitchFamily="34" charset="0"/>
                  </a:rPr>
                  <a:t>2</a:t>
                </a:r>
                <a:r>
                  <a:rPr lang="de-DE" altLang="de-DE">
                    <a:latin typeface="Arial" panose="020B0604020202020204" pitchFamily="34" charset="0"/>
                  </a:rPr>
                  <a:t>  6H</a:t>
                </a:r>
                <a:r>
                  <a:rPr lang="de-DE" altLang="de-DE" b="1" baseline="-25000">
                    <a:latin typeface="Arial" panose="020B0604020202020204" pitchFamily="34" charset="0"/>
                  </a:rPr>
                  <a:t>2</a:t>
                </a:r>
                <a:r>
                  <a:rPr lang="de-DE" altLang="de-DE">
                    <a:latin typeface="Arial" panose="020B0604020202020204" pitchFamily="34" charset="0"/>
                  </a:rPr>
                  <a:t>O</a:t>
                </a:r>
              </a:p>
            </p:txBody>
          </p:sp>
          <p:sp>
            <p:nvSpPr>
              <p:cNvPr id="10262" name="Oval 22"/>
              <p:cNvSpPr>
                <a:spLocks noChangeArrowheads="1"/>
              </p:cNvSpPr>
              <p:nvPr/>
            </p:nvSpPr>
            <p:spPr bwMode="auto">
              <a:xfrm>
                <a:off x="3024" y="2030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264" name="Text Box 24"/>
              <p:cNvSpPr txBox="1">
                <a:spLocks noChangeArrowheads="1"/>
              </p:cNvSpPr>
              <p:nvPr/>
            </p:nvSpPr>
            <p:spPr bwMode="auto">
              <a:xfrm>
                <a:off x="4431" y="1895"/>
                <a:ext cx="59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27 </a:t>
                </a:r>
                <a:r>
                  <a:rPr lang="de-DE" altLang="de-DE" b="1">
                    <a:latin typeface="Arial" panose="020B0604020202020204" pitchFamily="34" charset="0"/>
                  </a:rPr>
                  <a:t>°</a:t>
                </a:r>
                <a:r>
                  <a:rPr lang="de-DE" altLang="de-DE">
                    <a:latin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10266" name="Text Box 26"/>
              <p:cNvSpPr txBox="1">
                <a:spLocks noChangeArrowheads="1"/>
              </p:cNvSpPr>
              <p:nvPr/>
            </p:nvSpPr>
            <p:spPr bwMode="auto">
              <a:xfrm>
                <a:off x="2352" y="2239"/>
                <a:ext cx="146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Na</a:t>
                </a:r>
                <a:r>
                  <a:rPr lang="de-DE" altLang="de-DE" b="1" baseline="-25000">
                    <a:latin typeface="Arial" panose="020B0604020202020204" pitchFamily="34" charset="0"/>
                  </a:rPr>
                  <a:t>2</a:t>
                </a:r>
                <a:r>
                  <a:rPr lang="de-DE" altLang="de-DE">
                    <a:latin typeface="Arial" panose="020B0604020202020204" pitchFamily="34" charset="0"/>
                  </a:rPr>
                  <a:t>SO</a:t>
                </a:r>
                <a:r>
                  <a:rPr lang="de-DE" altLang="de-DE" b="1" baseline="-25000">
                    <a:latin typeface="Arial" panose="020B0604020202020204" pitchFamily="34" charset="0"/>
                  </a:rPr>
                  <a:t>4</a:t>
                </a:r>
                <a:r>
                  <a:rPr lang="de-DE" altLang="de-DE">
                    <a:latin typeface="Arial" panose="020B0604020202020204" pitchFamily="34" charset="0"/>
                  </a:rPr>
                  <a:t>  10H</a:t>
                </a:r>
                <a:r>
                  <a:rPr lang="de-DE" altLang="de-DE" b="1" baseline="-25000">
                    <a:latin typeface="Arial" panose="020B0604020202020204" pitchFamily="34" charset="0"/>
                  </a:rPr>
                  <a:t>2</a:t>
                </a:r>
                <a:r>
                  <a:rPr lang="de-DE" altLang="de-DE">
                    <a:latin typeface="Arial" panose="020B0604020202020204" pitchFamily="34" charset="0"/>
                  </a:rPr>
                  <a:t>O</a:t>
                </a:r>
              </a:p>
            </p:txBody>
          </p:sp>
          <p:sp>
            <p:nvSpPr>
              <p:cNvPr id="10267" name="Oval 27"/>
              <p:cNvSpPr>
                <a:spLocks noChangeArrowheads="1"/>
              </p:cNvSpPr>
              <p:nvPr/>
            </p:nvSpPr>
            <p:spPr bwMode="auto">
              <a:xfrm>
                <a:off x="3104" y="2374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269" name="Text Box 29"/>
              <p:cNvSpPr txBox="1">
                <a:spLocks noChangeArrowheads="1"/>
              </p:cNvSpPr>
              <p:nvPr/>
            </p:nvSpPr>
            <p:spPr bwMode="auto">
              <a:xfrm>
                <a:off x="4431" y="2247"/>
                <a:ext cx="59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32 </a:t>
                </a:r>
                <a:r>
                  <a:rPr lang="de-DE" altLang="de-DE" b="1">
                    <a:latin typeface="Arial" panose="020B0604020202020204" pitchFamily="34" charset="0"/>
                  </a:rPr>
                  <a:t>°</a:t>
                </a:r>
                <a:r>
                  <a:rPr lang="de-DE" altLang="de-DE">
                    <a:latin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10271" name="Text Box 31"/>
              <p:cNvSpPr txBox="1">
                <a:spLocks noChangeArrowheads="1"/>
              </p:cNvSpPr>
              <p:nvPr/>
            </p:nvSpPr>
            <p:spPr bwMode="auto">
              <a:xfrm>
                <a:off x="2256" y="2567"/>
                <a:ext cx="172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CH</a:t>
                </a:r>
                <a:r>
                  <a:rPr lang="de-DE" altLang="de-DE" b="1" baseline="-25000">
                    <a:latin typeface="Arial" panose="020B0604020202020204" pitchFamily="34" charset="0"/>
                  </a:rPr>
                  <a:t>3</a:t>
                </a:r>
                <a:r>
                  <a:rPr lang="de-DE" altLang="de-DE">
                    <a:latin typeface="Arial" panose="020B0604020202020204" pitchFamily="34" charset="0"/>
                  </a:rPr>
                  <a:t>COONa  3H</a:t>
                </a:r>
                <a:r>
                  <a:rPr lang="de-DE" altLang="de-DE" b="1" baseline="-25000">
                    <a:latin typeface="Arial" panose="020B0604020202020204" pitchFamily="34" charset="0"/>
                  </a:rPr>
                  <a:t>2</a:t>
                </a:r>
                <a:r>
                  <a:rPr lang="de-DE" altLang="de-DE">
                    <a:latin typeface="Arial" panose="020B0604020202020204" pitchFamily="34" charset="0"/>
                  </a:rPr>
                  <a:t>O</a:t>
                </a:r>
              </a:p>
            </p:txBody>
          </p:sp>
          <p:sp>
            <p:nvSpPr>
              <p:cNvPr id="10272" name="Oval 32"/>
              <p:cNvSpPr>
                <a:spLocks noChangeArrowheads="1"/>
              </p:cNvSpPr>
              <p:nvPr/>
            </p:nvSpPr>
            <p:spPr bwMode="auto">
              <a:xfrm>
                <a:off x="3360" y="2689"/>
                <a:ext cx="48" cy="5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274" name="Text Box 34"/>
              <p:cNvSpPr txBox="1">
                <a:spLocks noChangeArrowheads="1"/>
              </p:cNvSpPr>
              <p:nvPr/>
            </p:nvSpPr>
            <p:spPr bwMode="auto">
              <a:xfrm>
                <a:off x="4431" y="2591"/>
                <a:ext cx="59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58 </a:t>
                </a:r>
                <a:r>
                  <a:rPr lang="de-DE" altLang="de-DE" b="1">
                    <a:latin typeface="Arial" panose="020B0604020202020204" pitchFamily="34" charset="0"/>
                  </a:rPr>
                  <a:t>°</a:t>
                </a:r>
                <a:r>
                  <a:rPr lang="de-DE" altLang="de-DE">
                    <a:latin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10277" name="Text Box 37"/>
              <p:cNvSpPr txBox="1">
                <a:spLocks noChangeArrowheads="1"/>
              </p:cNvSpPr>
              <p:nvPr/>
            </p:nvSpPr>
            <p:spPr bwMode="auto">
              <a:xfrm>
                <a:off x="1992" y="2879"/>
                <a:ext cx="220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Mg(NO</a:t>
                </a:r>
                <a:r>
                  <a:rPr lang="de-DE" altLang="de-DE" b="1" baseline="-25000">
                    <a:latin typeface="Arial" panose="020B0604020202020204" pitchFamily="34" charset="0"/>
                  </a:rPr>
                  <a:t>3</a:t>
                </a:r>
                <a:r>
                  <a:rPr lang="de-DE" altLang="de-DE">
                    <a:latin typeface="Arial" panose="020B0604020202020204" pitchFamily="34" charset="0"/>
                  </a:rPr>
                  <a:t>)</a:t>
                </a:r>
                <a:r>
                  <a:rPr lang="de-DE" altLang="de-DE" b="1" baseline="-25000">
                    <a:latin typeface="Arial" panose="020B0604020202020204" pitchFamily="34" charset="0"/>
                  </a:rPr>
                  <a:t>2   </a:t>
                </a:r>
                <a:r>
                  <a:rPr lang="de-DE" altLang="de-DE">
                    <a:latin typeface="Arial" panose="020B0604020202020204" pitchFamily="34" charset="0"/>
                  </a:rPr>
                  <a:t>6H</a:t>
                </a:r>
                <a:r>
                  <a:rPr lang="de-DE" altLang="de-DE" b="1" baseline="-25000">
                    <a:latin typeface="Arial" panose="020B0604020202020204" pitchFamily="34" charset="0"/>
                  </a:rPr>
                  <a:t>2</a:t>
                </a:r>
                <a:r>
                  <a:rPr lang="de-DE" altLang="de-DE">
                    <a:latin typeface="Arial" panose="020B0604020202020204" pitchFamily="34" charset="0"/>
                  </a:rPr>
                  <a:t>O/Li(NO</a:t>
                </a:r>
                <a:r>
                  <a:rPr lang="de-DE" altLang="de-DE" b="1" baseline="-25000">
                    <a:latin typeface="Arial" panose="020B0604020202020204" pitchFamily="34" charset="0"/>
                  </a:rPr>
                  <a:t>3</a:t>
                </a:r>
                <a:r>
                  <a:rPr lang="de-DE" altLang="de-DE">
                    <a:latin typeface="Arial" panose="020B0604020202020204" pitchFamily="34" charset="0"/>
                  </a:rPr>
                  <a:t>)</a:t>
                </a:r>
              </a:p>
            </p:txBody>
          </p:sp>
          <p:sp>
            <p:nvSpPr>
              <p:cNvPr id="10278" name="Oval 38"/>
              <p:cNvSpPr>
                <a:spLocks noChangeArrowheads="1"/>
              </p:cNvSpPr>
              <p:nvPr/>
            </p:nvSpPr>
            <p:spPr bwMode="auto">
              <a:xfrm>
                <a:off x="2880" y="3001"/>
                <a:ext cx="48" cy="5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281" name="Text Box 41"/>
              <p:cNvSpPr txBox="1">
                <a:spLocks noChangeArrowheads="1"/>
              </p:cNvSpPr>
              <p:nvPr/>
            </p:nvSpPr>
            <p:spPr bwMode="auto">
              <a:xfrm>
                <a:off x="2352" y="3231"/>
                <a:ext cx="141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Ba(OH)</a:t>
                </a:r>
                <a:r>
                  <a:rPr lang="de-DE" altLang="de-DE" b="1" baseline="-25000">
                    <a:latin typeface="Arial" panose="020B0604020202020204" pitchFamily="34" charset="0"/>
                  </a:rPr>
                  <a:t>2</a:t>
                </a:r>
                <a:r>
                  <a:rPr lang="de-DE" altLang="de-DE">
                    <a:latin typeface="Arial" panose="020B0604020202020204" pitchFamily="34" charset="0"/>
                  </a:rPr>
                  <a:t>  8H</a:t>
                </a:r>
                <a:r>
                  <a:rPr lang="de-DE" altLang="de-DE" b="1" baseline="-25000">
                    <a:latin typeface="Arial" panose="020B0604020202020204" pitchFamily="34" charset="0"/>
                  </a:rPr>
                  <a:t>2</a:t>
                </a:r>
                <a:r>
                  <a:rPr lang="de-DE" altLang="de-DE">
                    <a:latin typeface="Arial" panose="020B0604020202020204" pitchFamily="34" charset="0"/>
                  </a:rPr>
                  <a:t>O</a:t>
                </a:r>
              </a:p>
            </p:txBody>
          </p:sp>
          <p:sp>
            <p:nvSpPr>
              <p:cNvPr id="10282" name="Oval 42"/>
              <p:cNvSpPr>
                <a:spLocks noChangeArrowheads="1"/>
              </p:cNvSpPr>
              <p:nvPr/>
            </p:nvSpPr>
            <p:spPr bwMode="auto">
              <a:xfrm>
                <a:off x="3120" y="3358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284" name="Text Box 44"/>
              <p:cNvSpPr txBox="1">
                <a:spLocks noChangeArrowheads="1"/>
              </p:cNvSpPr>
              <p:nvPr/>
            </p:nvSpPr>
            <p:spPr bwMode="auto">
              <a:xfrm>
                <a:off x="4440" y="2927"/>
                <a:ext cx="59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72 </a:t>
                </a:r>
                <a:r>
                  <a:rPr lang="de-DE" altLang="de-DE" b="1">
                    <a:latin typeface="Arial" panose="020B0604020202020204" pitchFamily="34" charset="0"/>
                  </a:rPr>
                  <a:t>°</a:t>
                </a:r>
                <a:r>
                  <a:rPr lang="de-DE" altLang="de-DE">
                    <a:latin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10285" name="Text Box 45"/>
              <p:cNvSpPr txBox="1">
                <a:spLocks noChangeArrowheads="1"/>
              </p:cNvSpPr>
              <p:nvPr/>
            </p:nvSpPr>
            <p:spPr bwMode="auto">
              <a:xfrm>
                <a:off x="4400" y="3216"/>
                <a:ext cx="64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/>
                  <a:t> </a:t>
                </a:r>
                <a:r>
                  <a:rPr lang="de-DE" altLang="de-DE">
                    <a:latin typeface="Arial" panose="020B0604020202020204" pitchFamily="34" charset="0"/>
                  </a:rPr>
                  <a:t>78 </a:t>
                </a:r>
                <a:r>
                  <a:rPr lang="de-DE" altLang="de-DE" b="1">
                    <a:latin typeface="Arial" panose="020B0604020202020204" pitchFamily="34" charset="0"/>
                  </a:rPr>
                  <a:t>°</a:t>
                </a:r>
                <a:r>
                  <a:rPr lang="de-DE" altLang="de-DE">
                    <a:latin typeface="Arial" panose="020B0604020202020204" pitchFamily="34" charset="0"/>
                  </a:rPr>
                  <a:t>C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362200" y="5664200"/>
            <a:ext cx="23415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5F5F5F"/>
                </a:solidFill>
                <a:latin typeface="Arial" panose="020B0604020202020204" pitchFamily="34" charset="0"/>
              </a:rPr>
              <a:t>II. Theorie &amp; Praxis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Klassifizierung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334000" y="6126163"/>
            <a:ext cx="313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Vergleich verschiedener Speichermedien</a:t>
            </a:r>
          </a:p>
        </p:txBody>
      </p:sp>
      <p:sp>
        <p:nvSpPr>
          <p:cNvPr id="8256" name="Rectangle 64"/>
          <p:cNvSpPr>
            <a:spLocks noChangeArrowheads="1"/>
          </p:cNvSpPr>
          <p:nvPr/>
        </p:nvSpPr>
        <p:spPr bwMode="auto">
          <a:xfrm>
            <a:off x="2438400" y="1562100"/>
            <a:ext cx="4953000" cy="3276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8255" name="Group 63"/>
          <p:cNvGrpSpPr>
            <a:grpSpLocks/>
          </p:cNvGrpSpPr>
          <p:nvPr/>
        </p:nvGrpSpPr>
        <p:grpSpPr bwMode="auto">
          <a:xfrm>
            <a:off x="1463675" y="1447800"/>
            <a:ext cx="6137275" cy="4191000"/>
            <a:chOff x="922" y="912"/>
            <a:chExt cx="3866" cy="2640"/>
          </a:xfrm>
        </p:grpSpPr>
        <p:grpSp>
          <p:nvGrpSpPr>
            <p:cNvPr id="8213" name="Group 21"/>
            <p:cNvGrpSpPr>
              <a:grpSpLocks/>
            </p:cNvGrpSpPr>
            <p:nvPr/>
          </p:nvGrpSpPr>
          <p:grpSpPr bwMode="auto">
            <a:xfrm>
              <a:off x="1545" y="982"/>
              <a:ext cx="3113" cy="2076"/>
              <a:chOff x="2497" y="1057"/>
              <a:chExt cx="5400" cy="3780"/>
            </a:xfrm>
          </p:grpSpPr>
          <p:sp>
            <p:nvSpPr>
              <p:cNvPr id="8214" name="Line 22"/>
              <p:cNvSpPr>
                <a:spLocks noChangeShapeType="1"/>
              </p:cNvSpPr>
              <p:nvPr/>
            </p:nvSpPr>
            <p:spPr bwMode="auto">
              <a:xfrm>
                <a:off x="2497" y="1057"/>
                <a:ext cx="0" cy="378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15" name="Line 23"/>
              <p:cNvSpPr>
                <a:spLocks noChangeShapeType="1"/>
              </p:cNvSpPr>
              <p:nvPr/>
            </p:nvSpPr>
            <p:spPr bwMode="auto">
              <a:xfrm>
                <a:off x="7897" y="1057"/>
                <a:ext cx="0" cy="378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16" name="Line 24"/>
              <p:cNvSpPr>
                <a:spLocks noChangeShapeType="1"/>
              </p:cNvSpPr>
              <p:nvPr/>
            </p:nvSpPr>
            <p:spPr bwMode="auto">
              <a:xfrm>
                <a:off x="3577" y="1057"/>
                <a:ext cx="0" cy="378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17" name="Line 25"/>
              <p:cNvSpPr>
                <a:spLocks noChangeShapeType="1"/>
              </p:cNvSpPr>
              <p:nvPr/>
            </p:nvSpPr>
            <p:spPr bwMode="auto">
              <a:xfrm>
                <a:off x="4657" y="1057"/>
                <a:ext cx="0" cy="378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18" name="Line 26"/>
              <p:cNvSpPr>
                <a:spLocks noChangeShapeType="1"/>
              </p:cNvSpPr>
              <p:nvPr/>
            </p:nvSpPr>
            <p:spPr bwMode="auto">
              <a:xfrm>
                <a:off x="5737" y="1057"/>
                <a:ext cx="0" cy="378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19" name="Line 27"/>
              <p:cNvSpPr>
                <a:spLocks noChangeShapeType="1"/>
              </p:cNvSpPr>
              <p:nvPr/>
            </p:nvSpPr>
            <p:spPr bwMode="auto">
              <a:xfrm>
                <a:off x="6817" y="1057"/>
                <a:ext cx="0" cy="378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20" name="Line 28"/>
              <p:cNvSpPr>
                <a:spLocks noChangeShapeType="1"/>
              </p:cNvSpPr>
              <p:nvPr/>
            </p:nvSpPr>
            <p:spPr bwMode="auto">
              <a:xfrm>
                <a:off x="2497" y="1057"/>
                <a:ext cx="5400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21" name="Line 29"/>
              <p:cNvSpPr>
                <a:spLocks noChangeShapeType="1"/>
              </p:cNvSpPr>
              <p:nvPr/>
            </p:nvSpPr>
            <p:spPr bwMode="auto">
              <a:xfrm>
                <a:off x="2497" y="1597"/>
                <a:ext cx="5400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22" name="Line 30"/>
              <p:cNvSpPr>
                <a:spLocks noChangeShapeType="1"/>
              </p:cNvSpPr>
              <p:nvPr/>
            </p:nvSpPr>
            <p:spPr bwMode="auto">
              <a:xfrm>
                <a:off x="2497" y="2137"/>
                <a:ext cx="5400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23" name="Line 31"/>
              <p:cNvSpPr>
                <a:spLocks noChangeShapeType="1"/>
              </p:cNvSpPr>
              <p:nvPr/>
            </p:nvSpPr>
            <p:spPr bwMode="auto">
              <a:xfrm>
                <a:off x="2497" y="2677"/>
                <a:ext cx="5400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24" name="Line 32"/>
              <p:cNvSpPr>
                <a:spLocks noChangeShapeType="1"/>
              </p:cNvSpPr>
              <p:nvPr/>
            </p:nvSpPr>
            <p:spPr bwMode="auto">
              <a:xfrm>
                <a:off x="2497" y="3217"/>
                <a:ext cx="5400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25" name="Line 33"/>
              <p:cNvSpPr>
                <a:spLocks noChangeShapeType="1"/>
              </p:cNvSpPr>
              <p:nvPr/>
            </p:nvSpPr>
            <p:spPr bwMode="auto">
              <a:xfrm>
                <a:off x="2497" y="3757"/>
                <a:ext cx="5400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26" name="Line 34"/>
              <p:cNvSpPr>
                <a:spLocks noChangeShapeType="1"/>
              </p:cNvSpPr>
              <p:nvPr/>
            </p:nvSpPr>
            <p:spPr bwMode="auto">
              <a:xfrm>
                <a:off x="2497" y="4297"/>
                <a:ext cx="5400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27" name="Line 35"/>
              <p:cNvSpPr>
                <a:spLocks noChangeShapeType="1"/>
              </p:cNvSpPr>
              <p:nvPr/>
            </p:nvSpPr>
            <p:spPr bwMode="auto">
              <a:xfrm>
                <a:off x="2497" y="4837"/>
                <a:ext cx="5400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8253" name="Group 61"/>
            <p:cNvGrpSpPr>
              <a:grpSpLocks/>
            </p:cNvGrpSpPr>
            <p:nvPr/>
          </p:nvGrpSpPr>
          <p:grpSpPr bwMode="auto">
            <a:xfrm>
              <a:off x="922" y="912"/>
              <a:ext cx="3866" cy="2640"/>
              <a:chOff x="922" y="912"/>
              <a:chExt cx="3866" cy="2640"/>
            </a:xfrm>
          </p:grpSpPr>
          <p:sp>
            <p:nvSpPr>
              <p:cNvPr id="8236" name="Text Box 44"/>
              <p:cNvSpPr txBox="1">
                <a:spLocks noChangeArrowheads="1"/>
              </p:cNvSpPr>
              <p:nvPr/>
            </p:nvSpPr>
            <p:spPr bwMode="auto">
              <a:xfrm>
                <a:off x="2047" y="3025"/>
                <a:ext cx="415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r>
                  <a:rPr lang="de-DE" altLang="de-DE" sz="1400">
                    <a:latin typeface="Arial" panose="020B0604020202020204" pitchFamily="34" charset="0"/>
                  </a:rPr>
                  <a:t>0</a:t>
                </a:r>
              </a:p>
              <a:p>
                <a:pPr eaLnBrk="0" hangingPunct="0"/>
                <a:endParaRPr lang="de-DE" altLang="de-DE" sz="1200"/>
              </a:p>
              <a:p>
                <a:pPr eaLnBrk="0" hangingPunct="0"/>
                <a:endParaRPr lang="de-DE" altLang="de-DE" sz="1200"/>
              </a:p>
            </p:txBody>
          </p:sp>
          <p:sp>
            <p:nvSpPr>
              <p:cNvPr id="8237" name="Text Box 45"/>
              <p:cNvSpPr txBox="1">
                <a:spLocks noChangeArrowheads="1"/>
              </p:cNvSpPr>
              <p:nvPr/>
            </p:nvSpPr>
            <p:spPr bwMode="auto">
              <a:xfrm>
                <a:off x="2626" y="3025"/>
                <a:ext cx="415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r>
                  <a:rPr lang="de-DE" altLang="de-DE" sz="1400">
                    <a:latin typeface="Arial" panose="020B0604020202020204" pitchFamily="34" charset="0"/>
                  </a:rPr>
                  <a:t>50</a:t>
                </a:r>
              </a:p>
              <a:p>
                <a:pPr eaLnBrk="0" hangingPunct="0"/>
                <a:endParaRPr lang="de-DE" altLang="de-DE" sz="1200"/>
              </a:p>
              <a:p>
                <a:pPr eaLnBrk="0" hangingPunct="0"/>
                <a:endParaRPr lang="de-DE" altLang="de-DE" sz="1200"/>
              </a:p>
            </p:txBody>
          </p:sp>
          <p:sp>
            <p:nvSpPr>
              <p:cNvPr id="8238" name="Text Box 46"/>
              <p:cNvSpPr txBox="1">
                <a:spLocks noChangeArrowheads="1"/>
              </p:cNvSpPr>
              <p:nvPr/>
            </p:nvSpPr>
            <p:spPr bwMode="auto">
              <a:xfrm>
                <a:off x="3223" y="3017"/>
                <a:ext cx="415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r>
                  <a:rPr lang="de-DE" altLang="de-DE" sz="1400">
                    <a:latin typeface="Arial" panose="020B0604020202020204" pitchFamily="34" charset="0"/>
                  </a:rPr>
                  <a:t>100</a:t>
                </a:r>
                <a:endParaRPr lang="de-DE" altLang="de-DE" sz="1200"/>
              </a:p>
              <a:p>
                <a:pPr eaLnBrk="0" hangingPunct="0"/>
                <a:endParaRPr lang="de-DE" altLang="de-DE" sz="1200"/>
              </a:p>
              <a:p>
                <a:pPr eaLnBrk="0" hangingPunct="0"/>
                <a:endParaRPr lang="de-DE" altLang="de-DE" sz="1200"/>
              </a:p>
            </p:txBody>
          </p:sp>
          <p:sp>
            <p:nvSpPr>
              <p:cNvPr id="8239" name="Text Box 47"/>
              <p:cNvSpPr txBox="1">
                <a:spLocks noChangeArrowheads="1"/>
              </p:cNvSpPr>
              <p:nvPr/>
            </p:nvSpPr>
            <p:spPr bwMode="auto">
              <a:xfrm>
                <a:off x="3837" y="3017"/>
                <a:ext cx="415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r>
                  <a:rPr lang="de-DE" altLang="de-DE" sz="1400">
                    <a:latin typeface="Arial" panose="020B0604020202020204" pitchFamily="34" charset="0"/>
                  </a:rPr>
                  <a:t>150</a:t>
                </a:r>
              </a:p>
              <a:p>
                <a:pPr eaLnBrk="0" hangingPunct="0"/>
                <a:endParaRPr lang="de-DE" altLang="de-DE" sz="1200"/>
              </a:p>
              <a:p>
                <a:pPr eaLnBrk="0" hangingPunct="0"/>
                <a:endParaRPr lang="de-DE" altLang="de-DE" sz="1200"/>
              </a:p>
            </p:txBody>
          </p:sp>
          <p:sp>
            <p:nvSpPr>
              <p:cNvPr id="8240" name="Text Box 48"/>
              <p:cNvSpPr txBox="1">
                <a:spLocks noChangeArrowheads="1"/>
              </p:cNvSpPr>
              <p:nvPr/>
            </p:nvSpPr>
            <p:spPr bwMode="auto">
              <a:xfrm>
                <a:off x="4373" y="3025"/>
                <a:ext cx="415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r>
                  <a:rPr lang="de-DE" altLang="de-DE" sz="1400">
                    <a:latin typeface="Arial" panose="020B0604020202020204" pitchFamily="34" charset="0"/>
                  </a:rPr>
                  <a:t>200</a:t>
                </a:r>
              </a:p>
              <a:p>
                <a:pPr eaLnBrk="0" hangingPunct="0"/>
                <a:endParaRPr lang="de-DE" altLang="de-DE" sz="1200"/>
              </a:p>
              <a:p>
                <a:pPr eaLnBrk="0" hangingPunct="0"/>
                <a:endParaRPr lang="de-DE" altLang="de-DE" sz="1200"/>
              </a:p>
            </p:txBody>
          </p:sp>
          <p:sp>
            <p:nvSpPr>
              <p:cNvPr id="8241" name="Text Box 49"/>
              <p:cNvSpPr txBox="1">
                <a:spLocks noChangeArrowheads="1"/>
              </p:cNvSpPr>
              <p:nvPr/>
            </p:nvSpPr>
            <p:spPr bwMode="auto">
              <a:xfrm>
                <a:off x="1545" y="3255"/>
                <a:ext cx="1349" cy="2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r>
                  <a:rPr lang="de-DE" altLang="de-DE" sz="1400" b="1">
                    <a:latin typeface="Arial" panose="020B0604020202020204" pitchFamily="34" charset="0"/>
                  </a:rPr>
                  <a:t>Schmelzpunkt [°C]</a:t>
                </a:r>
              </a:p>
              <a:p>
                <a:pPr eaLnBrk="0" hangingPunct="0"/>
                <a:endParaRPr lang="de-DE" altLang="de-DE" sz="1200"/>
              </a:p>
              <a:p>
                <a:pPr eaLnBrk="0" hangingPunct="0"/>
                <a:endParaRPr lang="de-DE" altLang="de-DE" sz="1200"/>
              </a:p>
            </p:txBody>
          </p:sp>
          <p:grpSp>
            <p:nvGrpSpPr>
              <p:cNvPr id="8252" name="Group 60"/>
              <p:cNvGrpSpPr>
                <a:grpSpLocks/>
              </p:cNvGrpSpPr>
              <p:nvPr/>
            </p:nvGrpSpPr>
            <p:grpSpPr bwMode="auto">
              <a:xfrm>
                <a:off x="922" y="912"/>
                <a:ext cx="952" cy="2311"/>
                <a:chOff x="922" y="912"/>
                <a:chExt cx="952" cy="2311"/>
              </a:xfrm>
            </p:grpSpPr>
            <p:sp>
              <p:nvSpPr>
                <p:cNvPr id="821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372" y="2902"/>
                  <a:ext cx="311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r>
                    <a:rPr lang="de-DE" altLang="de-DE" sz="1400">
                      <a:latin typeface="Arial" panose="020B0604020202020204" pitchFamily="34" charset="0"/>
                    </a:rPr>
                    <a:t>0</a:t>
                  </a:r>
                </a:p>
                <a:p>
                  <a:pPr eaLnBrk="0" hangingPunct="0"/>
                  <a:endParaRPr lang="de-DE" altLang="de-DE" sz="1200"/>
                </a:p>
                <a:p>
                  <a:pPr eaLnBrk="0" hangingPunct="0"/>
                  <a:endParaRPr lang="de-DE" altLang="de-DE" sz="1200"/>
                </a:p>
              </p:txBody>
            </p:sp>
            <p:sp>
              <p:nvSpPr>
                <p:cNvPr id="8228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234" y="1180"/>
                  <a:ext cx="415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r>
                    <a:rPr lang="de-DE" altLang="de-DE" sz="1400">
                      <a:latin typeface="Arial" panose="020B0604020202020204" pitchFamily="34" charset="0"/>
                    </a:rPr>
                    <a:t>600</a:t>
                  </a:r>
                </a:p>
                <a:p>
                  <a:pPr eaLnBrk="0" hangingPunct="0"/>
                  <a:endParaRPr lang="de-DE" altLang="de-DE" sz="1200"/>
                </a:p>
                <a:p>
                  <a:pPr eaLnBrk="0" hangingPunct="0"/>
                  <a:endParaRPr lang="de-DE" altLang="de-DE" sz="1200"/>
                </a:p>
              </p:txBody>
            </p:sp>
            <p:sp>
              <p:nvSpPr>
                <p:cNvPr id="8229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1225" y="916"/>
                  <a:ext cx="415" cy="1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r>
                    <a:rPr lang="de-DE" altLang="de-DE" sz="1400">
                      <a:latin typeface="Arial" panose="020B0604020202020204" pitchFamily="34" charset="0"/>
                    </a:rPr>
                    <a:t>700</a:t>
                  </a:r>
                </a:p>
                <a:p>
                  <a:pPr eaLnBrk="0" hangingPunct="0"/>
                  <a:endParaRPr lang="de-DE" altLang="de-DE" sz="1200"/>
                </a:p>
                <a:p>
                  <a:pPr eaLnBrk="0" hangingPunct="0"/>
                  <a:endParaRPr lang="de-DE" altLang="de-DE" sz="1200"/>
                </a:p>
              </p:txBody>
            </p:sp>
            <p:sp>
              <p:nvSpPr>
                <p:cNvPr id="8230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234" y="1476"/>
                  <a:ext cx="415" cy="1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r>
                    <a:rPr lang="de-DE" altLang="de-DE" sz="1400">
                      <a:latin typeface="Arial" panose="020B0604020202020204" pitchFamily="34" charset="0"/>
                    </a:rPr>
                    <a:t>500</a:t>
                  </a:r>
                </a:p>
                <a:p>
                  <a:pPr eaLnBrk="0" hangingPunct="0"/>
                  <a:endParaRPr lang="de-DE" altLang="de-DE" sz="1200"/>
                </a:p>
                <a:p>
                  <a:pPr eaLnBrk="0" hangingPunct="0"/>
                  <a:endParaRPr lang="de-DE" altLang="de-DE" sz="1200"/>
                </a:p>
              </p:txBody>
            </p:sp>
            <p:sp>
              <p:nvSpPr>
                <p:cNvPr id="8231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234" y="1773"/>
                  <a:ext cx="415" cy="1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r>
                    <a:rPr lang="de-DE" altLang="de-DE" sz="1400">
                      <a:latin typeface="Arial" panose="020B0604020202020204" pitchFamily="34" charset="0"/>
                    </a:rPr>
                    <a:t>400</a:t>
                  </a:r>
                </a:p>
                <a:p>
                  <a:pPr eaLnBrk="0" hangingPunct="0"/>
                  <a:endParaRPr lang="de-DE" altLang="de-DE" sz="1200"/>
                </a:p>
                <a:p>
                  <a:pPr eaLnBrk="0" hangingPunct="0"/>
                  <a:endParaRPr lang="de-DE" altLang="de-DE" sz="1200"/>
                </a:p>
              </p:txBody>
            </p:sp>
            <p:sp>
              <p:nvSpPr>
                <p:cNvPr id="8232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234" y="2663"/>
                  <a:ext cx="415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r>
                    <a:rPr lang="de-DE" altLang="de-DE" sz="1400">
                      <a:latin typeface="Arial" panose="020B0604020202020204" pitchFamily="34" charset="0"/>
                    </a:rPr>
                    <a:t>100</a:t>
                  </a:r>
                </a:p>
                <a:p>
                  <a:pPr eaLnBrk="0" hangingPunct="0"/>
                  <a:endParaRPr lang="de-DE" altLang="de-DE" sz="1200"/>
                </a:p>
                <a:p>
                  <a:pPr eaLnBrk="0" hangingPunct="0"/>
                  <a:endParaRPr lang="de-DE" altLang="de-DE" sz="1200"/>
                </a:p>
              </p:txBody>
            </p:sp>
            <p:sp>
              <p:nvSpPr>
                <p:cNvPr id="8233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234" y="2366"/>
                  <a:ext cx="415" cy="1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r>
                    <a:rPr lang="de-DE" altLang="de-DE" sz="1400">
                      <a:latin typeface="Arial" panose="020B0604020202020204" pitchFamily="34" charset="0"/>
                    </a:rPr>
                    <a:t>200</a:t>
                  </a:r>
                </a:p>
                <a:p>
                  <a:pPr eaLnBrk="0" hangingPunct="0"/>
                  <a:endParaRPr lang="de-DE" altLang="de-DE" sz="1200"/>
                </a:p>
                <a:p>
                  <a:pPr eaLnBrk="0" hangingPunct="0"/>
                  <a:endParaRPr lang="de-DE" altLang="de-DE" sz="1200"/>
                </a:p>
              </p:txBody>
            </p:sp>
            <p:sp>
              <p:nvSpPr>
                <p:cNvPr id="8234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234" y="2070"/>
                  <a:ext cx="415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r>
                    <a:rPr lang="de-DE" altLang="de-DE" sz="1400">
                      <a:latin typeface="Arial" panose="020B0604020202020204" pitchFamily="34" charset="0"/>
                    </a:rPr>
                    <a:t>300</a:t>
                  </a:r>
                </a:p>
                <a:p>
                  <a:pPr eaLnBrk="0" hangingPunct="0"/>
                  <a:endParaRPr lang="de-DE" altLang="de-DE" sz="1200"/>
                </a:p>
                <a:p>
                  <a:pPr eaLnBrk="0" hangingPunct="0"/>
                  <a:endParaRPr lang="de-DE" altLang="de-DE" sz="1200"/>
                </a:p>
              </p:txBody>
            </p:sp>
            <p:sp>
              <p:nvSpPr>
                <p:cNvPr id="8235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458" y="3025"/>
                  <a:ext cx="416" cy="1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r>
                    <a:rPr lang="de-DE" altLang="de-DE" sz="1400">
                      <a:latin typeface="Arial" panose="020B0604020202020204" pitchFamily="34" charset="0"/>
                    </a:rPr>
                    <a:t>-50</a:t>
                  </a:r>
                </a:p>
                <a:p>
                  <a:pPr eaLnBrk="0" hangingPunct="0"/>
                  <a:endParaRPr lang="de-DE" altLang="de-DE" sz="1200"/>
                </a:p>
                <a:p>
                  <a:pPr eaLnBrk="0" hangingPunct="0"/>
                  <a:endParaRPr lang="de-DE" altLang="de-DE" sz="1200"/>
                </a:p>
              </p:txBody>
            </p:sp>
            <p:sp>
              <p:nvSpPr>
                <p:cNvPr id="8250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922" y="912"/>
                  <a:ext cx="519" cy="22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r>
                    <a:rPr lang="de-DE" altLang="de-DE" sz="1400" b="1">
                      <a:latin typeface="Arial" panose="020B0604020202020204" pitchFamily="34" charset="0"/>
                    </a:rPr>
                    <a:t>E</a:t>
                  </a:r>
                </a:p>
                <a:p>
                  <a:pPr eaLnBrk="0" hangingPunct="0"/>
                  <a:r>
                    <a:rPr lang="de-DE" altLang="de-DE" sz="1400" b="1">
                      <a:latin typeface="Arial" panose="020B0604020202020204" pitchFamily="34" charset="0"/>
                    </a:rPr>
                    <a:t>n</a:t>
                  </a:r>
                </a:p>
                <a:p>
                  <a:pPr eaLnBrk="0" hangingPunct="0"/>
                  <a:r>
                    <a:rPr lang="de-DE" altLang="de-DE" sz="1400" b="1">
                      <a:latin typeface="Arial" panose="020B0604020202020204" pitchFamily="34" charset="0"/>
                    </a:rPr>
                    <a:t>e</a:t>
                  </a:r>
                </a:p>
                <a:p>
                  <a:pPr eaLnBrk="0" hangingPunct="0"/>
                  <a:r>
                    <a:rPr lang="de-DE" altLang="de-DE" sz="1400" b="1">
                      <a:latin typeface="Arial" panose="020B0604020202020204" pitchFamily="34" charset="0"/>
                    </a:rPr>
                    <a:t>r</a:t>
                  </a:r>
                </a:p>
                <a:p>
                  <a:pPr eaLnBrk="0" hangingPunct="0"/>
                  <a:r>
                    <a:rPr lang="de-DE" altLang="de-DE" sz="1400" b="1">
                      <a:latin typeface="Arial" panose="020B0604020202020204" pitchFamily="34" charset="0"/>
                    </a:rPr>
                    <a:t>g</a:t>
                  </a:r>
                </a:p>
                <a:p>
                  <a:pPr eaLnBrk="0" hangingPunct="0"/>
                  <a:r>
                    <a:rPr lang="de-DE" altLang="de-DE" sz="1400" b="1">
                      <a:latin typeface="Arial" panose="020B0604020202020204" pitchFamily="34" charset="0"/>
                    </a:rPr>
                    <a:t>i</a:t>
                  </a:r>
                </a:p>
                <a:p>
                  <a:pPr eaLnBrk="0" hangingPunct="0"/>
                  <a:r>
                    <a:rPr lang="de-DE" altLang="de-DE" sz="1400" b="1">
                      <a:latin typeface="Arial" panose="020B0604020202020204" pitchFamily="34" charset="0"/>
                    </a:rPr>
                    <a:t>e</a:t>
                  </a:r>
                </a:p>
                <a:p>
                  <a:pPr eaLnBrk="0" hangingPunct="0"/>
                  <a:r>
                    <a:rPr lang="de-DE" altLang="de-DE" sz="1400" b="1">
                      <a:latin typeface="Arial" panose="020B0604020202020204" pitchFamily="34" charset="0"/>
                    </a:rPr>
                    <a:t>d</a:t>
                  </a:r>
                </a:p>
                <a:p>
                  <a:pPr eaLnBrk="0" hangingPunct="0"/>
                  <a:r>
                    <a:rPr lang="de-DE" altLang="de-DE" sz="1400" b="1">
                      <a:latin typeface="Arial" panose="020B0604020202020204" pitchFamily="34" charset="0"/>
                    </a:rPr>
                    <a:t>i</a:t>
                  </a:r>
                </a:p>
                <a:p>
                  <a:pPr eaLnBrk="0" hangingPunct="0"/>
                  <a:r>
                    <a:rPr lang="de-DE" altLang="de-DE" sz="1400" b="1">
                      <a:latin typeface="Arial" panose="020B0604020202020204" pitchFamily="34" charset="0"/>
                    </a:rPr>
                    <a:t>c</a:t>
                  </a:r>
                </a:p>
                <a:p>
                  <a:pPr eaLnBrk="0" hangingPunct="0"/>
                  <a:r>
                    <a:rPr lang="de-DE" altLang="de-DE" sz="1400" b="1">
                      <a:latin typeface="Arial" panose="020B0604020202020204" pitchFamily="34" charset="0"/>
                    </a:rPr>
                    <a:t>h</a:t>
                  </a:r>
                </a:p>
                <a:p>
                  <a:pPr eaLnBrk="0" hangingPunct="0"/>
                  <a:r>
                    <a:rPr lang="de-DE" altLang="de-DE" sz="1400" b="1">
                      <a:latin typeface="Arial" panose="020B0604020202020204" pitchFamily="34" charset="0"/>
                    </a:rPr>
                    <a:t>t</a:t>
                  </a:r>
                </a:p>
                <a:p>
                  <a:pPr eaLnBrk="0" hangingPunct="0"/>
                  <a:r>
                    <a:rPr lang="de-DE" altLang="de-DE" sz="1400" b="1">
                      <a:latin typeface="Arial" panose="020B0604020202020204" pitchFamily="34" charset="0"/>
                    </a:rPr>
                    <a:t>e</a:t>
                  </a:r>
                </a:p>
                <a:p>
                  <a:pPr eaLnBrk="0" hangingPunct="0"/>
                  <a:r>
                    <a:rPr lang="de-DE" altLang="de-DE" sz="1400" b="1">
                      <a:latin typeface="Arial" panose="020B0604020202020204" pitchFamily="34" charset="0"/>
                    </a:rPr>
                    <a:t>[KJ]</a:t>
                  </a:r>
                </a:p>
              </p:txBody>
            </p:sp>
          </p:grpSp>
        </p:grpSp>
      </p:grpSp>
      <p:grpSp>
        <p:nvGrpSpPr>
          <p:cNvPr id="8260" name="Group 68"/>
          <p:cNvGrpSpPr>
            <a:grpSpLocks/>
          </p:cNvGrpSpPr>
          <p:nvPr/>
        </p:nvGrpSpPr>
        <p:grpSpPr bwMode="auto">
          <a:xfrm>
            <a:off x="2878138" y="3049588"/>
            <a:ext cx="823912" cy="471487"/>
            <a:chOff x="1813" y="1921"/>
            <a:chExt cx="519" cy="297"/>
          </a:xfrm>
        </p:grpSpPr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1813" y="1921"/>
              <a:ext cx="519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1400" b="1">
                  <a:latin typeface="Arial" panose="020B0604020202020204" pitchFamily="34" charset="0"/>
                </a:rPr>
                <a:t>H</a:t>
              </a:r>
              <a:r>
                <a:rPr lang="de-DE" altLang="de-DE" sz="1400" b="1" baseline="-25000">
                  <a:latin typeface="Arial" panose="020B0604020202020204" pitchFamily="34" charset="0"/>
                </a:rPr>
                <a:t>2</a:t>
              </a:r>
              <a:r>
                <a:rPr lang="de-DE" altLang="de-DE" sz="1400" b="1"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8242" name="Oval 50"/>
            <p:cNvSpPr>
              <a:spLocks noChangeArrowheads="1"/>
            </p:cNvSpPr>
            <p:nvPr/>
          </p:nvSpPr>
          <p:spPr bwMode="auto">
            <a:xfrm>
              <a:off x="2142" y="2069"/>
              <a:ext cx="84" cy="8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8262" name="Group 70"/>
          <p:cNvGrpSpPr>
            <a:grpSpLocks/>
          </p:cNvGrpSpPr>
          <p:nvPr/>
        </p:nvGrpSpPr>
        <p:grpSpPr bwMode="auto">
          <a:xfrm>
            <a:off x="3441700" y="2505075"/>
            <a:ext cx="4241800" cy="1970088"/>
            <a:chOff x="2168" y="1578"/>
            <a:chExt cx="2672" cy="1241"/>
          </a:xfrm>
        </p:grpSpPr>
        <p:sp>
          <p:nvSpPr>
            <p:cNvPr id="8206" name="Oval 14"/>
            <p:cNvSpPr>
              <a:spLocks noChangeArrowheads="1"/>
            </p:cNvSpPr>
            <p:nvPr/>
          </p:nvSpPr>
          <p:spPr bwMode="auto">
            <a:xfrm>
              <a:off x="3156" y="2365"/>
              <a:ext cx="84" cy="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8244" name="Oval 52"/>
            <p:cNvSpPr>
              <a:spLocks noChangeArrowheads="1"/>
            </p:cNvSpPr>
            <p:nvPr/>
          </p:nvSpPr>
          <p:spPr bwMode="auto">
            <a:xfrm>
              <a:off x="4129" y="1578"/>
              <a:ext cx="86" cy="7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8245" name="Text Box 53"/>
            <p:cNvSpPr txBox="1">
              <a:spLocks noChangeArrowheads="1"/>
            </p:cNvSpPr>
            <p:nvPr/>
          </p:nvSpPr>
          <p:spPr bwMode="auto">
            <a:xfrm>
              <a:off x="2168" y="2423"/>
              <a:ext cx="72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1400" b="1">
                  <a:solidFill>
                    <a:srgbClr val="3366FF"/>
                  </a:solidFill>
                  <a:latin typeface="Arial" panose="020B0604020202020204" pitchFamily="34" charset="0"/>
                </a:rPr>
                <a:t>Paraffin </a:t>
              </a:r>
            </a:p>
            <a:p>
              <a:pPr eaLnBrk="0" hangingPunct="0"/>
              <a:r>
                <a:rPr lang="de-DE" altLang="de-DE" sz="1400" b="1">
                  <a:solidFill>
                    <a:srgbClr val="3366FF"/>
                  </a:solidFill>
                  <a:latin typeface="Arial" panose="020B0604020202020204" pitchFamily="34" charset="0"/>
                </a:rPr>
                <a:t>C 18</a:t>
              </a:r>
            </a:p>
          </p:txBody>
        </p:sp>
        <p:sp>
          <p:nvSpPr>
            <p:cNvPr id="8246" name="Text Box 54"/>
            <p:cNvSpPr txBox="1">
              <a:spLocks noChangeArrowheads="1"/>
            </p:cNvSpPr>
            <p:nvPr/>
          </p:nvSpPr>
          <p:spPr bwMode="auto">
            <a:xfrm>
              <a:off x="2834" y="2448"/>
              <a:ext cx="726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1400" b="1">
                  <a:solidFill>
                    <a:srgbClr val="3366FF"/>
                  </a:solidFill>
                  <a:latin typeface="Arial" panose="020B0604020202020204" pitchFamily="34" charset="0"/>
                </a:rPr>
                <a:t>D-Sorbitol</a:t>
              </a:r>
            </a:p>
          </p:txBody>
        </p:sp>
        <p:sp>
          <p:nvSpPr>
            <p:cNvPr id="8249" name="Text Box 57"/>
            <p:cNvSpPr txBox="1">
              <a:spLocks noChangeArrowheads="1"/>
            </p:cNvSpPr>
            <p:nvPr/>
          </p:nvSpPr>
          <p:spPr bwMode="auto">
            <a:xfrm>
              <a:off x="4010" y="1648"/>
              <a:ext cx="83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1400" b="1">
                  <a:solidFill>
                    <a:srgbClr val="3366FF"/>
                  </a:solidFill>
                  <a:latin typeface="Arial" panose="020B0604020202020204" pitchFamily="34" charset="0"/>
                </a:rPr>
                <a:t>D-Mannitol</a:t>
              </a:r>
            </a:p>
          </p:txBody>
        </p:sp>
        <p:sp>
          <p:nvSpPr>
            <p:cNvPr id="8208" name="Oval 16"/>
            <p:cNvSpPr>
              <a:spLocks noChangeArrowheads="1"/>
            </p:cNvSpPr>
            <p:nvPr/>
          </p:nvSpPr>
          <p:spPr bwMode="auto">
            <a:xfrm>
              <a:off x="2393" y="2391"/>
              <a:ext cx="84" cy="8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8264" name="Group 72"/>
          <p:cNvGrpSpPr>
            <a:grpSpLocks/>
          </p:cNvGrpSpPr>
          <p:nvPr/>
        </p:nvGrpSpPr>
        <p:grpSpPr bwMode="auto">
          <a:xfrm>
            <a:off x="3660775" y="2019300"/>
            <a:ext cx="3321050" cy="1943100"/>
            <a:chOff x="2306" y="1272"/>
            <a:chExt cx="2092" cy="1224"/>
          </a:xfrm>
        </p:grpSpPr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2859" y="1929"/>
              <a:ext cx="86" cy="8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8203" name="Text Box 11"/>
            <p:cNvSpPr txBox="1">
              <a:spLocks noChangeArrowheads="1"/>
            </p:cNvSpPr>
            <p:nvPr/>
          </p:nvSpPr>
          <p:spPr bwMode="auto">
            <a:xfrm>
              <a:off x="3360" y="2160"/>
              <a:ext cx="1038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1400" b="1">
                  <a:solidFill>
                    <a:srgbClr val="FF3300"/>
                  </a:solidFill>
                  <a:latin typeface="Arial" panose="020B0604020202020204" pitchFamily="34" charset="0"/>
                </a:rPr>
                <a:t>Mg(NO</a:t>
              </a:r>
              <a:r>
                <a:rPr lang="de-DE" altLang="de-DE" sz="1600" b="1" baseline="-25000">
                  <a:solidFill>
                    <a:srgbClr val="FF3300"/>
                  </a:solidFill>
                  <a:latin typeface="Arial" panose="020B0604020202020204" pitchFamily="34" charset="0"/>
                </a:rPr>
                <a:t>3</a:t>
              </a:r>
              <a:r>
                <a:rPr lang="de-DE" altLang="de-DE" sz="1400" b="1">
                  <a:solidFill>
                    <a:srgbClr val="FF3300"/>
                  </a:solidFill>
                  <a:latin typeface="Arial" panose="020B0604020202020204" pitchFamily="34" charset="0"/>
                </a:rPr>
                <a:t>)</a:t>
              </a:r>
              <a:r>
                <a:rPr lang="de-DE" altLang="de-DE" sz="1600" b="1" baseline="-25000">
                  <a:solidFill>
                    <a:srgbClr val="FF3300"/>
                  </a:solidFill>
                  <a:latin typeface="Arial" panose="020B0604020202020204" pitchFamily="34" charset="0"/>
                </a:rPr>
                <a:t>2 </a:t>
              </a:r>
              <a:r>
                <a:rPr lang="de-DE" altLang="de-DE" sz="2800" b="1" baseline="-25000">
                  <a:solidFill>
                    <a:srgbClr val="FF3300"/>
                  </a:solidFill>
                  <a:latin typeface="Arial" panose="020B0604020202020204" pitchFamily="34" charset="0"/>
                </a:rPr>
                <a:t>* </a:t>
              </a:r>
              <a:r>
                <a:rPr lang="de-DE" altLang="de-DE" sz="1400" b="1">
                  <a:solidFill>
                    <a:srgbClr val="FF3300"/>
                  </a:solidFill>
                  <a:latin typeface="Arial" panose="020B0604020202020204" pitchFamily="34" charset="0"/>
                </a:rPr>
                <a:t>6H</a:t>
              </a:r>
              <a:r>
                <a:rPr lang="de-DE" altLang="de-DE" sz="1600" b="1" baseline="-25000">
                  <a:solidFill>
                    <a:srgbClr val="FF33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de-DE" sz="1400" b="1">
                  <a:solidFill>
                    <a:srgbClr val="FF3300"/>
                  </a:solidFill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8243" name="Oval 51"/>
            <p:cNvSpPr>
              <a:spLocks noChangeArrowheads="1"/>
            </p:cNvSpPr>
            <p:nvPr/>
          </p:nvSpPr>
          <p:spPr bwMode="auto">
            <a:xfrm>
              <a:off x="3309" y="2209"/>
              <a:ext cx="84" cy="8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8247" name="Text Box 55"/>
            <p:cNvSpPr txBox="1">
              <a:spLocks noChangeArrowheads="1"/>
            </p:cNvSpPr>
            <p:nvPr/>
          </p:nvSpPr>
          <p:spPr bwMode="auto">
            <a:xfrm>
              <a:off x="2306" y="1635"/>
              <a:ext cx="1142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1400" b="1">
                  <a:solidFill>
                    <a:srgbClr val="FF3300"/>
                  </a:solidFill>
                  <a:latin typeface="Arial" panose="020B0604020202020204" pitchFamily="34" charset="0"/>
                </a:rPr>
                <a:t>CH</a:t>
              </a:r>
              <a:r>
                <a:rPr lang="de-DE" altLang="de-DE" sz="1600" b="1" baseline="-25000">
                  <a:solidFill>
                    <a:srgbClr val="FF3300"/>
                  </a:solidFill>
                  <a:latin typeface="Arial" panose="020B0604020202020204" pitchFamily="34" charset="0"/>
                </a:rPr>
                <a:t>3</a:t>
              </a:r>
              <a:r>
                <a:rPr lang="de-DE" altLang="de-DE" sz="1400" b="1">
                  <a:solidFill>
                    <a:srgbClr val="FF3300"/>
                  </a:solidFill>
                  <a:latin typeface="Arial" panose="020B0604020202020204" pitchFamily="34" charset="0"/>
                </a:rPr>
                <a:t>COONa </a:t>
              </a:r>
              <a:r>
                <a:rPr lang="de-DE" altLang="de-DE" sz="2800" b="1" baseline="-25000">
                  <a:solidFill>
                    <a:srgbClr val="FF3300"/>
                  </a:solidFill>
                  <a:latin typeface="Arial" panose="020B0604020202020204" pitchFamily="34" charset="0"/>
                </a:rPr>
                <a:t>*</a:t>
              </a:r>
              <a:r>
                <a:rPr lang="de-DE" altLang="de-DE" sz="1400" b="1">
                  <a:solidFill>
                    <a:srgbClr val="FF3300"/>
                  </a:solidFill>
                  <a:latin typeface="Arial" panose="020B0604020202020204" pitchFamily="34" charset="0"/>
                </a:rPr>
                <a:t> 3H</a:t>
              </a:r>
              <a:r>
                <a:rPr lang="de-DE" altLang="de-DE" sz="1600" b="1" baseline="-25000">
                  <a:solidFill>
                    <a:srgbClr val="FF33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de-DE" sz="1400" b="1">
                  <a:solidFill>
                    <a:srgbClr val="FF3300"/>
                  </a:solidFill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8248" name="Text Box 56"/>
            <p:cNvSpPr txBox="1">
              <a:spLocks noChangeArrowheads="1"/>
            </p:cNvSpPr>
            <p:nvPr/>
          </p:nvSpPr>
          <p:spPr bwMode="auto">
            <a:xfrm>
              <a:off x="2635" y="1336"/>
              <a:ext cx="1013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1400" b="1">
                  <a:solidFill>
                    <a:srgbClr val="FF3300"/>
                  </a:solidFill>
                  <a:latin typeface="Arial" panose="020B0604020202020204" pitchFamily="34" charset="0"/>
                </a:rPr>
                <a:t>Ba(OH)</a:t>
              </a:r>
              <a:r>
                <a:rPr lang="de-DE" altLang="de-DE" sz="1600" b="1" baseline="-25000">
                  <a:solidFill>
                    <a:srgbClr val="FF3300"/>
                  </a:solidFill>
                  <a:latin typeface="Arial" panose="020B0604020202020204" pitchFamily="34" charset="0"/>
                </a:rPr>
                <a:t>2 </a:t>
              </a:r>
              <a:r>
                <a:rPr lang="de-DE" altLang="de-DE" sz="2800" b="1" baseline="-25000">
                  <a:solidFill>
                    <a:srgbClr val="FF3300"/>
                  </a:solidFill>
                  <a:latin typeface="Arial" panose="020B0604020202020204" pitchFamily="34" charset="0"/>
                </a:rPr>
                <a:t>*</a:t>
              </a:r>
              <a:r>
                <a:rPr lang="de-DE" altLang="de-DE" sz="1600" b="1" baseline="-25000">
                  <a:solidFill>
                    <a:srgbClr val="FF3300"/>
                  </a:solidFill>
                  <a:latin typeface="Arial" panose="020B0604020202020204" pitchFamily="34" charset="0"/>
                </a:rPr>
                <a:t> </a:t>
              </a:r>
              <a:r>
                <a:rPr lang="de-DE" altLang="de-DE" sz="1400" b="1">
                  <a:solidFill>
                    <a:srgbClr val="FF3300"/>
                  </a:solidFill>
                  <a:latin typeface="Arial" panose="020B0604020202020204" pitchFamily="34" charset="0"/>
                </a:rPr>
                <a:t>8H</a:t>
              </a:r>
              <a:r>
                <a:rPr lang="de-DE" altLang="de-DE" sz="1600" b="1" baseline="-25000">
                  <a:solidFill>
                    <a:srgbClr val="FF33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de-DE" sz="1400" b="1">
                  <a:solidFill>
                    <a:srgbClr val="FF3300"/>
                  </a:solidFill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8251" name="Oval 59"/>
            <p:cNvSpPr>
              <a:spLocks noChangeArrowheads="1"/>
            </p:cNvSpPr>
            <p:nvPr/>
          </p:nvSpPr>
          <p:spPr bwMode="auto">
            <a:xfrm>
              <a:off x="3048" y="1272"/>
              <a:ext cx="84" cy="8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6126163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I. Einleitung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362200" y="5664200"/>
            <a:ext cx="23415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5F5F5F"/>
                </a:solidFill>
                <a:latin typeface="Arial" panose="020B0604020202020204" pitchFamily="34" charset="0"/>
              </a:rPr>
              <a:t>II. Theorie &amp; Praxis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rgbClr val="FFFF99"/>
                </a:solidFill>
                <a:latin typeface="Arial" panose="020B0604020202020204" pitchFamily="34" charset="0"/>
              </a:rPr>
              <a:t>Problematik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34000" y="6126163"/>
            <a:ext cx="313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rgbClr val="4D4D4D"/>
                </a:solidFill>
                <a:latin typeface="Arial" panose="020B0604020202020204" pitchFamily="34" charset="0"/>
              </a:rPr>
              <a:t>III. Anwendung &amp; Ausblick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/>
              <a:t>Probleme im Einsatz von PCMs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649288" y="1828800"/>
            <a:ext cx="3500437" cy="3414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latin typeface="Arial" panose="020B0604020202020204" pitchFamily="34" charset="0"/>
              </a:rPr>
              <a:t>Inkongruentes Schmelzen:</a:t>
            </a:r>
          </a:p>
          <a:p>
            <a:endParaRPr lang="de-DE" altLang="de-DE" sz="2000">
              <a:latin typeface="Arial" panose="020B0604020202020204" pitchFamily="34" charset="0"/>
            </a:endParaRPr>
          </a:p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</a:t>
            </a:r>
            <a:r>
              <a:rPr lang="de-DE" altLang="de-DE" sz="2000">
                <a:latin typeface="Arial" panose="020B0604020202020204" pitchFamily="34" charset="0"/>
              </a:rPr>
              <a:t> Trennung aufgrund </a:t>
            </a:r>
          </a:p>
          <a:p>
            <a:r>
              <a:rPr lang="de-DE" altLang="de-DE" sz="2000">
                <a:latin typeface="Arial" panose="020B0604020202020204" pitchFamily="34" charset="0"/>
              </a:rPr>
              <a:t>verschiedender Dichten</a:t>
            </a:r>
          </a:p>
          <a:p>
            <a:endParaRPr lang="de-DE" altLang="de-DE" sz="2000">
              <a:latin typeface="Arial" panose="020B0604020202020204" pitchFamily="34" charset="0"/>
            </a:endParaRPr>
          </a:p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</a:t>
            </a:r>
            <a:r>
              <a:rPr lang="de-DE" altLang="de-DE" sz="2000">
                <a:latin typeface="Arial" panose="020B0604020202020204" pitchFamily="34" charset="0"/>
              </a:rPr>
              <a:t> Schlechte oder behinderte </a:t>
            </a:r>
          </a:p>
          <a:p>
            <a:r>
              <a:rPr lang="de-DE" altLang="de-DE" sz="2000">
                <a:latin typeface="Arial" panose="020B0604020202020204" pitchFamily="34" charset="0"/>
              </a:rPr>
              <a:t>Rückbildung zum Edukt </a:t>
            </a:r>
          </a:p>
          <a:p>
            <a:endParaRPr lang="de-DE" altLang="de-DE" sz="2000">
              <a:latin typeface="Arial" panose="020B0604020202020204" pitchFamily="34" charset="0"/>
            </a:endParaRPr>
          </a:p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</a:t>
            </a:r>
            <a:r>
              <a:rPr lang="de-DE" altLang="de-DE" sz="2000">
                <a:latin typeface="Arial" panose="020B0604020202020204" pitchFamily="34" charset="0"/>
              </a:rPr>
              <a:t> Bildung eines Bodensatzes</a:t>
            </a:r>
          </a:p>
          <a:p>
            <a:endParaRPr lang="de-DE" altLang="de-DE" sz="1800">
              <a:latin typeface="Arial" panose="020B0604020202020204" pitchFamily="34" charset="0"/>
              <a:sym typeface="Wingdings 3" panose="05040102010807070707" pitchFamily="18" charset="2"/>
            </a:endParaRPr>
          </a:p>
          <a:p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 </a:t>
            </a:r>
            <a:r>
              <a:rPr lang="de-DE" altLang="de-DE" sz="2000">
                <a:latin typeface="Arial" panose="020B0604020202020204" pitchFamily="34" charset="0"/>
                <a:sym typeface="Wingdings 3" panose="05040102010807070707" pitchFamily="18" charset="2"/>
              </a:rPr>
              <a:t>„Verpackung“</a:t>
            </a:r>
            <a:r>
              <a:rPr lang="de-DE" altLang="de-DE" sz="1800">
                <a:latin typeface="Arial" panose="020B0604020202020204" pitchFamily="34" charset="0"/>
                <a:sym typeface="Wingdings 3" panose="05040102010807070707" pitchFamily="18" charset="2"/>
              </a:rPr>
              <a:t> </a:t>
            </a:r>
          </a:p>
        </p:txBody>
      </p:sp>
      <p:grpSp>
        <p:nvGrpSpPr>
          <p:cNvPr id="9255" name="Group 39"/>
          <p:cNvGrpSpPr>
            <a:grpSpLocks/>
          </p:cNvGrpSpPr>
          <p:nvPr/>
        </p:nvGrpSpPr>
        <p:grpSpPr bwMode="auto">
          <a:xfrm>
            <a:off x="3822700" y="1295400"/>
            <a:ext cx="4627563" cy="4365625"/>
            <a:chOff x="2413" y="816"/>
            <a:chExt cx="2915" cy="2750"/>
          </a:xfrm>
        </p:grpSpPr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3012" y="918"/>
              <a:ext cx="2316" cy="218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 flipV="1">
              <a:off x="3000" y="816"/>
              <a:ext cx="0" cy="228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 flipV="1">
              <a:off x="5316" y="816"/>
              <a:ext cx="0" cy="228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>
              <a:off x="3000" y="3097"/>
              <a:ext cx="2316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31" name="Text Box 15"/>
            <p:cNvSpPr txBox="1">
              <a:spLocks noChangeArrowheads="1"/>
            </p:cNvSpPr>
            <p:nvPr/>
          </p:nvSpPr>
          <p:spPr bwMode="auto">
            <a:xfrm>
              <a:off x="2413" y="911"/>
              <a:ext cx="604" cy="2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hangingPunct="0"/>
              <a:r>
                <a:rPr lang="de-DE" altLang="de-DE" sz="1400">
                  <a:latin typeface="Arial" panose="020B0604020202020204" pitchFamily="34" charset="0"/>
                </a:rPr>
                <a:t>T [°C]</a:t>
              </a:r>
            </a:p>
            <a:p>
              <a:pPr algn="r" eaLnBrk="0" hangingPunct="0"/>
              <a:endParaRPr lang="de-DE" altLang="de-DE" sz="1400" b="1">
                <a:latin typeface="Arial" panose="020B0604020202020204" pitchFamily="34" charset="0"/>
              </a:endParaRPr>
            </a:p>
            <a:p>
              <a:pPr algn="r" eaLnBrk="0" hangingPunct="0"/>
              <a:r>
                <a:rPr lang="de-DE" altLang="de-DE" sz="1400">
                  <a:latin typeface="Arial" panose="020B0604020202020204" pitchFamily="34" charset="0"/>
                </a:rPr>
                <a:t>100</a:t>
              </a:r>
            </a:p>
            <a:p>
              <a:pPr algn="r" eaLnBrk="0" hangingPunct="0"/>
              <a:endParaRPr lang="de-DE" altLang="de-DE" sz="1400">
                <a:latin typeface="Arial" panose="020B0604020202020204" pitchFamily="34" charset="0"/>
              </a:endParaRPr>
            </a:p>
            <a:p>
              <a:pPr algn="r" eaLnBrk="0" hangingPunct="0"/>
              <a:r>
                <a:rPr lang="de-DE" altLang="de-DE" sz="1400">
                  <a:latin typeface="Arial" panose="020B0604020202020204" pitchFamily="34" charset="0"/>
                </a:rPr>
                <a:t>80</a:t>
              </a:r>
            </a:p>
            <a:p>
              <a:pPr algn="r" eaLnBrk="0" hangingPunct="0"/>
              <a:endParaRPr lang="de-DE" altLang="de-DE" sz="1400">
                <a:latin typeface="Arial" panose="020B0604020202020204" pitchFamily="34" charset="0"/>
              </a:endParaRPr>
            </a:p>
            <a:p>
              <a:pPr algn="r" eaLnBrk="0" hangingPunct="0"/>
              <a:r>
                <a:rPr lang="de-DE" altLang="de-DE" sz="1400">
                  <a:latin typeface="Arial" panose="020B0604020202020204" pitchFamily="34" charset="0"/>
                </a:rPr>
                <a:t>60</a:t>
              </a:r>
            </a:p>
            <a:p>
              <a:pPr algn="r" eaLnBrk="0" hangingPunct="0"/>
              <a:endParaRPr lang="de-DE" altLang="de-DE" sz="1400">
                <a:latin typeface="Arial" panose="020B0604020202020204" pitchFamily="34" charset="0"/>
              </a:endParaRPr>
            </a:p>
            <a:p>
              <a:pPr algn="r" eaLnBrk="0" hangingPunct="0"/>
              <a:r>
                <a:rPr lang="de-DE" altLang="de-DE" sz="1400">
                  <a:latin typeface="Arial" panose="020B0604020202020204" pitchFamily="34" charset="0"/>
                </a:rPr>
                <a:t>40</a:t>
              </a:r>
            </a:p>
            <a:p>
              <a:pPr algn="r" eaLnBrk="0" hangingPunct="0"/>
              <a:endParaRPr lang="de-DE" altLang="de-DE" sz="1400">
                <a:latin typeface="Arial" panose="020B0604020202020204" pitchFamily="34" charset="0"/>
              </a:endParaRPr>
            </a:p>
            <a:p>
              <a:pPr algn="r" eaLnBrk="0" hangingPunct="0"/>
              <a:r>
                <a:rPr lang="de-DE" altLang="de-DE" sz="1400">
                  <a:latin typeface="Arial" panose="020B0604020202020204" pitchFamily="34" charset="0"/>
                </a:rPr>
                <a:t>20</a:t>
              </a:r>
            </a:p>
            <a:p>
              <a:pPr algn="r" eaLnBrk="0" hangingPunct="0"/>
              <a:endParaRPr lang="de-DE" altLang="de-DE" sz="1400">
                <a:latin typeface="Arial" panose="020B0604020202020204" pitchFamily="34" charset="0"/>
              </a:endParaRPr>
            </a:p>
            <a:p>
              <a:pPr algn="r" eaLnBrk="0" hangingPunct="0"/>
              <a:r>
                <a:rPr lang="de-DE" altLang="de-DE" sz="1400">
                  <a:latin typeface="Arial" panose="020B0604020202020204" pitchFamily="34" charset="0"/>
                </a:rPr>
                <a:t>0</a:t>
              </a:r>
            </a:p>
            <a:p>
              <a:pPr algn="r" eaLnBrk="0" hangingPunct="0"/>
              <a:endParaRPr lang="de-DE" altLang="de-DE" sz="1400">
                <a:latin typeface="Arial" panose="020B0604020202020204" pitchFamily="34" charset="0"/>
              </a:endParaRPr>
            </a:p>
            <a:p>
              <a:pPr algn="r" eaLnBrk="0" hangingPunct="0"/>
              <a:r>
                <a:rPr lang="de-DE" altLang="de-DE" sz="1400">
                  <a:latin typeface="Arial" panose="020B0604020202020204" pitchFamily="34" charset="0"/>
                </a:rPr>
                <a:t>-20</a:t>
              </a:r>
            </a:p>
            <a:p>
              <a:pPr algn="r" eaLnBrk="0" hangingPunct="0"/>
              <a:endParaRPr lang="de-DE" altLang="de-DE" sz="1400">
                <a:latin typeface="Arial" panose="020B0604020202020204" pitchFamily="34" charset="0"/>
              </a:endParaRPr>
            </a:p>
          </p:txBody>
        </p:sp>
        <p:sp>
          <p:nvSpPr>
            <p:cNvPr id="9232" name="Line 16"/>
            <p:cNvSpPr>
              <a:spLocks noChangeShapeType="1"/>
            </p:cNvSpPr>
            <p:nvPr/>
          </p:nvSpPr>
          <p:spPr bwMode="auto">
            <a:xfrm>
              <a:off x="3865" y="2337"/>
              <a:ext cx="0" cy="757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33" name="Freeform 17"/>
            <p:cNvSpPr>
              <a:spLocks/>
            </p:cNvSpPr>
            <p:nvPr/>
          </p:nvSpPr>
          <p:spPr bwMode="auto">
            <a:xfrm>
              <a:off x="3000" y="998"/>
              <a:ext cx="1611" cy="2154"/>
            </a:xfrm>
            <a:custGeom>
              <a:avLst/>
              <a:gdLst>
                <a:gd name="T0" fmla="*/ 0 w 2880"/>
                <a:gd name="T1" fmla="*/ 3240 h 4080"/>
                <a:gd name="T2" fmla="*/ 720 w 2880"/>
                <a:gd name="T3" fmla="*/ 3960 h 4080"/>
                <a:gd name="T4" fmla="*/ 1440 w 2880"/>
                <a:gd name="T5" fmla="*/ 2520 h 4080"/>
                <a:gd name="T6" fmla="*/ 1980 w 2880"/>
                <a:gd name="T7" fmla="*/ 2160 h 4080"/>
                <a:gd name="T8" fmla="*/ 2520 w 2880"/>
                <a:gd name="T9" fmla="*/ 360 h 4080"/>
                <a:gd name="T10" fmla="*/ 2880 w 2880"/>
                <a:gd name="T11" fmla="*/ 0 h 4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0" h="4080">
                  <a:moveTo>
                    <a:pt x="0" y="3240"/>
                  </a:moveTo>
                  <a:cubicBezTo>
                    <a:pt x="240" y="3660"/>
                    <a:pt x="480" y="4080"/>
                    <a:pt x="720" y="3960"/>
                  </a:cubicBezTo>
                  <a:cubicBezTo>
                    <a:pt x="960" y="3840"/>
                    <a:pt x="1230" y="2820"/>
                    <a:pt x="1440" y="2520"/>
                  </a:cubicBezTo>
                  <a:cubicBezTo>
                    <a:pt x="1650" y="2220"/>
                    <a:pt x="1800" y="2520"/>
                    <a:pt x="1980" y="2160"/>
                  </a:cubicBezTo>
                  <a:cubicBezTo>
                    <a:pt x="2160" y="1800"/>
                    <a:pt x="2370" y="720"/>
                    <a:pt x="2520" y="360"/>
                  </a:cubicBezTo>
                  <a:cubicBezTo>
                    <a:pt x="2670" y="0"/>
                    <a:pt x="2820" y="60"/>
                    <a:pt x="2880" y="0"/>
                  </a:cubicBez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34" name="Line 18"/>
            <p:cNvSpPr>
              <a:spLocks noChangeShapeType="1"/>
            </p:cNvSpPr>
            <p:nvPr/>
          </p:nvSpPr>
          <p:spPr bwMode="auto">
            <a:xfrm>
              <a:off x="3806" y="2337"/>
              <a:ext cx="402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>
              <a:off x="4108" y="2147"/>
              <a:ext cx="503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36" name="Line 20"/>
            <p:cNvSpPr>
              <a:spLocks noChangeShapeType="1"/>
            </p:cNvSpPr>
            <p:nvPr/>
          </p:nvSpPr>
          <p:spPr bwMode="auto">
            <a:xfrm>
              <a:off x="4611" y="1101"/>
              <a:ext cx="0" cy="199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37" name="Line 21"/>
            <p:cNvSpPr>
              <a:spLocks noChangeShapeType="1"/>
            </p:cNvSpPr>
            <p:nvPr/>
          </p:nvSpPr>
          <p:spPr bwMode="auto">
            <a:xfrm>
              <a:off x="4208" y="2147"/>
              <a:ext cx="0" cy="95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39" name="Text Box 23"/>
            <p:cNvSpPr txBox="1">
              <a:spLocks noChangeArrowheads="1"/>
            </p:cNvSpPr>
            <p:nvPr/>
          </p:nvSpPr>
          <p:spPr bwMode="auto">
            <a:xfrm>
              <a:off x="3655" y="2725"/>
              <a:ext cx="479" cy="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de-DE" altLang="de-DE" sz="1400" b="1">
                  <a:latin typeface="Arial" panose="020B0604020202020204" pitchFamily="34" charset="0"/>
                </a:rPr>
                <a:t>x = 6</a:t>
              </a:r>
            </a:p>
          </p:txBody>
        </p:sp>
        <p:sp>
          <p:nvSpPr>
            <p:cNvPr id="9240" name="Text Box 24"/>
            <p:cNvSpPr txBox="1">
              <a:spLocks noChangeArrowheads="1"/>
            </p:cNvSpPr>
            <p:nvPr/>
          </p:nvSpPr>
          <p:spPr bwMode="auto">
            <a:xfrm>
              <a:off x="3999" y="2503"/>
              <a:ext cx="479" cy="2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1400" b="1">
                  <a:latin typeface="Arial" panose="020B0604020202020204" pitchFamily="34" charset="0"/>
                </a:rPr>
                <a:t>x = 4</a:t>
              </a:r>
            </a:p>
          </p:txBody>
        </p:sp>
        <p:sp>
          <p:nvSpPr>
            <p:cNvPr id="9241" name="Text Box 25"/>
            <p:cNvSpPr txBox="1">
              <a:spLocks noChangeArrowheads="1"/>
            </p:cNvSpPr>
            <p:nvPr/>
          </p:nvSpPr>
          <p:spPr bwMode="auto">
            <a:xfrm>
              <a:off x="4410" y="2337"/>
              <a:ext cx="479" cy="2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1400" b="1">
                  <a:latin typeface="Arial" panose="020B0604020202020204" pitchFamily="34" charset="0"/>
                </a:rPr>
                <a:t>x = 2</a:t>
              </a:r>
            </a:p>
          </p:txBody>
        </p:sp>
        <p:sp>
          <p:nvSpPr>
            <p:cNvPr id="9242" name="Text Box 26"/>
            <p:cNvSpPr txBox="1">
              <a:spLocks noChangeArrowheads="1"/>
            </p:cNvSpPr>
            <p:nvPr/>
          </p:nvSpPr>
          <p:spPr bwMode="auto">
            <a:xfrm>
              <a:off x="3202" y="1196"/>
              <a:ext cx="1007" cy="2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1400" b="1">
                  <a:latin typeface="Arial" panose="020B0604020202020204" pitchFamily="34" charset="0"/>
                </a:rPr>
                <a:t>CaCl</a:t>
              </a:r>
              <a:r>
                <a:rPr lang="de-DE" altLang="de-DE" sz="1600" b="1" baseline="-25000">
                  <a:latin typeface="Arial" panose="020B0604020202020204" pitchFamily="34" charset="0"/>
                </a:rPr>
                <a:t>2</a:t>
              </a:r>
              <a:r>
                <a:rPr lang="de-DE" altLang="de-DE" sz="1400" b="1">
                  <a:latin typeface="Arial" panose="020B0604020202020204" pitchFamily="34" charset="0"/>
                  <a:cs typeface="Arial" panose="020B0604020202020204" pitchFamily="34" charset="0"/>
                </a:rPr>
                <a:t>•6</a:t>
              </a:r>
              <a:r>
                <a:rPr lang="de-DE" altLang="de-DE" sz="1400" b="1">
                  <a:latin typeface="Arial" panose="020B0604020202020204" pitchFamily="34" charset="0"/>
                </a:rPr>
                <a:t>H</a:t>
              </a:r>
              <a:r>
                <a:rPr lang="de-DE" altLang="de-DE" sz="1600" b="1" baseline="-25000">
                  <a:latin typeface="Arial" panose="020B0604020202020204" pitchFamily="34" charset="0"/>
                </a:rPr>
                <a:t>2</a:t>
              </a:r>
              <a:r>
                <a:rPr lang="de-DE" altLang="de-DE" sz="1400" b="1">
                  <a:latin typeface="Arial" panose="020B0604020202020204" pitchFamily="34" charset="0"/>
                </a:rPr>
                <a:t>O</a:t>
              </a:r>
              <a:r>
                <a:rPr lang="de-DE" altLang="de-DE" sz="1200"/>
                <a:t> </a:t>
              </a:r>
            </a:p>
          </p:txBody>
        </p:sp>
        <p:grpSp>
          <p:nvGrpSpPr>
            <p:cNvPr id="9251" name="Group 35"/>
            <p:cNvGrpSpPr>
              <a:grpSpLocks/>
            </p:cNvGrpSpPr>
            <p:nvPr/>
          </p:nvGrpSpPr>
          <p:grpSpPr bwMode="auto">
            <a:xfrm>
              <a:off x="3202" y="1956"/>
              <a:ext cx="703" cy="476"/>
              <a:chOff x="3202" y="2142"/>
              <a:chExt cx="703" cy="476"/>
            </a:xfrm>
          </p:grpSpPr>
          <p:sp>
            <p:nvSpPr>
              <p:cNvPr id="9238" name="Oval 22"/>
              <p:cNvSpPr>
                <a:spLocks noChangeArrowheads="1"/>
              </p:cNvSpPr>
              <p:nvPr/>
            </p:nvSpPr>
            <p:spPr bwMode="auto">
              <a:xfrm>
                <a:off x="3703" y="2428"/>
                <a:ext cx="202" cy="190"/>
              </a:xfrm>
              <a:prstGeom prst="ellips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9243" name="Line 27"/>
              <p:cNvSpPr>
                <a:spLocks noChangeShapeType="1"/>
              </p:cNvSpPr>
              <p:nvPr/>
            </p:nvSpPr>
            <p:spPr bwMode="auto">
              <a:xfrm>
                <a:off x="3202" y="2142"/>
                <a:ext cx="503" cy="286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9244" name="Text Box 28"/>
            <p:cNvSpPr txBox="1">
              <a:spLocks noChangeArrowheads="1"/>
            </p:cNvSpPr>
            <p:nvPr/>
          </p:nvSpPr>
          <p:spPr bwMode="auto">
            <a:xfrm>
              <a:off x="3521" y="3081"/>
              <a:ext cx="1510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1400">
                  <a:latin typeface="Arial" panose="020B0604020202020204" pitchFamily="34" charset="0"/>
                </a:rPr>
                <a:t>Gew.-% Prozent H</a:t>
              </a:r>
              <a:r>
                <a:rPr lang="de-DE" altLang="de-DE" sz="1400" baseline="-25000">
                  <a:latin typeface="Arial" panose="020B0604020202020204" pitchFamily="34" charset="0"/>
                </a:rPr>
                <a:t>2</a:t>
              </a:r>
              <a:r>
                <a:rPr lang="de-DE" altLang="de-DE" sz="1400"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9253" name="Text Box 37"/>
            <p:cNvSpPr txBox="1">
              <a:spLocks noChangeArrowheads="1"/>
            </p:cNvSpPr>
            <p:nvPr/>
          </p:nvSpPr>
          <p:spPr bwMode="auto">
            <a:xfrm>
              <a:off x="2973" y="3335"/>
              <a:ext cx="23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de-DE" altLang="de-DE" sz="1800">
                  <a:latin typeface="Arial" panose="020B0604020202020204" pitchFamily="34" charset="0"/>
                </a:rPr>
                <a:t>Phasendiagramm von CaCl</a:t>
              </a:r>
              <a:r>
                <a:rPr lang="de-DE" altLang="de-DE" sz="1800" b="1" baseline="-25000">
                  <a:latin typeface="Arial" panose="020B0604020202020204" pitchFamily="34" charset="0"/>
                </a:rPr>
                <a:t>2</a:t>
              </a:r>
              <a:r>
                <a:rPr lang="de-DE" altLang="de-DE" sz="1800">
                  <a:latin typeface="Arial" panose="020B0604020202020204" pitchFamily="34" charset="0"/>
                  <a:cs typeface="Arial" panose="020B0604020202020204" pitchFamily="34" charset="0"/>
                </a:rPr>
                <a:t>•6H</a:t>
              </a:r>
              <a:r>
                <a:rPr lang="de-DE" altLang="de-DE" sz="1800" b="1" baseline="-25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de-DE" altLang="de-DE" sz="180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7" grpId="0" autoUpdateAnimBg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934</Words>
  <Application>Microsoft Office PowerPoint</Application>
  <PresentationFormat>Bildschirmpräsentation (4:3)</PresentationFormat>
  <Paragraphs>358</Paragraphs>
  <Slides>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8" baseType="lpstr">
      <vt:lpstr>Times New Roman</vt:lpstr>
      <vt:lpstr>Arial</vt:lpstr>
      <vt:lpstr>Wingdings 3</vt:lpstr>
      <vt:lpstr>Marlett</vt:lpstr>
      <vt:lpstr>Symbol</vt:lpstr>
      <vt:lpstr>Standarddesign</vt:lpstr>
      <vt:lpstr>PowerPoint-Präsentation</vt:lpstr>
      <vt:lpstr>PowerPoint-Präsentation</vt:lpstr>
      <vt:lpstr>Latentwärmespeicher</vt:lpstr>
      <vt:lpstr>Phase change materials</vt:lpstr>
      <vt:lpstr>Anforderungen an das Material </vt:lpstr>
      <vt:lpstr>Arten von PCMs</vt:lpstr>
      <vt:lpstr>Arten von PCMs</vt:lpstr>
      <vt:lpstr>Vergleich verschiedener Speichermedien</vt:lpstr>
      <vt:lpstr>Probleme im Einsatz von PCMs</vt:lpstr>
      <vt:lpstr>Lösungsansätze</vt:lpstr>
      <vt:lpstr>Lösungsansätze</vt:lpstr>
      <vt:lpstr>Vergleichende Betrachtung</vt:lpstr>
      <vt:lpstr>PowerPoint-Präsentation</vt:lpstr>
      <vt:lpstr>Automobil</vt:lpstr>
      <vt:lpstr>Baumaterialien</vt:lpstr>
      <vt:lpstr>Fußbodenheizung</vt:lpstr>
      <vt:lpstr>Heizung &amp; Warmwasser</vt:lpstr>
      <vt:lpstr>Catering</vt:lpstr>
      <vt:lpstr>Elektronik</vt:lpstr>
      <vt:lpstr>Textilien</vt:lpstr>
      <vt:lpstr>Produktangebot bei Rubitherm®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Latentwärmespeicher</dc:title>
  <dc:creator>Petra</dc:creator>
  <cp:lastModifiedBy>Walter Wagner</cp:lastModifiedBy>
  <cp:revision>31</cp:revision>
  <dcterms:created xsi:type="dcterms:W3CDTF">2002-11-27T19:29:37Z</dcterms:created>
  <dcterms:modified xsi:type="dcterms:W3CDTF">2020-06-05T07:32:02Z</dcterms:modified>
</cp:coreProperties>
</file>