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kas R" initials="LR" lastIdx="1" clrIdx="0">
    <p:extLst>
      <p:ext uri="{19B8F6BF-5375-455C-9EA6-DF929625EA0E}">
        <p15:presenceInfo xmlns:p15="http://schemas.microsoft.com/office/powerpoint/2012/main" userId="b7c001e13393101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00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ittlere Formatvorlag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250" y="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B7E914-4B7A-4901-9184-6327306D1BAB}" type="datetimeFigureOut">
              <a:rPr lang="de-DE" smtClean="0"/>
              <a:t>05.06.2019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910E81-9C00-4344-8145-C42B934FF4B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9871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EA45A7-54F5-478A-83AC-E61D4A80B1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0AEDE08-AB5E-4145-BC03-E23363B8D1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937E9CD-AAEF-4E34-913D-4546899A6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A2F7D-F8BA-40DD-85BE-E6CAAE22F89D}" type="datetimeFigureOut">
              <a:rPr lang="en-GB" smtClean="0"/>
              <a:t>05/06/2019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2F8CD93-5FD0-41C7-9404-224F79E3F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8E7FAA1-A8C5-4F10-90CE-538935BC5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F8D9B-C531-4C19-B41D-316E8AEF975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4922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1D9A99-0E9A-4E10-A97E-8FDD4806E7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5072C33-3476-4286-8B87-16FD95A680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298835E-A25B-400B-ACAC-6BE40109D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A2F7D-F8BA-40DD-85BE-E6CAAE22F89D}" type="datetimeFigureOut">
              <a:rPr lang="en-GB" smtClean="0"/>
              <a:t>05/06/2019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269148E-12EB-493E-B67D-B5CEB4F4B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117341D-2E47-44D9-9F9B-0212D9F44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F8D9B-C531-4C19-B41D-316E8AEF975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7614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3CFD4613-A1A4-4011-98BC-8B0F8579A8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E6D9B33-2130-4E94-8109-A8E56B1263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0AD0A6E-443E-4E3B-A341-412A0FDE0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A2F7D-F8BA-40DD-85BE-E6CAAE22F89D}" type="datetimeFigureOut">
              <a:rPr lang="en-GB" smtClean="0"/>
              <a:t>05/06/2019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7BF729B-D5FE-4AE1-8D83-657628741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71E1E9D-F5A4-4533-BEBF-F2FD574D3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F8D9B-C531-4C19-B41D-316E8AEF975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8532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1E619B-EB51-4EA0-8443-99B2639AF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749CA7F-AB38-4211-BBA9-D97C4B9958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624BB01-7BCC-485B-8D78-E0F37A6D2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A2F7D-F8BA-40DD-85BE-E6CAAE22F89D}" type="datetimeFigureOut">
              <a:rPr lang="en-GB" smtClean="0"/>
              <a:t>05/06/2019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9A65296-6A5A-49B5-A89F-D74BAD84E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9617AC1-1A7A-4431-B5FB-523EE7EEA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F8D9B-C531-4C19-B41D-316E8AEF975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8577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92584D-4620-41E3-8A59-AC617F398F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9DB3D46-4C75-4B12-A2BD-AA7E1FF63C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1B2AE6E-21D8-46F8-8CE0-98D38AE52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A2F7D-F8BA-40DD-85BE-E6CAAE22F89D}" type="datetimeFigureOut">
              <a:rPr lang="en-GB" smtClean="0"/>
              <a:t>05/06/2019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3005FD7-9187-439B-BD96-CE4A63122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B797E4D-01F2-4BB1-B4EA-A1368D175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F8D9B-C531-4C19-B41D-316E8AEF975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0647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BEB908-414A-4895-B5E4-C59236366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6EDFAE5-265A-47BD-A5BB-E298FF4442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3CC0010-CB07-4A3A-A083-588C9440A4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2A8D638-DF2D-4A70-BC65-A2666272C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A2F7D-F8BA-40DD-85BE-E6CAAE22F89D}" type="datetimeFigureOut">
              <a:rPr lang="en-GB" smtClean="0"/>
              <a:t>05/06/2019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B287222-F65E-4917-9C8B-1C147CFF9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D220F65-0916-4FC0-9BCF-9194C3D58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F8D9B-C531-4C19-B41D-316E8AEF975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5705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81488F-C892-4CAC-9F56-DB0B30AD78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C02092B-7FF0-473F-9124-44A871E945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0B9352A-4DA6-47D7-A03A-ADD0D3D098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6D6CA95-A8D1-41A1-830E-FD5C17B2A1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85B54D5B-E553-46C4-BC2A-707F8AC33F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154CF81-EEA0-468D-8B81-545CB94E9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A2F7D-F8BA-40DD-85BE-E6CAAE22F89D}" type="datetimeFigureOut">
              <a:rPr lang="en-GB" smtClean="0"/>
              <a:t>05/06/2019</a:t>
            </a:fld>
            <a:endParaRPr lang="en-GB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DB32CAFF-C64A-4626-997B-4FAF9C55A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6C1F8CE8-B4D0-429D-A6B1-C082F07A1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F8D9B-C531-4C19-B41D-316E8AEF975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6126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2141C0-53EC-4BF9-AB6A-7D9260D8D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BDAB059-ED66-43F6-B78B-ABFBA5A6C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A2F7D-F8BA-40DD-85BE-E6CAAE22F89D}" type="datetimeFigureOut">
              <a:rPr lang="en-GB" smtClean="0"/>
              <a:t>05/06/2019</a:t>
            </a:fld>
            <a:endParaRPr lang="en-GB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34C6D02-5D92-4AA8-A613-A820D205A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4B7B4D4-6234-4601-AD4B-48AD56768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F8D9B-C531-4C19-B41D-316E8AEF975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3155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625FA99-6882-4164-A43C-FC68CA5F1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A2F7D-F8BA-40DD-85BE-E6CAAE22F89D}" type="datetimeFigureOut">
              <a:rPr lang="en-GB" smtClean="0"/>
              <a:t>05/06/2019</a:t>
            </a:fld>
            <a:endParaRPr lang="en-GB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461DE92-E9EC-49CE-8FB3-7C1355053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72F44C2-FDCE-4078-9A4F-659349D01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F8D9B-C531-4C19-B41D-316E8AEF975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0571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CB4AB8-5A26-4EDB-889E-4E9013E6A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BF6BF05-4AA8-4968-89BC-850F8C897C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D8A2894-8C1B-4191-9731-8DCB0DE23F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C543170-FD6F-435E-A4F6-511852AC9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A2F7D-F8BA-40DD-85BE-E6CAAE22F89D}" type="datetimeFigureOut">
              <a:rPr lang="en-GB" smtClean="0"/>
              <a:t>05/06/2019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E45C2D1-BF02-49E0-86E9-7B8E224BD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1C6F2C3-F339-490C-AF95-59793B149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F8D9B-C531-4C19-B41D-316E8AEF975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7390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8456B1-D9E7-45B2-B8F1-724C27F31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4CB61860-5D1C-495B-A9B6-19DDF21C80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6928C87-6570-4734-942B-7D9DFA9C6C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07E3486-26E5-4AB3-B6BF-3A3454810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A2F7D-F8BA-40DD-85BE-E6CAAE22F89D}" type="datetimeFigureOut">
              <a:rPr lang="en-GB" smtClean="0"/>
              <a:t>05/06/2019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32FC7FF-D77D-4F20-97DF-E7B1FA287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FEF749B-9E36-47F0-B645-59308B187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F8D9B-C531-4C19-B41D-316E8AEF975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3964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80E902C-5B0C-4497-AEF5-39B0A7F92E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84E519F-B9FF-405E-9471-29CD5D879B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8CFC28-8B17-4CA8-ABEA-3BBBFD0D75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A2F7D-F8BA-40DD-85BE-E6CAAE22F89D}" type="datetimeFigureOut">
              <a:rPr lang="en-GB" smtClean="0"/>
              <a:t>05/06/2019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ADFAB52-8908-4136-9839-558A7E03F6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673031D-CA71-4AA0-A9C1-850B5A8484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0F8D9B-C531-4C19-B41D-316E8AEF975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4801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reihandform: Form 20">
            <a:extLst>
              <a:ext uri="{FF2B5EF4-FFF2-40B4-BE49-F238E27FC236}">
                <a16:creationId xmlns:a16="http://schemas.microsoft.com/office/drawing/2014/main" id="{12189066-DBA5-4C34-8950-1BD2C224F6DB}"/>
              </a:ext>
            </a:extLst>
          </p:cNvPr>
          <p:cNvSpPr/>
          <p:nvPr/>
        </p:nvSpPr>
        <p:spPr>
          <a:xfrm rot="10800000">
            <a:off x="8816153" y="2925317"/>
            <a:ext cx="734267" cy="771225"/>
          </a:xfrm>
          <a:custGeom>
            <a:avLst/>
            <a:gdLst>
              <a:gd name="connsiteX0" fmla="*/ 33126 w 734267"/>
              <a:gd name="connsiteY0" fmla="*/ 14664 h 771225"/>
              <a:gd name="connsiteX1" fmla="*/ 650346 w 734267"/>
              <a:gd name="connsiteY1" fmla="*/ 14664 h 771225"/>
              <a:gd name="connsiteX2" fmla="*/ 707496 w 734267"/>
              <a:gd name="connsiteY2" fmla="*/ 167064 h 771225"/>
              <a:gd name="connsiteX3" fmla="*/ 452226 w 734267"/>
              <a:gd name="connsiteY3" fmla="*/ 193734 h 771225"/>
              <a:gd name="connsiteX4" fmla="*/ 425556 w 734267"/>
              <a:gd name="connsiteY4" fmla="*/ 128964 h 771225"/>
              <a:gd name="connsiteX5" fmla="*/ 600816 w 734267"/>
              <a:gd name="connsiteY5" fmla="*/ 121344 h 771225"/>
              <a:gd name="connsiteX6" fmla="*/ 715116 w 734267"/>
              <a:gd name="connsiteY6" fmla="*/ 269934 h 771225"/>
              <a:gd name="connsiteX7" fmla="*/ 551286 w 734267"/>
              <a:gd name="connsiteY7" fmla="*/ 357564 h 771225"/>
              <a:gd name="connsiteX8" fmla="*/ 452226 w 734267"/>
              <a:gd name="connsiteY8" fmla="*/ 323274 h 771225"/>
              <a:gd name="connsiteX9" fmla="*/ 456036 w 734267"/>
              <a:gd name="connsiteY9" fmla="*/ 281364 h 771225"/>
              <a:gd name="connsiteX10" fmla="*/ 551286 w 734267"/>
              <a:gd name="connsiteY10" fmla="*/ 258504 h 771225"/>
              <a:gd name="connsiteX11" fmla="*/ 711306 w 734267"/>
              <a:gd name="connsiteY11" fmla="*/ 403284 h 771225"/>
              <a:gd name="connsiteX12" fmla="*/ 657966 w 734267"/>
              <a:gd name="connsiteY12" fmla="*/ 536634 h 771225"/>
              <a:gd name="connsiteX13" fmla="*/ 482706 w 734267"/>
              <a:gd name="connsiteY13" fmla="*/ 517584 h 771225"/>
              <a:gd name="connsiteX14" fmla="*/ 490326 w 734267"/>
              <a:gd name="connsiteY14" fmla="*/ 437574 h 771225"/>
              <a:gd name="connsiteX15" fmla="*/ 604626 w 734267"/>
              <a:gd name="connsiteY15" fmla="*/ 456624 h 771225"/>
              <a:gd name="connsiteX16" fmla="*/ 696066 w 734267"/>
              <a:gd name="connsiteY16" fmla="*/ 601404 h 771225"/>
              <a:gd name="connsiteX17" fmla="*/ 25506 w 734267"/>
              <a:gd name="connsiteY17" fmla="*/ 635694 h 771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734267" h="771225">
                <a:moveTo>
                  <a:pt x="33126" y="14664"/>
                </a:moveTo>
                <a:cubicBezTo>
                  <a:pt x="285538" y="1964"/>
                  <a:pt x="537951" y="-10736"/>
                  <a:pt x="650346" y="14664"/>
                </a:cubicBezTo>
                <a:cubicBezTo>
                  <a:pt x="762741" y="40064"/>
                  <a:pt x="740516" y="137219"/>
                  <a:pt x="707496" y="167064"/>
                </a:cubicBezTo>
                <a:cubicBezTo>
                  <a:pt x="674476" y="196909"/>
                  <a:pt x="499216" y="200084"/>
                  <a:pt x="452226" y="193734"/>
                </a:cubicBezTo>
                <a:cubicBezTo>
                  <a:pt x="405236" y="187384"/>
                  <a:pt x="400791" y="141029"/>
                  <a:pt x="425556" y="128964"/>
                </a:cubicBezTo>
                <a:cubicBezTo>
                  <a:pt x="450321" y="116899"/>
                  <a:pt x="552556" y="97849"/>
                  <a:pt x="600816" y="121344"/>
                </a:cubicBezTo>
                <a:cubicBezTo>
                  <a:pt x="649076" y="144839"/>
                  <a:pt x="723371" y="230564"/>
                  <a:pt x="715116" y="269934"/>
                </a:cubicBezTo>
                <a:cubicBezTo>
                  <a:pt x="706861" y="309304"/>
                  <a:pt x="595101" y="348674"/>
                  <a:pt x="551286" y="357564"/>
                </a:cubicBezTo>
                <a:cubicBezTo>
                  <a:pt x="507471" y="366454"/>
                  <a:pt x="468101" y="335974"/>
                  <a:pt x="452226" y="323274"/>
                </a:cubicBezTo>
                <a:cubicBezTo>
                  <a:pt x="436351" y="310574"/>
                  <a:pt x="439526" y="292159"/>
                  <a:pt x="456036" y="281364"/>
                </a:cubicBezTo>
                <a:cubicBezTo>
                  <a:pt x="472546" y="270569"/>
                  <a:pt x="508741" y="238184"/>
                  <a:pt x="551286" y="258504"/>
                </a:cubicBezTo>
                <a:cubicBezTo>
                  <a:pt x="593831" y="278824"/>
                  <a:pt x="693526" y="356929"/>
                  <a:pt x="711306" y="403284"/>
                </a:cubicBezTo>
                <a:cubicBezTo>
                  <a:pt x="729086" y="449639"/>
                  <a:pt x="696066" y="517584"/>
                  <a:pt x="657966" y="536634"/>
                </a:cubicBezTo>
                <a:cubicBezTo>
                  <a:pt x="619866" y="555684"/>
                  <a:pt x="510646" y="534094"/>
                  <a:pt x="482706" y="517584"/>
                </a:cubicBezTo>
                <a:cubicBezTo>
                  <a:pt x="454766" y="501074"/>
                  <a:pt x="470006" y="447734"/>
                  <a:pt x="490326" y="437574"/>
                </a:cubicBezTo>
                <a:cubicBezTo>
                  <a:pt x="510646" y="427414"/>
                  <a:pt x="570336" y="429319"/>
                  <a:pt x="604626" y="456624"/>
                </a:cubicBezTo>
                <a:cubicBezTo>
                  <a:pt x="638916" y="483929"/>
                  <a:pt x="792586" y="571559"/>
                  <a:pt x="696066" y="601404"/>
                </a:cubicBezTo>
                <a:cubicBezTo>
                  <a:pt x="599546" y="631249"/>
                  <a:pt x="-145944" y="945574"/>
                  <a:pt x="25506" y="635694"/>
                </a:cubicBez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Freihandform: Form 19">
            <a:extLst>
              <a:ext uri="{FF2B5EF4-FFF2-40B4-BE49-F238E27FC236}">
                <a16:creationId xmlns:a16="http://schemas.microsoft.com/office/drawing/2014/main" id="{BDFFBE2C-9E2B-4D89-9BF9-4B0F828B1080}"/>
              </a:ext>
            </a:extLst>
          </p:cNvPr>
          <p:cNvSpPr/>
          <p:nvPr/>
        </p:nvSpPr>
        <p:spPr>
          <a:xfrm>
            <a:off x="2624703" y="2929868"/>
            <a:ext cx="734267" cy="771225"/>
          </a:xfrm>
          <a:custGeom>
            <a:avLst/>
            <a:gdLst>
              <a:gd name="connsiteX0" fmla="*/ 33126 w 734267"/>
              <a:gd name="connsiteY0" fmla="*/ 14664 h 771225"/>
              <a:gd name="connsiteX1" fmla="*/ 650346 w 734267"/>
              <a:gd name="connsiteY1" fmla="*/ 14664 h 771225"/>
              <a:gd name="connsiteX2" fmla="*/ 707496 w 734267"/>
              <a:gd name="connsiteY2" fmla="*/ 167064 h 771225"/>
              <a:gd name="connsiteX3" fmla="*/ 452226 w 734267"/>
              <a:gd name="connsiteY3" fmla="*/ 193734 h 771225"/>
              <a:gd name="connsiteX4" fmla="*/ 425556 w 734267"/>
              <a:gd name="connsiteY4" fmla="*/ 128964 h 771225"/>
              <a:gd name="connsiteX5" fmla="*/ 600816 w 734267"/>
              <a:gd name="connsiteY5" fmla="*/ 121344 h 771225"/>
              <a:gd name="connsiteX6" fmla="*/ 715116 w 734267"/>
              <a:gd name="connsiteY6" fmla="*/ 269934 h 771225"/>
              <a:gd name="connsiteX7" fmla="*/ 551286 w 734267"/>
              <a:gd name="connsiteY7" fmla="*/ 357564 h 771225"/>
              <a:gd name="connsiteX8" fmla="*/ 452226 w 734267"/>
              <a:gd name="connsiteY8" fmla="*/ 323274 h 771225"/>
              <a:gd name="connsiteX9" fmla="*/ 456036 w 734267"/>
              <a:gd name="connsiteY9" fmla="*/ 281364 h 771225"/>
              <a:gd name="connsiteX10" fmla="*/ 551286 w 734267"/>
              <a:gd name="connsiteY10" fmla="*/ 258504 h 771225"/>
              <a:gd name="connsiteX11" fmla="*/ 711306 w 734267"/>
              <a:gd name="connsiteY11" fmla="*/ 403284 h 771225"/>
              <a:gd name="connsiteX12" fmla="*/ 657966 w 734267"/>
              <a:gd name="connsiteY12" fmla="*/ 536634 h 771225"/>
              <a:gd name="connsiteX13" fmla="*/ 482706 w 734267"/>
              <a:gd name="connsiteY13" fmla="*/ 517584 h 771225"/>
              <a:gd name="connsiteX14" fmla="*/ 490326 w 734267"/>
              <a:gd name="connsiteY14" fmla="*/ 437574 h 771225"/>
              <a:gd name="connsiteX15" fmla="*/ 604626 w 734267"/>
              <a:gd name="connsiteY15" fmla="*/ 456624 h 771225"/>
              <a:gd name="connsiteX16" fmla="*/ 696066 w 734267"/>
              <a:gd name="connsiteY16" fmla="*/ 601404 h 771225"/>
              <a:gd name="connsiteX17" fmla="*/ 25506 w 734267"/>
              <a:gd name="connsiteY17" fmla="*/ 635694 h 771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734267" h="771225">
                <a:moveTo>
                  <a:pt x="33126" y="14664"/>
                </a:moveTo>
                <a:cubicBezTo>
                  <a:pt x="285538" y="1964"/>
                  <a:pt x="537951" y="-10736"/>
                  <a:pt x="650346" y="14664"/>
                </a:cubicBezTo>
                <a:cubicBezTo>
                  <a:pt x="762741" y="40064"/>
                  <a:pt x="740516" y="137219"/>
                  <a:pt x="707496" y="167064"/>
                </a:cubicBezTo>
                <a:cubicBezTo>
                  <a:pt x="674476" y="196909"/>
                  <a:pt x="499216" y="200084"/>
                  <a:pt x="452226" y="193734"/>
                </a:cubicBezTo>
                <a:cubicBezTo>
                  <a:pt x="405236" y="187384"/>
                  <a:pt x="400791" y="141029"/>
                  <a:pt x="425556" y="128964"/>
                </a:cubicBezTo>
                <a:cubicBezTo>
                  <a:pt x="450321" y="116899"/>
                  <a:pt x="552556" y="97849"/>
                  <a:pt x="600816" y="121344"/>
                </a:cubicBezTo>
                <a:cubicBezTo>
                  <a:pt x="649076" y="144839"/>
                  <a:pt x="723371" y="230564"/>
                  <a:pt x="715116" y="269934"/>
                </a:cubicBezTo>
                <a:cubicBezTo>
                  <a:pt x="706861" y="309304"/>
                  <a:pt x="595101" y="348674"/>
                  <a:pt x="551286" y="357564"/>
                </a:cubicBezTo>
                <a:cubicBezTo>
                  <a:pt x="507471" y="366454"/>
                  <a:pt x="468101" y="335974"/>
                  <a:pt x="452226" y="323274"/>
                </a:cubicBezTo>
                <a:cubicBezTo>
                  <a:pt x="436351" y="310574"/>
                  <a:pt x="439526" y="292159"/>
                  <a:pt x="456036" y="281364"/>
                </a:cubicBezTo>
                <a:cubicBezTo>
                  <a:pt x="472546" y="270569"/>
                  <a:pt x="508741" y="238184"/>
                  <a:pt x="551286" y="258504"/>
                </a:cubicBezTo>
                <a:cubicBezTo>
                  <a:pt x="593831" y="278824"/>
                  <a:pt x="693526" y="356929"/>
                  <a:pt x="711306" y="403284"/>
                </a:cubicBezTo>
                <a:cubicBezTo>
                  <a:pt x="729086" y="449639"/>
                  <a:pt x="696066" y="517584"/>
                  <a:pt x="657966" y="536634"/>
                </a:cubicBezTo>
                <a:cubicBezTo>
                  <a:pt x="619866" y="555684"/>
                  <a:pt x="510646" y="534094"/>
                  <a:pt x="482706" y="517584"/>
                </a:cubicBezTo>
                <a:cubicBezTo>
                  <a:pt x="454766" y="501074"/>
                  <a:pt x="470006" y="447734"/>
                  <a:pt x="490326" y="437574"/>
                </a:cubicBezTo>
                <a:cubicBezTo>
                  <a:pt x="510646" y="427414"/>
                  <a:pt x="570336" y="429319"/>
                  <a:pt x="604626" y="456624"/>
                </a:cubicBezTo>
                <a:cubicBezTo>
                  <a:pt x="638916" y="483929"/>
                  <a:pt x="792586" y="571559"/>
                  <a:pt x="696066" y="601404"/>
                </a:cubicBezTo>
                <a:cubicBezTo>
                  <a:pt x="599546" y="631249"/>
                  <a:pt x="-145944" y="945574"/>
                  <a:pt x="25506" y="635694"/>
                </a:cubicBezTo>
              </a:path>
            </a:pathLst>
          </a:cu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D197F42F-8875-4490-8EC4-A75E591D14A7}"/>
              </a:ext>
            </a:extLst>
          </p:cNvPr>
          <p:cNvSpPr/>
          <p:nvPr/>
        </p:nvSpPr>
        <p:spPr>
          <a:xfrm>
            <a:off x="1673459" y="2167940"/>
            <a:ext cx="1008396" cy="226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0D772B6B-3AD7-42B1-A8F8-CB99CC28DEAC}"/>
              </a:ext>
            </a:extLst>
          </p:cNvPr>
          <p:cNvSpPr/>
          <p:nvPr/>
        </p:nvSpPr>
        <p:spPr>
          <a:xfrm>
            <a:off x="9498035" y="2167941"/>
            <a:ext cx="1008000" cy="226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1" name="Gerader Verbinder 10">
            <a:extLst>
              <a:ext uri="{FF2B5EF4-FFF2-40B4-BE49-F238E27FC236}">
                <a16:creationId xmlns:a16="http://schemas.microsoft.com/office/drawing/2014/main" id="{43BDA80F-416D-4849-9211-0107F062601C}"/>
              </a:ext>
            </a:extLst>
          </p:cNvPr>
          <p:cNvCxnSpPr/>
          <p:nvPr/>
        </p:nvCxnSpPr>
        <p:spPr>
          <a:xfrm>
            <a:off x="1239119" y="3067101"/>
            <a:ext cx="434340" cy="0"/>
          </a:xfrm>
          <a:prstGeom prst="line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161CAC65-6905-4C7F-93F8-B97E65CEC692}"/>
              </a:ext>
            </a:extLst>
          </p:cNvPr>
          <p:cNvCxnSpPr/>
          <p:nvPr/>
        </p:nvCxnSpPr>
        <p:spPr>
          <a:xfrm>
            <a:off x="1239119" y="3470985"/>
            <a:ext cx="434340" cy="0"/>
          </a:xfrm>
          <a:prstGeom prst="line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D9E35829-D6AB-4B7B-8BBC-774405162B27}"/>
              </a:ext>
            </a:extLst>
          </p:cNvPr>
          <p:cNvCxnSpPr/>
          <p:nvPr/>
        </p:nvCxnSpPr>
        <p:spPr>
          <a:xfrm>
            <a:off x="10506035" y="3067101"/>
            <a:ext cx="434340" cy="0"/>
          </a:xfrm>
          <a:prstGeom prst="line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A4A4519B-96A5-45D4-A3C2-0F9FADF1879A}"/>
              </a:ext>
            </a:extLst>
          </p:cNvPr>
          <p:cNvCxnSpPr/>
          <p:nvPr/>
        </p:nvCxnSpPr>
        <p:spPr>
          <a:xfrm>
            <a:off x="10506035" y="3483303"/>
            <a:ext cx="434340" cy="0"/>
          </a:xfrm>
          <a:prstGeom prst="line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Ellipse 21">
            <a:extLst>
              <a:ext uri="{FF2B5EF4-FFF2-40B4-BE49-F238E27FC236}">
                <a16:creationId xmlns:a16="http://schemas.microsoft.com/office/drawing/2014/main" id="{A72BA5AF-BA69-426E-97FB-812220C2CD95}"/>
              </a:ext>
            </a:extLst>
          </p:cNvPr>
          <p:cNvSpPr/>
          <p:nvPr/>
        </p:nvSpPr>
        <p:spPr>
          <a:xfrm>
            <a:off x="3538729" y="2937345"/>
            <a:ext cx="144000" cy="144000"/>
          </a:xfrm>
          <a:prstGeom prst="ellipse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Ellipse 22">
            <a:extLst>
              <a:ext uri="{FF2B5EF4-FFF2-40B4-BE49-F238E27FC236}">
                <a16:creationId xmlns:a16="http://schemas.microsoft.com/office/drawing/2014/main" id="{A103E285-30C0-42C6-B84C-D8CE7344E572}"/>
              </a:ext>
            </a:extLst>
          </p:cNvPr>
          <p:cNvSpPr/>
          <p:nvPr/>
        </p:nvSpPr>
        <p:spPr>
          <a:xfrm>
            <a:off x="5132718" y="3505397"/>
            <a:ext cx="144000" cy="144000"/>
          </a:xfrm>
          <a:prstGeom prst="ellipse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Ellipse 23">
            <a:extLst>
              <a:ext uri="{FF2B5EF4-FFF2-40B4-BE49-F238E27FC236}">
                <a16:creationId xmlns:a16="http://schemas.microsoft.com/office/drawing/2014/main" id="{CEDE2C56-EC36-4CAD-A876-E1F3E8FAFFCB}"/>
              </a:ext>
            </a:extLst>
          </p:cNvPr>
          <p:cNvSpPr/>
          <p:nvPr/>
        </p:nvSpPr>
        <p:spPr>
          <a:xfrm>
            <a:off x="5559688" y="2836057"/>
            <a:ext cx="144000" cy="144000"/>
          </a:xfrm>
          <a:prstGeom prst="ellipse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Ellipse 24">
            <a:extLst>
              <a:ext uri="{FF2B5EF4-FFF2-40B4-BE49-F238E27FC236}">
                <a16:creationId xmlns:a16="http://schemas.microsoft.com/office/drawing/2014/main" id="{A2D0F20D-1EFB-4264-9198-ADD6A3A32350}"/>
              </a:ext>
            </a:extLst>
          </p:cNvPr>
          <p:cNvSpPr/>
          <p:nvPr/>
        </p:nvSpPr>
        <p:spPr>
          <a:xfrm>
            <a:off x="5239950" y="3520974"/>
            <a:ext cx="360000" cy="36000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Ellipse 26">
            <a:extLst>
              <a:ext uri="{FF2B5EF4-FFF2-40B4-BE49-F238E27FC236}">
                <a16:creationId xmlns:a16="http://schemas.microsoft.com/office/drawing/2014/main" id="{40768CD6-0AE1-42F8-885A-FDD19E46EC2D}"/>
              </a:ext>
            </a:extLst>
          </p:cNvPr>
          <p:cNvSpPr/>
          <p:nvPr/>
        </p:nvSpPr>
        <p:spPr>
          <a:xfrm>
            <a:off x="7386354" y="3700974"/>
            <a:ext cx="144000" cy="144000"/>
          </a:xfrm>
          <a:prstGeom prst="ellipse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Ellipse 27">
            <a:extLst>
              <a:ext uri="{FF2B5EF4-FFF2-40B4-BE49-F238E27FC236}">
                <a16:creationId xmlns:a16="http://schemas.microsoft.com/office/drawing/2014/main" id="{54D77FEB-FFA9-4A20-9CCB-3E939E0098CB}"/>
              </a:ext>
            </a:extLst>
          </p:cNvPr>
          <p:cNvSpPr/>
          <p:nvPr/>
        </p:nvSpPr>
        <p:spPr>
          <a:xfrm>
            <a:off x="3304282" y="3851961"/>
            <a:ext cx="144000" cy="144000"/>
          </a:xfrm>
          <a:prstGeom prst="ellipse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Ellipse 28">
            <a:extLst>
              <a:ext uri="{FF2B5EF4-FFF2-40B4-BE49-F238E27FC236}">
                <a16:creationId xmlns:a16="http://schemas.microsoft.com/office/drawing/2014/main" id="{B0BA9BB5-FB95-4B4A-9079-2CF0693502FD}"/>
              </a:ext>
            </a:extLst>
          </p:cNvPr>
          <p:cNvSpPr/>
          <p:nvPr/>
        </p:nvSpPr>
        <p:spPr>
          <a:xfrm>
            <a:off x="6148889" y="3497864"/>
            <a:ext cx="144000" cy="144000"/>
          </a:xfrm>
          <a:prstGeom prst="ellipse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Ellipse 29">
            <a:extLst>
              <a:ext uri="{FF2B5EF4-FFF2-40B4-BE49-F238E27FC236}">
                <a16:creationId xmlns:a16="http://schemas.microsoft.com/office/drawing/2014/main" id="{E5F5ED42-6EF9-45A4-B900-BDD4DCB7397E}"/>
              </a:ext>
            </a:extLst>
          </p:cNvPr>
          <p:cNvSpPr/>
          <p:nvPr/>
        </p:nvSpPr>
        <p:spPr>
          <a:xfrm>
            <a:off x="4852042" y="2469517"/>
            <a:ext cx="360000" cy="36000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Ellipse 30">
            <a:extLst>
              <a:ext uri="{FF2B5EF4-FFF2-40B4-BE49-F238E27FC236}">
                <a16:creationId xmlns:a16="http://schemas.microsoft.com/office/drawing/2014/main" id="{180BB7D2-CFD6-47F8-93D1-63D19E42C1CE}"/>
              </a:ext>
            </a:extLst>
          </p:cNvPr>
          <p:cNvSpPr/>
          <p:nvPr/>
        </p:nvSpPr>
        <p:spPr>
          <a:xfrm>
            <a:off x="7933700" y="2829345"/>
            <a:ext cx="360000" cy="36000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2" name="Ellipse 31">
            <a:extLst>
              <a:ext uri="{FF2B5EF4-FFF2-40B4-BE49-F238E27FC236}">
                <a16:creationId xmlns:a16="http://schemas.microsoft.com/office/drawing/2014/main" id="{9A2FCFE1-D98B-4A14-B8F0-54F176F6B51E}"/>
              </a:ext>
            </a:extLst>
          </p:cNvPr>
          <p:cNvSpPr/>
          <p:nvPr/>
        </p:nvSpPr>
        <p:spPr>
          <a:xfrm>
            <a:off x="6732994" y="2584790"/>
            <a:ext cx="360000" cy="36000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" name="Explosion: 8 Zacken 32">
            <a:extLst>
              <a:ext uri="{FF2B5EF4-FFF2-40B4-BE49-F238E27FC236}">
                <a16:creationId xmlns:a16="http://schemas.microsoft.com/office/drawing/2014/main" id="{A6640163-2573-4044-AF9B-DCE395A042A0}"/>
              </a:ext>
            </a:extLst>
          </p:cNvPr>
          <p:cNvSpPr/>
          <p:nvPr/>
        </p:nvSpPr>
        <p:spPr>
          <a:xfrm>
            <a:off x="4916068" y="3230840"/>
            <a:ext cx="1037962" cy="946587"/>
          </a:xfrm>
          <a:prstGeom prst="irregularSeal1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Explosion: 8 Zacken 35">
            <a:extLst>
              <a:ext uri="{FF2B5EF4-FFF2-40B4-BE49-F238E27FC236}">
                <a16:creationId xmlns:a16="http://schemas.microsoft.com/office/drawing/2014/main" id="{F6635ACA-D6E6-41DA-BBBF-73BF821A5CB7}"/>
              </a:ext>
            </a:extLst>
          </p:cNvPr>
          <p:cNvSpPr/>
          <p:nvPr/>
        </p:nvSpPr>
        <p:spPr>
          <a:xfrm>
            <a:off x="7590109" y="2547857"/>
            <a:ext cx="1037962" cy="946587"/>
          </a:xfrm>
          <a:prstGeom prst="irregularSeal1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8" name="Gerade Verbindung mit Pfeil 37">
            <a:extLst>
              <a:ext uri="{FF2B5EF4-FFF2-40B4-BE49-F238E27FC236}">
                <a16:creationId xmlns:a16="http://schemas.microsoft.com/office/drawing/2014/main" id="{D39BCC9A-C42B-414C-B2F6-4A66094003EE}"/>
              </a:ext>
            </a:extLst>
          </p:cNvPr>
          <p:cNvCxnSpPr/>
          <p:nvPr/>
        </p:nvCxnSpPr>
        <p:spPr>
          <a:xfrm flipH="1" flipV="1">
            <a:off x="7689365" y="2469517"/>
            <a:ext cx="135668" cy="180000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 Verbindung mit Pfeil 39">
            <a:extLst>
              <a:ext uri="{FF2B5EF4-FFF2-40B4-BE49-F238E27FC236}">
                <a16:creationId xmlns:a16="http://schemas.microsoft.com/office/drawing/2014/main" id="{747344FC-B929-4C1C-BF65-C122EAE45255}"/>
              </a:ext>
            </a:extLst>
          </p:cNvPr>
          <p:cNvCxnSpPr/>
          <p:nvPr/>
        </p:nvCxnSpPr>
        <p:spPr>
          <a:xfrm flipV="1">
            <a:off x="8109090" y="2421233"/>
            <a:ext cx="0" cy="216000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 Verbindung mit Pfeil 41">
            <a:extLst>
              <a:ext uri="{FF2B5EF4-FFF2-40B4-BE49-F238E27FC236}">
                <a16:creationId xmlns:a16="http://schemas.microsoft.com/office/drawing/2014/main" id="{F9DB4D3B-2574-4EFC-8785-D98970A98C3D}"/>
              </a:ext>
            </a:extLst>
          </p:cNvPr>
          <p:cNvCxnSpPr/>
          <p:nvPr/>
        </p:nvCxnSpPr>
        <p:spPr>
          <a:xfrm flipV="1">
            <a:off x="8424921" y="2441118"/>
            <a:ext cx="129540" cy="180000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Gerade Verbindung mit Pfeil 55">
            <a:extLst>
              <a:ext uri="{FF2B5EF4-FFF2-40B4-BE49-F238E27FC236}">
                <a16:creationId xmlns:a16="http://schemas.microsoft.com/office/drawing/2014/main" id="{52EF8776-0C07-436E-BD0C-75E5AD0B8F62}"/>
              </a:ext>
            </a:extLst>
          </p:cNvPr>
          <p:cNvCxnSpPr>
            <a:cxnSpLocks/>
          </p:cNvCxnSpPr>
          <p:nvPr/>
        </p:nvCxnSpPr>
        <p:spPr>
          <a:xfrm>
            <a:off x="5634744" y="3965218"/>
            <a:ext cx="87469" cy="180000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Gerade Verbindung mit Pfeil 57">
            <a:extLst>
              <a:ext uri="{FF2B5EF4-FFF2-40B4-BE49-F238E27FC236}">
                <a16:creationId xmlns:a16="http://schemas.microsoft.com/office/drawing/2014/main" id="{71D23812-7C5E-4EAD-99C3-E428821BDC23}"/>
              </a:ext>
            </a:extLst>
          </p:cNvPr>
          <p:cNvCxnSpPr>
            <a:cxnSpLocks/>
          </p:cNvCxnSpPr>
          <p:nvPr/>
        </p:nvCxnSpPr>
        <p:spPr>
          <a:xfrm>
            <a:off x="5892577" y="3834016"/>
            <a:ext cx="192485" cy="180000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Gerade Verbindung mit Pfeil 59">
            <a:extLst>
              <a:ext uri="{FF2B5EF4-FFF2-40B4-BE49-F238E27FC236}">
                <a16:creationId xmlns:a16="http://schemas.microsoft.com/office/drawing/2014/main" id="{953D3B11-CBB0-4686-9539-DDC92B585F16}"/>
              </a:ext>
            </a:extLst>
          </p:cNvPr>
          <p:cNvCxnSpPr>
            <a:cxnSpLocks/>
          </p:cNvCxnSpPr>
          <p:nvPr/>
        </p:nvCxnSpPr>
        <p:spPr>
          <a:xfrm flipH="1">
            <a:off x="4952936" y="3969406"/>
            <a:ext cx="106608" cy="180000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Ellipse 65">
            <a:extLst>
              <a:ext uri="{FF2B5EF4-FFF2-40B4-BE49-F238E27FC236}">
                <a16:creationId xmlns:a16="http://schemas.microsoft.com/office/drawing/2014/main" id="{67AA75A7-80FE-44EB-8361-D527148537C2}"/>
              </a:ext>
            </a:extLst>
          </p:cNvPr>
          <p:cNvSpPr/>
          <p:nvPr/>
        </p:nvSpPr>
        <p:spPr>
          <a:xfrm>
            <a:off x="7817872" y="2821880"/>
            <a:ext cx="144000" cy="144000"/>
          </a:xfrm>
          <a:prstGeom prst="ellipse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1" name="Rechteck 70">
            <a:extLst>
              <a:ext uri="{FF2B5EF4-FFF2-40B4-BE49-F238E27FC236}">
                <a16:creationId xmlns:a16="http://schemas.microsoft.com/office/drawing/2014/main" id="{433CE86C-D3E3-4775-86DB-4DD970CEA7A2}"/>
              </a:ext>
            </a:extLst>
          </p:cNvPr>
          <p:cNvSpPr/>
          <p:nvPr/>
        </p:nvSpPr>
        <p:spPr>
          <a:xfrm>
            <a:off x="2693964" y="4358894"/>
            <a:ext cx="6818577" cy="76781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2" name="Rechteck 71">
            <a:extLst>
              <a:ext uri="{FF2B5EF4-FFF2-40B4-BE49-F238E27FC236}">
                <a16:creationId xmlns:a16="http://schemas.microsoft.com/office/drawing/2014/main" id="{B1B14B0E-E5F5-4A35-813C-6D6F598C6312}"/>
              </a:ext>
            </a:extLst>
          </p:cNvPr>
          <p:cNvSpPr/>
          <p:nvPr/>
        </p:nvSpPr>
        <p:spPr>
          <a:xfrm>
            <a:off x="2686711" y="2174089"/>
            <a:ext cx="6818577" cy="76781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8" name="Legende: Linie 257">
            <a:extLst>
              <a:ext uri="{FF2B5EF4-FFF2-40B4-BE49-F238E27FC236}">
                <a16:creationId xmlns:a16="http://schemas.microsoft.com/office/drawing/2014/main" id="{95E960FF-8DD1-46C3-85C9-5039648E0434}"/>
              </a:ext>
            </a:extLst>
          </p:cNvPr>
          <p:cNvSpPr/>
          <p:nvPr/>
        </p:nvSpPr>
        <p:spPr>
          <a:xfrm>
            <a:off x="45634" y="1245788"/>
            <a:ext cx="1800000" cy="720000"/>
          </a:xfrm>
          <a:prstGeom prst="borderCallout1">
            <a:avLst>
              <a:gd name="adj1" fmla="val 50949"/>
              <a:gd name="adj2" fmla="val 104467"/>
              <a:gd name="adj3" fmla="val 238851"/>
              <a:gd name="adj4" fmla="val 168920"/>
            </a:avLst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Kathode</a:t>
            </a:r>
          </a:p>
        </p:txBody>
      </p:sp>
      <p:sp>
        <p:nvSpPr>
          <p:cNvPr id="259" name="Legende: mit gebogener Linie 258">
            <a:extLst>
              <a:ext uri="{FF2B5EF4-FFF2-40B4-BE49-F238E27FC236}">
                <a16:creationId xmlns:a16="http://schemas.microsoft.com/office/drawing/2014/main" id="{B1D86251-8B65-4978-A806-2FB6709BA90A}"/>
              </a:ext>
            </a:extLst>
          </p:cNvPr>
          <p:cNvSpPr/>
          <p:nvPr/>
        </p:nvSpPr>
        <p:spPr>
          <a:xfrm>
            <a:off x="10345781" y="1232200"/>
            <a:ext cx="1800000" cy="720000"/>
          </a:xfrm>
          <a:prstGeom prst="borderCallout2">
            <a:avLst>
              <a:gd name="adj1" fmla="val 49442"/>
              <a:gd name="adj2" fmla="val -2194"/>
              <a:gd name="adj3" fmla="val 67464"/>
              <a:gd name="adj4" fmla="val -8534"/>
              <a:gd name="adj5" fmla="val 242710"/>
              <a:gd name="adj6" fmla="val -71189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Anode</a:t>
            </a:r>
          </a:p>
        </p:txBody>
      </p:sp>
      <p:sp>
        <p:nvSpPr>
          <p:cNvPr id="260" name="Legende: mit gebogener Linie 259">
            <a:extLst>
              <a:ext uri="{FF2B5EF4-FFF2-40B4-BE49-F238E27FC236}">
                <a16:creationId xmlns:a16="http://schemas.microsoft.com/office/drawing/2014/main" id="{4A13282B-0C1C-4898-9C5D-BC7B359D09C7}"/>
              </a:ext>
            </a:extLst>
          </p:cNvPr>
          <p:cNvSpPr/>
          <p:nvPr/>
        </p:nvSpPr>
        <p:spPr>
          <a:xfrm>
            <a:off x="10345781" y="379580"/>
            <a:ext cx="1800000" cy="720000"/>
          </a:xfrm>
          <a:prstGeom prst="borderCallout2">
            <a:avLst>
              <a:gd name="adj1" fmla="val 61383"/>
              <a:gd name="adj2" fmla="val -1101"/>
              <a:gd name="adj3" fmla="val 81636"/>
              <a:gd name="adj4" fmla="val -15439"/>
              <a:gd name="adj5" fmla="val 309312"/>
              <a:gd name="adj6" fmla="val -180844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Hg</a:t>
            </a:r>
            <a:r>
              <a:rPr lang="de-D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-Atome</a:t>
            </a:r>
          </a:p>
        </p:txBody>
      </p:sp>
      <p:sp>
        <p:nvSpPr>
          <p:cNvPr id="263" name="Legende: Linie 262">
            <a:extLst>
              <a:ext uri="{FF2B5EF4-FFF2-40B4-BE49-F238E27FC236}">
                <a16:creationId xmlns:a16="http://schemas.microsoft.com/office/drawing/2014/main" id="{AC245A62-9618-4A52-A525-6977FDE7E6A9}"/>
              </a:ext>
            </a:extLst>
          </p:cNvPr>
          <p:cNvSpPr/>
          <p:nvPr/>
        </p:nvSpPr>
        <p:spPr>
          <a:xfrm>
            <a:off x="43679" y="384065"/>
            <a:ext cx="1800000" cy="720000"/>
          </a:xfrm>
          <a:prstGeom prst="borderCallout1">
            <a:avLst>
              <a:gd name="adj1" fmla="val 50949"/>
              <a:gd name="adj2" fmla="val 104467"/>
              <a:gd name="adj3" fmla="val 350201"/>
              <a:gd name="adj4" fmla="val 196676"/>
            </a:avLst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Freie Elektronen</a:t>
            </a:r>
          </a:p>
        </p:txBody>
      </p:sp>
      <p:sp>
        <p:nvSpPr>
          <p:cNvPr id="264" name="Legende: Linie 263">
            <a:extLst>
              <a:ext uri="{FF2B5EF4-FFF2-40B4-BE49-F238E27FC236}">
                <a16:creationId xmlns:a16="http://schemas.microsoft.com/office/drawing/2014/main" id="{8634FED9-888A-4920-9FE6-E9CCDD432C24}"/>
              </a:ext>
            </a:extLst>
          </p:cNvPr>
          <p:cNvSpPr/>
          <p:nvPr/>
        </p:nvSpPr>
        <p:spPr>
          <a:xfrm>
            <a:off x="46219" y="4651682"/>
            <a:ext cx="1800000" cy="720000"/>
          </a:xfrm>
          <a:prstGeom prst="borderCallout1">
            <a:avLst>
              <a:gd name="adj1" fmla="val 50949"/>
              <a:gd name="adj2" fmla="val 104467"/>
              <a:gd name="adj3" fmla="val -99407"/>
              <a:gd name="adj4" fmla="val 167546"/>
            </a:avLst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Leuchtstoff</a:t>
            </a:r>
          </a:p>
        </p:txBody>
      </p:sp>
      <p:sp>
        <p:nvSpPr>
          <p:cNvPr id="265" name="Legende: Linie 264">
            <a:extLst>
              <a:ext uri="{FF2B5EF4-FFF2-40B4-BE49-F238E27FC236}">
                <a16:creationId xmlns:a16="http://schemas.microsoft.com/office/drawing/2014/main" id="{92165AAB-8676-45AE-87DC-C20A445B356C}"/>
              </a:ext>
            </a:extLst>
          </p:cNvPr>
          <p:cNvSpPr/>
          <p:nvPr/>
        </p:nvSpPr>
        <p:spPr>
          <a:xfrm>
            <a:off x="10346580" y="4651682"/>
            <a:ext cx="1800000" cy="720000"/>
          </a:xfrm>
          <a:prstGeom prst="borderCallout1">
            <a:avLst>
              <a:gd name="adj1" fmla="val 50949"/>
              <a:gd name="adj2" fmla="val -4197"/>
              <a:gd name="adj3" fmla="val -81695"/>
              <a:gd name="adj4" fmla="val -235882"/>
            </a:avLst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Emittiertes UV-Licht</a:t>
            </a:r>
          </a:p>
        </p:txBody>
      </p:sp>
      <p:sp>
        <p:nvSpPr>
          <p:cNvPr id="267" name="Textfeld 266">
            <a:extLst>
              <a:ext uri="{FF2B5EF4-FFF2-40B4-BE49-F238E27FC236}">
                <a16:creationId xmlns:a16="http://schemas.microsoft.com/office/drawing/2014/main" id="{B8B442D5-9B92-4F83-9EEB-4E0AF79DDBF1}"/>
              </a:ext>
            </a:extLst>
          </p:cNvPr>
          <p:cNvSpPr txBox="1"/>
          <p:nvPr/>
        </p:nvSpPr>
        <p:spPr>
          <a:xfrm>
            <a:off x="3575998" y="6023841"/>
            <a:ext cx="25200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>
                <a:solidFill>
                  <a:srgbClr val="FF0000"/>
                </a:solidFill>
              </a:rPr>
              <a:t>Y</a:t>
            </a:r>
            <a:r>
              <a:rPr lang="de-DE" sz="2800" baseline="-25000" dirty="0">
                <a:solidFill>
                  <a:srgbClr val="FF0000"/>
                </a:solidFill>
              </a:rPr>
              <a:t>3</a:t>
            </a:r>
            <a:r>
              <a:rPr lang="de-DE" sz="2800" dirty="0">
                <a:solidFill>
                  <a:srgbClr val="FF0000"/>
                </a:solidFill>
              </a:rPr>
              <a:t>Al</a:t>
            </a:r>
            <a:r>
              <a:rPr lang="de-DE" sz="2800" baseline="-25000" dirty="0">
                <a:solidFill>
                  <a:srgbClr val="FF0000"/>
                </a:solidFill>
              </a:rPr>
              <a:t>5</a:t>
            </a:r>
            <a:r>
              <a:rPr lang="de-DE" sz="2800" dirty="0">
                <a:solidFill>
                  <a:srgbClr val="FF0000"/>
                </a:solidFill>
              </a:rPr>
              <a:t>O</a:t>
            </a:r>
            <a:r>
              <a:rPr lang="de-DE" sz="2800" baseline="-25000" dirty="0">
                <a:solidFill>
                  <a:srgbClr val="FF0000"/>
                </a:solidFill>
              </a:rPr>
              <a:t>12</a:t>
            </a:r>
            <a:r>
              <a:rPr lang="de-DE" sz="2800" dirty="0">
                <a:solidFill>
                  <a:srgbClr val="FF0000"/>
                </a:solidFill>
              </a:rPr>
              <a:t>:Sm</a:t>
            </a:r>
            <a:r>
              <a:rPr lang="de-DE" sz="2800" baseline="30000" dirty="0">
                <a:solidFill>
                  <a:srgbClr val="FF0000"/>
                </a:solidFill>
              </a:rPr>
              <a:t>3+</a:t>
            </a:r>
            <a:endParaRPr lang="de-DE" sz="2800" dirty="0">
              <a:solidFill>
                <a:srgbClr val="FF0000"/>
              </a:solidFill>
            </a:endParaRPr>
          </a:p>
        </p:txBody>
      </p:sp>
      <p:sp>
        <p:nvSpPr>
          <p:cNvPr id="268" name="Textfeld 267">
            <a:extLst>
              <a:ext uri="{FF2B5EF4-FFF2-40B4-BE49-F238E27FC236}">
                <a16:creationId xmlns:a16="http://schemas.microsoft.com/office/drawing/2014/main" id="{F85020D7-05B6-480F-B65D-2380718BCF43}"/>
              </a:ext>
            </a:extLst>
          </p:cNvPr>
          <p:cNvSpPr txBox="1"/>
          <p:nvPr/>
        </p:nvSpPr>
        <p:spPr>
          <a:xfrm>
            <a:off x="3565062" y="5356283"/>
            <a:ext cx="252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>
                <a:solidFill>
                  <a:srgbClr val="FF0000"/>
                </a:solidFill>
              </a:rPr>
              <a:t>Y</a:t>
            </a:r>
            <a:r>
              <a:rPr lang="de-DE" sz="2800" baseline="-25000" dirty="0">
                <a:solidFill>
                  <a:srgbClr val="FF0000"/>
                </a:solidFill>
              </a:rPr>
              <a:t>3</a:t>
            </a:r>
            <a:r>
              <a:rPr lang="de-DE" sz="2800" dirty="0">
                <a:solidFill>
                  <a:srgbClr val="FF0000"/>
                </a:solidFill>
              </a:rPr>
              <a:t>Al</a:t>
            </a:r>
            <a:r>
              <a:rPr lang="de-DE" sz="2800" baseline="-25000" dirty="0">
                <a:solidFill>
                  <a:srgbClr val="FF0000"/>
                </a:solidFill>
              </a:rPr>
              <a:t>5</a:t>
            </a:r>
            <a:r>
              <a:rPr lang="de-DE" sz="2800" dirty="0">
                <a:solidFill>
                  <a:srgbClr val="FF0000"/>
                </a:solidFill>
              </a:rPr>
              <a:t>O</a:t>
            </a:r>
            <a:r>
              <a:rPr lang="de-DE" sz="2800" baseline="-25000" dirty="0">
                <a:solidFill>
                  <a:srgbClr val="FF0000"/>
                </a:solidFill>
              </a:rPr>
              <a:t>12</a:t>
            </a:r>
            <a:r>
              <a:rPr lang="de-DE" sz="2800" dirty="0">
                <a:solidFill>
                  <a:srgbClr val="FF0000"/>
                </a:solidFill>
              </a:rPr>
              <a:t>:Eu</a:t>
            </a:r>
            <a:r>
              <a:rPr lang="de-DE" sz="3200" baseline="30000" dirty="0">
                <a:solidFill>
                  <a:srgbClr val="FF0000"/>
                </a:solidFill>
              </a:rPr>
              <a:t>3+</a:t>
            </a:r>
            <a:endParaRPr lang="de-DE" sz="3200" dirty="0">
              <a:solidFill>
                <a:srgbClr val="FF0000"/>
              </a:solidFill>
            </a:endParaRPr>
          </a:p>
        </p:txBody>
      </p:sp>
      <p:sp>
        <p:nvSpPr>
          <p:cNvPr id="269" name="Textfeld 268">
            <a:extLst>
              <a:ext uri="{FF2B5EF4-FFF2-40B4-BE49-F238E27FC236}">
                <a16:creationId xmlns:a16="http://schemas.microsoft.com/office/drawing/2014/main" id="{E2750147-F1D1-43A4-B901-DA8E7173BD86}"/>
              </a:ext>
            </a:extLst>
          </p:cNvPr>
          <p:cNvSpPr txBox="1"/>
          <p:nvPr/>
        </p:nvSpPr>
        <p:spPr>
          <a:xfrm>
            <a:off x="6096000" y="6023841"/>
            <a:ext cx="288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>
                <a:solidFill>
                  <a:srgbClr val="008000"/>
                </a:solidFill>
              </a:rPr>
              <a:t>Y</a:t>
            </a:r>
            <a:r>
              <a:rPr lang="de-DE" sz="2800" baseline="-25000" dirty="0">
                <a:solidFill>
                  <a:srgbClr val="008000"/>
                </a:solidFill>
              </a:rPr>
              <a:t>3</a:t>
            </a:r>
            <a:r>
              <a:rPr lang="de-DE" sz="2800" dirty="0">
                <a:solidFill>
                  <a:srgbClr val="008000"/>
                </a:solidFill>
              </a:rPr>
              <a:t>Al</a:t>
            </a:r>
            <a:r>
              <a:rPr lang="de-DE" sz="2800" baseline="-25000" dirty="0">
                <a:solidFill>
                  <a:srgbClr val="008000"/>
                </a:solidFill>
              </a:rPr>
              <a:t>5</a:t>
            </a:r>
            <a:r>
              <a:rPr lang="de-DE" sz="2800" dirty="0">
                <a:solidFill>
                  <a:srgbClr val="008000"/>
                </a:solidFill>
              </a:rPr>
              <a:t>O</a:t>
            </a:r>
            <a:r>
              <a:rPr lang="de-DE" sz="2800" baseline="-25000" dirty="0">
                <a:solidFill>
                  <a:srgbClr val="008000"/>
                </a:solidFill>
              </a:rPr>
              <a:t>12</a:t>
            </a:r>
            <a:r>
              <a:rPr lang="de-DE" sz="2800" dirty="0">
                <a:solidFill>
                  <a:srgbClr val="008000"/>
                </a:solidFill>
              </a:rPr>
              <a:t>:Tb</a:t>
            </a:r>
            <a:r>
              <a:rPr lang="de-DE" sz="2800" baseline="30000" dirty="0">
                <a:solidFill>
                  <a:srgbClr val="008000"/>
                </a:solidFill>
              </a:rPr>
              <a:t>3+</a:t>
            </a:r>
            <a:endParaRPr lang="de-DE" sz="2800" dirty="0">
              <a:solidFill>
                <a:srgbClr val="008000"/>
              </a:solidFill>
            </a:endParaRPr>
          </a:p>
        </p:txBody>
      </p:sp>
      <p:sp>
        <p:nvSpPr>
          <p:cNvPr id="270" name="Textfeld 269">
            <a:extLst>
              <a:ext uri="{FF2B5EF4-FFF2-40B4-BE49-F238E27FC236}">
                <a16:creationId xmlns:a16="http://schemas.microsoft.com/office/drawing/2014/main" id="{4029FAC2-5BF8-4923-91A4-0B40BC988936}"/>
              </a:ext>
            </a:extLst>
          </p:cNvPr>
          <p:cNvSpPr txBox="1"/>
          <p:nvPr/>
        </p:nvSpPr>
        <p:spPr>
          <a:xfrm>
            <a:off x="6042348" y="5387060"/>
            <a:ext cx="288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>
                <a:solidFill>
                  <a:srgbClr val="0000FF"/>
                </a:solidFill>
              </a:rPr>
              <a:t>BaMgAl</a:t>
            </a:r>
            <a:r>
              <a:rPr lang="de-DE" sz="2800" baseline="-25000" dirty="0">
                <a:solidFill>
                  <a:srgbClr val="0000FF"/>
                </a:solidFill>
              </a:rPr>
              <a:t>10</a:t>
            </a:r>
            <a:r>
              <a:rPr lang="de-DE" sz="2800" dirty="0">
                <a:solidFill>
                  <a:srgbClr val="0000FF"/>
                </a:solidFill>
              </a:rPr>
              <a:t>O</a:t>
            </a:r>
            <a:r>
              <a:rPr lang="de-DE" sz="2800" baseline="-25000" dirty="0">
                <a:solidFill>
                  <a:srgbClr val="0000FF"/>
                </a:solidFill>
              </a:rPr>
              <a:t>17</a:t>
            </a:r>
            <a:r>
              <a:rPr lang="de-DE" sz="2800" dirty="0">
                <a:solidFill>
                  <a:srgbClr val="0000FF"/>
                </a:solidFill>
              </a:rPr>
              <a:t>:Eu</a:t>
            </a:r>
            <a:r>
              <a:rPr lang="de-DE" sz="2800" baseline="30000" dirty="0">
                <a:solidFill>
                  <a:srgbClr val="0000FF"/>
                </a:solidFill>
              </a:rPr>
              <a:t>2+</a:t>
            </a:r>
            <a:endParaRPr lang="de-DE" sz="2800" dirty="0">
              <a:solidFill>
                <a:srgbClr val="0000FF"/>
              </a:solidFill>
            </a:endParaRPr>
          </a:p>
        </p:txBody>
      </p:sp>
      <p:cxnSp>
        <p:nvCxnSpPr>
          <p:cNvPr id="95" name="Gerade Verbindung mit Pfeil 94">
            <a:extLst>
              <a:ext uri="{FF2B5EF4-FFF2-40B4-BE49-F238E27FC236}">
                <a16:creationId xmlns:a16="http://schemas.microsoft.com/office/drawing/2014/main" id="{8E47ABE5-680F-416E-8F33-DDC75FFA43DB}"/>
              </a:ext>
            </a:extLst>
          </p:cNvPr>
          <p:cNvCxnSpPr>
            <a:cxnSpLocks/>
          </p:cNvCxnSpPr>
          <p:nvPr/>
        </p:nvCxnSpPr>
        <p:spPr>
          <a:xfrm>
            <a:off x="3514657" y="3923961"/>
            <a:ext cx="259148" cy="0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Gerade Verbindung mit Pfeil 98">
            <a:extLst>
              <a:ext uri="{FF2B5EF4-FFF2-40B4-BE49-F238E27FC236}">
                <a16:creationId xmlns:a16="http://schemas.microsoft.com/office/drawing/2014/main" id="{DBCE2D22-9B34-4D07-8255-F4566DD3F72E}"/>
              </a:ext>
            </a:extLst>
          </p:cNvPr>
          <p:cNvCxnSpPr>
            <a:cxnSpLocks/>
          </p:cNvCxnSpPr>
          <p:nvPr/>
        </p:nvCxnSpPr>
        <p:spPr>
          <a:xfrm>
            <a:off x="3773805" y="3016626"/>
            <a:ext cx="259148" cy="0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Gerade Verbindung mit Pfeil 99">
            <a:extLst>
              <a:ext uri="{FF2B5EF4-FFF2-40B4-BE49-F238E27FC236}">
                <a16:creationId xmlns:a16="http://schemas.microsoft.com/office/drawing/2014/main" id="{7C01C4DE-6BD4-489A-86D8-AD5AA1848F07}"/>
              </a:ext>
            </a:extLst>
          </p:cNvPr>
          <p:cNvCxnSpPr>
            <a:cxnSpLocks/>
          </p:cNvCxnSpPr>
          <p:nvPr/>
        </p:nvCxnSpPr>
        <p:spPr>
          <a:xfrm>
            <a:off x="5774300" y="2908057"/>
            <a:ext cx="259148" cy="0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Gerade Verbindung mit Pfeil 100">
            <a:extLst>
              <a:ext uri="{FF2B5EF4-FFF2-40B4-BE49-F238E27FC236}">
                <a16:creationId xmlns:a16="http://schemas.microsoft.com/office/drawing/2014/main" id="{479A2B6F-B162-42AA-A689-5D17E9D972D3}"/>
              </a:ext>
            </a:extLst>
          </p:cNvPr>
          <p:cNvCxnSpPr>
            <a:cxnSpLocks/>
          </p:cNvCxnSpPr>
          <p:nvPr/>
        </p:nvCxnSpPr>
        <p:spPr>
          <a:xfrm>
            <a:off x="6369109" y="3563225"/>
            <a:ext cx="259148" cy="0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Gerade Verbindung mit Pfeil 101">
            <a:extLst>
              <a:ext uri="{FF2B5EF4-FFF2-40B4-BE49-F238E27FC236}">
                <a16:creationId xmlns:a16="http://schemas.microsoft.com/office/drawing/2014/main" id="{D589F412-9630-4564-BD26-231FF08F7ED2}"/>
              </a:ext>
            </a:extLst>
          </p:cNvPr>
          <p:cNvCxnSpPr>
            <a:cxnSpLocks/>
          </p:cNvCxnSpPr>
          <p:nvPr/>
        </p:nvCxnSpPr>
        <p:spPr>
          <a:xfrm>
            <a:off x="7575723" y="3772974"/>
            <a:ext cx="259148" cy="0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itel 1">
            <a:extLst>
              <a:ext uri="{FF2B5EF4-FFF2-40B4-BE49-F238E27FC236}">
                <a16:creationId xmlns:a16="http://schemas.microsoft.com/office/drawing/2014/main" id="{6789DB98-6E01-467A-B43A-4E6ED9331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556260"/>
          </a:xfrm>
        </p:spPr>
        <p:txBody>
          <a:bodyPr>
            <a:normAutofit fontScale="90000"/>
          </a:bodyPr>
          <a:lstStyle/>
          <a:p>
            <a:pPr algn="ctr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Aufbau einer Leuchtstoffröhre</a:t>
            </a:r>
          </a:p>
        </p:txBody>
      </p:sp>
    </p:spTree>
    <p:extLst>
      <p:ext uri="{BB962C8B-B14F-4D97-AF65-F5344CB8AC3E}">
        <p14:creationId xmlns:p14="http://schemas.microsoft.com/office/powerpoint/2010/main" val="37718713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</Words>
  <Application>Microsoft Office PowerPoint</Application>
  <PresentationFormat>Breitbild</PresentationFormat>
  <Paragraphs>11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Aufbau einer Leuchtstoffröhre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Lukas R</dc:creator>
  <cp:lastModifiedBy>Lukas R</cp:lastModifiedBy>
  <cp:revision>72</cp:revision>
  <dcterms:created xsi:type="dcterms:W3CDTF">2018-11-04T17:06:40Z</dcterms:created>
  <dcterms:modified xsi:type="dcterms:W3CDTF">2019-06-05T20:42:05Z</dcterms:modified>
</cp:coreProperties>
</file>