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6FF"/>
    <a:srgbClr val="009900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E92A5-951F-4CA0-B0CD-CA0FD8EDECB1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EC0A9-FB16-4C7C-8247-1CEC23D4A8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140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izenplatzhalt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de-DE" dirty="0"/>
              </a:p>
            </p:txBody>
          </p:sp>
        </mc:Choice>
        <mc:Fallback xmlns="">
          <p:sp>
            <p:nvSpPr>
              <p:cNvPr id="3" name="Notizenplatzhalt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de-DE" i="0" smtClean="0">
                    <a:latin typeface="Cambria Math"/>
                  </a:rPr>
                  <a:t>〖</a:t>
                </a:r>
                <a:r>
                  <a:rPr lang="de-DE" b="0" i="0" smtClean="0">
                    <a:latin typeface="Cambria Math"/>
                  </a:rPr>
                  <a:t>𝐶𝑜〗^(2+)</a:t>
                </a:r>
                <a:endParaRPr lang="de-DE" dirty="0"/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39A49-661C-44D8-AE0A-707D6C2319A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78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13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81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85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98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85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292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12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370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24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85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AA1EF-517B-475A-A5BF-691F8CD43200}" type="datetimeFigureOut">
              <a:rPr lang="de-DE" smtClean="0"/>
              <a:t>28.04.2015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144E-1F67-4EF7-A59B-9F4BDE459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30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60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2369924" y="2675045"/>
            <a:ext cx="4813285" cy="3260094"/>
          </a:xfrm>
          <a:prstGeom prst="rect">
            <a:avLst/>
          </a:prstGeom>
          <a:solidFill>
            <a:srgbClr val="6496FF"/>
          </a:solidFill>
          <a:ln>
            <a:solidFill>
              <a:srgbClr val="64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 rot="5400000">
            <a:off x="2851472" y="2197199"/>
            <a:ext cx="1409986" cy="129171"/>
          </a:xfrm>
          <a:prstGeom prst="rect">
            <a:avLst/>
          </a:prstGeom>
          <a:solidFill>
            <a:schemeClr val="tx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 rot="5400000">
            <a:off x="5284362" y="2195860"/>
            <a:ext cx="1328998" cy="12917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 rot="5400000">
            <a:off x="422958" y="4247910"/>
            <a:ext cx="3545556" cy="288032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Würfel 14"/>
          <p:cNvSpPr/>
          <p:nvPr/>
        </p:nvSpPr>
        <p:spPr>
          <a:xfrm>
            <a:off x="5616116" y="2533329"/>
            <a:ext cx="732456" cy="3099598"/>
          </a:xfrm>
          <a:prstGeom prst="cube">
            <a:avLst>
              <a:gd name="adj" fmla="val 7806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979412" y="6309320"/>
            <a:ext cx="5328892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rgbClr val="649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Elektrolyt: schwefelsaure Kupfersulfat-Lösung</a:t>
            </a:r>
            <a:endParaRPr lang="de-DE" sz="1600" b="1" dirty="0">
              <a:solidFill>
                <a:srgbClr val="649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941016" y="1124744"/>
            <a:ext cx="223224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Rohkupfer (Anode) </a:t>
            </a:r>
            <a:endParaRPr lang="de-DE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409916" y="1115452"/>
            <a:ext cx="2509132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Reinkupfer (Kathode)</a:t>
            </a:r>
            <a:endParaRPr lang="de-DE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79023" y="5596585"/>
            <a:ext cx="1900389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Anodenschlamm</a:t>
            </a:r>
            <a:endParaRPr lang="de-DE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Würfel 26"/>
          <p:cNvSpPr/>
          <p:nvPr/>
        </p:nvSpPr>
        <p:spPr>
          <a:xfrm>
            <a:off x="3311860" y="2533327"/>
            <a:ext cx="732456" cy="3063257"/>
          </a:xfrm>
          <a:prstGeom prst="cube">
            <a:avLst>
              <a:gd name="adj" fmla="val 780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hteck 29"/>
              <p:cNvSpPr/>
              <p:nvPr/>
            </p:nvSpPr>
            <p:spPr>
              <a:xfrm>
                <a:off x="4589280" y="3990329"/>
                <a:ext cx="669676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1600" b="1" i="1">
                              <a:latin typeface="Cambria Math"/>
                            </a:rPr>
                            <m:t>𝑪𝒖</m:t>
                          </m:r>
                        </m:e>
                        <m:sup>
                          <m:r>
                            <a:rPr lang="de-DE" sz="1600" b="1" i="1">
                              <a:latin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de-DE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280" y="3990329"/>
                <a:ext cx="669676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hteck 34"/>
              <p:cNvSpPr/>
              <p:nvPr/>
            </p:nvSpPr>
            <p:spPr>
              <a:xfrm>
                <a:off x="3454974" y="2780928"/>
                <a:ext cx="589342" cy="344133"/>
              </a:xfrm>
              <a:prstGeom prst="rect">
                <a:avLst/>
              </a:prstGeom>
              <a:solidFill>
                <a:srgbClr val="009900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𝑭𝒆</m:t>
                          </m:r>
                        </m:e>
                        <m:sup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</m:sup>
                      </m:sSup>
                      <m:r>
                        <a:rPr lang="de-DE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Rechtec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974" y="2780928"/>
                <a:ext cx="589342" cy="34413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hteck 35"/>
              <p:cNvSpPr/>
              <p:nvPr/>
            </p:nvSpPr>
            <p:spPr>
              <a:xfrm>
                <a:off x="3467228" y="3156875"/>
                <a:ext cx="573254" cy="344133"/>
              </a:xfrm>
              <a:prstGeom prst="rect">
                <a:avLst/>
              </a:prstGeom>
              <a:solidFill>
                <a:srgbClr val="009900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𝒁𝒏</m:t>
                          </m:r>
                        </m:e>
                        <m:sup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de-DE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6" name="Rechtec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228" y="3156875"/>
                <a:ext cx="573254" cy="344133"/>
              </a:xfrm>
              <a:prstGeom prst="rect">
                <a:avLst/>
              </a:prstGeom>
              <a:blipFill rotWithShape="1">
                <a:blip r:embed="rId5"/>
                <a:stretch>
                  <a:fillRect r="-104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hteck 28"/>
          <p:cNvSpPr/>
          <p:nvPr/>
        </p:nvSpPr>
        <p:spPr>
          <a:xfrm>
            <a:off x="3491878" y="1556792"/>
            <a:ext cx="1152129" cy="106601"/>
          </a:xfrm>
          <a:prstGeom prst="rect">
            <a:avLst/>
          </a:prstGeom>
          <a:solidFill>
            <a:schemeClr val="tx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hteck 39"/>
          <p:cNvSpPr/>
          <p:nvPr/>
        </p:nvSpPr>
        <p:spPr>
          <a:xfrm rot="5400000">
            <a:off x="4328461" y="1529277"/>
            <a:ext cx="641772" cy="133338"/>
          </a:xfrm>
          <a:prstGeom prst="rect">
            <a:avLst/>
          </a:prstGeom>
          <a:solidFill>
            <a:schemeClr val="tx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 rot="5400000">
            <a:off x="4797738" y="1547079"/>
            <a:ext cx="253760" cy="12917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3995936" y="1115452"/>
            <a:ext cx="477331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4958372" y="1549399"/>
            <a:ext cx="1049622" cy="106603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ihandform 24"/>
          <p:cNvSpPr/>
          <p:nvPr/>
        </p:nvSpPr>
        <p:spPr>
          <a:xfrm>
            <a:off x="2411760" y="5625924"/>
            <a:ext cx="1990961" cy="539380"/>
          </a:xfrm>
          <a:custGeom>
            <a:avLst/>
            <a:gdLst>
              <a:gd name="connsiteX0" fmla="*/ 755 w 2055186"/>
              <a:gd name="connsiteY0" fmla="*/ 403761 h 475461"/>
              <a:gd name="connsiteX1" fmla="*/ 72007 w 2055186"/>
              <a:gd name="connsiteY1" fmla="*/ 296883 h 475461"/>
              <a:gd name="connsiteX2" fmla="*/ 357015 w 2055186"/>
              <a:gd name="connsiteY2" fmla="*/ 130628 h 475461"/>
              <a:gd name="connsiteX3" fmla="*/ 475768 w 2055186"/>
              <a:gd name="connsiteY3" fmla="*/ 83127 h 475461"/>
              <a:gd name="connsiteX4" fmla="*/ 511394 w 2055186"/>
              <a:gd name="connsiteY4" fmla="*/ 71252 h 475461"/>
              <a:gd name="connsiteX5" fmla="*/ 653898 w 2055186"/>
              <a:gd name="connsiteY5" fmla="*/ 59377 h 475461"/>
              <a:gd name="connsiteX6" fmla="*/ 832028 w 2055186"/>
              <a:gd name="connsiteY6" fmla="*/ 47501 h 475461"/>
              <a:gd name="connsiteX7" fmla="*/ 986407 w 2055186"/>
              <a:gd name="connsiteY7" fmla="*/ 35626 h 475461"/>
              <a:gd name="connsiteX8" fmla="*/ 1081410 w 2055186"/>
              <a:gd name="connsiteY8" fmla="*/ 11875 h 475461"/>
              <a:gd name="connsiteX9" fmla="*/ 1117036 w 2055186"/>
              <a:gd name="connsiteY9" fmla="*/ 0 h 475461"/>
              <a:gd name="connsiteX10" fmla="*/ 1283290 w 2055186"/>
              <a:gd name="connsiteY10" fmla="*/ 11875 h 475461"/>
              <a:gd name="connsiteX11" fmla="*/ 1342667 w 2055186"/>
              <a:gd name="connsiteY11" fmla="*/ 35626 h 475461"/>
              <a:gd name="connsiteX12" fmla="*/ 1413919 w 2055186"/>
              <a:gd name="connsiteY12" fmla="*/ 47501 h 475461"/>
              <a:gd name="connsiteX13" fmla="*/ 1461420 w 2055186"/>
              <a:gd name="connsiteY13" fmla="*/ 59377 h 475461"/>
              <a:gd name="connsiteX14" fmla="*/ 1544547 w 2055186"/>
              <a:gd name="connsiteY14" fmla="*/ 71252 h 475461"/>
              <a:gd name="connsiteX15" fmla="*/ 1592049 w 2055186"/>
              <a:gd name="connsiteY15" fmla="*/ 83127 h 475461"/>
              <a:gd name="connsiteX16" fmla="*/ 1698927 w 2055186"/>
              <a:gd name="connsiteY16" fmla="*/ 106878 h 475461"/>
              <a:gd name="connsiteX17" fmla="*/ 1746428 w 2055186"/>
              <a:gd name="connsiteY17" fmla="*/ 130628 h 475461"/>
              <a:gd name="connsiteX18" fmla="*/ 1793929 w 2055186"/>
              <a:gd name="connsiteY18" fmla="*/ 166254 h 475461"/>
              <a:gd name="connsiteX19" fmla="*/ 1841430 w 2055186"/>
              <a:gd name="connsiteY19" fmla="*/ 178130 h 475461"/>
              <a:gd name="connsiteX20" fmla="*/ 1877056 w 2055186"/>
              <a:gd name="connsiteY20" fmla="*/ 190005 h 475461"/>
              <a:gd name="connsiteX21" fmla="*/ 1900807 w 2055186"/>
              <a:gd name="connsiteY21" fmla="*/ 225631 h 475461"/>
              <a:gd name="connsiteX22" fmla="*/ 1948308 w 2055186"/>
              <a:gd name="connsiteY22" fmla="*/ 261257 h 475461"/>
              <a:gd name="connsiteX23" fmla="*/ 1983934 w 2055186"/>
              <a:gd name="connsiteY23" fmla="*/ 296883 h 475461"/>
              <a:gd name="connsiteX24" fmla="*/ 2007685 w 2055186"/>
              <a:gd name="connsiteY24" fmla="*/ 391886 h 475461"/>
              <a:gd name="connsiteX25" fmla="*/ 2019560 w 2055186"/>
              <a:gd name="connsiteY25" fmla="*/ 427512 h 475461"/>
              <a:gd name="connsiteX26" fmla="*/ 2055186 w 2055186"/>
              <a:gd name="connsiteY26" fmla="*/ 451262 h 475461"/>
              <a:gd name="connsiteX27" fmla="*/ 2019560 w 2055186"/>
              <a:gd name="connsiteY27" fmla="*/ 475013 h 475461"/>
              <a:gd name="connsiteX28" fmla="*/ 1936433 w 2055186"/>
              <a:gd name="connsiteY28" fmla="*/ 463138 h 475461"/>
              <a:gd name="connsiteX29" fmla="*/ 1841430 w 2055186"/>
              <a:gd name="connsiteY29" fmla="*/ 451262 h 475461"/>
              <a:gd name="connsiteX30" fmla="*/ 1805804 w 2055186"/>
              <a:gd name="connsiteY30" fmla="*/ 439387 h 475461"/>
              <a:gd name="connsiteX31" fmla="*/ 1378293 w 2055186"/>
              <a:gd name="connsiteY31" fmla="*/ 415636 h 475461"/>
              <a:gd name="connsiteX32" fmla="*/ 1128911 w 2055186"/>
              <a:gd name="connsiteY32" fmla="*/ 415636 h 475461"/>
              <a:gd name="connsiteX33" fmla="*/ 1081410 w 2055186"/>
              <a:gd name="connsiteY33" fmla="*/ 427512 h 475461"/>
              <a:gd name="connsiteX34" fmla="*/ 772651 w 2055186"/>
              <a:gd name="connsiteY34" fmla="*/ 439387 h 475461"/>
              <a:gd name="connsiteX35" fmla="*/ 487643 w 2055186"/>
              <a:gd name="connsiteY35" fmla="*/ 475013 h 475461"/>
              <a:gd name="connsiteX36" fmla="*/ 416392 w 2055186"/>
              <a:gd name="connsiteY36" fmla="*/ 451262 h 475461"/>
              <a:gd name="connsiteX37" fmla="*/ 357015 w 2055186"/>
              <a:gd name="connsiteY37" fmla="*/ 439387 h 475461"/>
              <a:gd name="connsiteX38" fmla="*/ 285763 w 2055186"/>
              <a:gd name="connsiteY38" fmla="*/ 415636 h 475461"/>
              <a:gd name="connsiteX39" fmla="*/ 131384 w 2055186"/>
              <a:gd name="connsiteY39" fmla="*/ 451262 h 475461"/>
              <a:gd name="connsiteX40" fmla="*/ 36381 w 2055186"/>
              <a:gd name="connsiteY40" fmla="*/ 439387 h 475461"/>
              <a:gd name="connsiteX41" fmla="*/ 755 w 2055186"/>
              <a:gd name="connsiteY41" fmla="*/ 403761 h 47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055186" h="475461">
                <a:moveTo>
                  <a:pt x="755" y="403761"/>
                </a:moveTo>
                <a:cubicBezTo>
                  <a:pt x="6693" y="380010"/>
                  <a:pt x="38027" y="322934"/>
                  <a:pt x="72007" y="296883"/>
                </a:cubicBezTo>
                <a:cubicBezTo>
                  <a:pt x="159292" y="229965"/>
                  <a:pt x="261326" y="184852"/>
                  <a:pt x="357015" y="130628"/>
                </a:cubicBezTo>
                <a:cubicBezTo>
                  <a:pt x="437637" y="84942"/>
                  <a:pt x="405719" y="103141"/>
                  <a:pt x="475768" y="83127"/>
                </a:cubicBezTo>
                <a:cubicBezTo>
                  <a:pt x="487804" y="79688"/>
                  <a:pt x="498986" y="72906"/>
                  <a:pt x="511394" y="71252"/>
                </a:cubicBezTo>
                <a:cubicBezTo>
                  <a:pt x="558642" y="64952"/>
                  <a:pt x="606362" y="62898"/>
                  <a:pt x="653898" y="59377"/>
                </a:cubicBezTo>
                <a:lnTo>
                  <a:pt x="832028" y="47501"/>
                </a:lnTo>
                <a:lnTo>
                  <a:pt x="986407" y="35626"/>
                </a:lnTo>
                <a:cubicBezTo>
                  <a:pt x="1018075" y="27709"/>
                  <a:pt x="1049918" y="20464"/>
                  <a:pt x="1081410" y="11875"/>
                </a:cubicBezTo>
                <a:cubicBezTo>
                  <a:pt x="1093487" y="8581"/>
                  <a:pt x="1104518" y="0"/>
                  <a:pt x="1117036" y="0"/>
                </a:cubicBezTo>
                <a:cubicBezTo>
                  <a:pt x="1172595" y="0"/>
                  <a:pt x="1227872" y="7917"/>
                  <a:pt x="1283290" y="11875"/>
                </a:cubicBezTo>
                <a:cubicBezTo>
                  <a:pt x="1303082" y="19792"/>
                  <a:pt x="1322101" y="30017"/>
                  <a:pt x="1342667" y="35626"/>
                </a:cubicBezTo>
                <a:cubicBezTo>
                  <a:pt x="1365897" y="41961"/>
                  <a:pt x="1390308" y="42779"/>
                  <a:pt x="1413919" y="47501"/>
                </a:cubicBezTo>
                <a:cubicBezTo>
                  <a:pt x="1429923" y="50702"/>
                  <a:pt x="1445362" y="56457"/>
                  <a:pt x="1461420" y="59377"/>
                </a:cubicBezTo>
                <a:cubicBezTo>
                  <a:pt x="1488959" y="64384"/>
                  <a:pt x="1517008" y="66245"/>
                  <a:pt x="1544547" y="71252"/>
                </a:cubicBezTo>
                <a:cubicBezTo>
                  <a:pt x="1560605" y="74172"/>
                  <a:pt x="1576116" y="79586"/>
                  <a:pt x="1592049" y="83127"/>
                </a:cubicBezTo>
                <a:cubicBezTo>
                  <a:pt x="1727735" y="113280"/>
                  <a:pt x="1583079" y="77917"/>
                  <a:pt x="1698927" y="106878"/>
                </a:cubicBezTo>
                <a:cubicBezTo>
                  <a:pt x="1714761" y="114795"/>
                  <a:pt x="1731416" y="121246"/>
                  <a:pt x="1746428" y="130628"/>
                </a:cubicBezTo>
                <a:cubicBezTo>
                  <a:pt x="1763212" y="141118"/>
                  <a:pt x="1776226" y="157403"/>
                  <a:pt x="1793929" y="166254"/>
                </a:cubicBezTo>
                <a:cubicBezTo>
                  <a:pt x="1808527" y="173553"/>
                  <a:pt x="1825737" y="173646"/>
                  <a:pt x="1841430" y="178130"/>
                </a:cubicBezTo>
                <a:cubicBezTo>
                  <a:pt x="1853466" y="181569"/>
                  <a:pt x="1865181" y="186047"/>
                  <a:pt x="1877056" y="190005"/>
                </a:cubicBezTo>
                <a:cubicBezTo>
                  <a:pt x="1884973" y="201880"/>
                  <a:pt x="1890715" y="215539"/>
                  <a:pt x="1900807" y="225631"/>
                </a:cubicBezTo>
                <a:cubicBezTo>
                  <a:pt x="1914802" y="239626"/>
                  <a:pt x="1933281" y="248376"/>
                  <a:pt x="1948308" y="261257"/>
                </a:cubicBezTo>
                <a:cubicBezTo>
                  <a:pt x="1961059" y="272187"/>
                  <a:pt x="1972059" y="285008"/>
                  <a:pt x="1983934" y="296883"/>
                </a:cubicBezTo>
                <a:cubicBezTo>
                  <a:pt x="1991851" y="328551"/>
                  <a:pt x="1997363" y="360919"/>
                  <a:pt x="2007685" y="391886"/>
                </a:cubicBezTo>
                <a:cubicBezTo>
                  <a:pt x="2011643" y="403761"/>
                  <a:pt x="2011740" y="417737"/>
                  <a:pt x="2019560" y="427512"/>
                </a:cubicBezTo>
                <a:cubicBezTo>
                  <a:pt x="2028476" y="438657"/>
                  <a:pt x="2043311" y="443345"/>
                  <a:pt x="2055186" y="451262"/>
                </a:cubicBezTo>
                <a:cubicBezTo>
                  <a:pt x="2043311" y="459179"/>
                  <a:pt x="2033762" y="473593"/>
                  <a:pt x="2019560" y="475013"/>
                </a:cubicBezTo>
                <a:cubicBezTo>
                  <a:pt x="1991709" y="477798"/>
                  <a:pt x="1964178" y="466837"/>
                  <a:pt x="1936433" y="463138"/>
                </a:cubicBezTo>
                <a:lnTo>
                  <a:pt x="1841430" y="451262"/>
                </a:lnTo>
                <a:cubicBezTo>
                  <a:pt x="1829555" y="447304"/>
                  <a:pt x="1817948" y="442423"/>
                  <a:pt x="1805804" y="439387"/>
                </a:cubicBezTo>
                <a:cubicBezTo>
                  <a:pt x="1667316" y="404766"/>
                  <a:pt x="1515504" y="420062"/>
                  <a:pt x="1378293" y="415636"/>
                </a:cubicBezTo>
                <a:cubicBezTo>
                  <a:pt x="1278275" y="382297"/>
                  <a:pt x="1336309" y="396781"/>
                  <a:pt x="1128911" y="415636"/>
                </a:cubicBezTo>
                <a:cubicBezTo>
                  <a:pt x="1112657" y="417114"/>
                  <a:pt x="1097695" y="426426"/>
                  <a:pt x="1081410" y="427512"/>
                </a:cubicBezTo>
                <a:cubicBezTo>
                  <a:pt x="978642" y="434363"/>
                  <a:pt x="875571" y="435429"/>
                  <a:pt x="772651" y="439387"/>
                </a:cubicBezTo>
                <a:cubicBezTo>
                  <a:pt x="616085" y="478529"/>
                  <a:pt x="710227" y="461102"/>
                  <a:pt x="487643" y="475013"/>
                </a:cubicBezTo>
                <a:cubicBezTo>
                  <a:pt x="463893" y="467096"/>
                  <a:pt x="440941" y="456172"/>
                  <a:pt x="416392" y="451262"/>
                </a:cubicBezTo>
                <a:cubicBezTo>
                  <a:pt x="396600" y="447304"/>
                  <a:pt x="376488" y="444698"/>
                  <a:pt x="357015" y="439387"/>
                </a:cubicBezTo>
                <a:cubicBezTo>
                  <a:pt x="332862" y="432800"/>
                  <a:pt x="285763" y="415636"/>
                  <a:pt x="285763" y="415636"/>
                </a:cubicBezTo>
                <a:cubicBezTo>
                  <a:pt x="154735" y="441842"/>
                  <a:pt x="205307" y="426622"/>
                  <a:pt x="131384" y="451262"/>
                </a:cubicBezTo>
                <a:cubicBezTo>
                  <a:pt x="99716" y="447304"/>
                  <a:pt x="64090" y="455221"/>
                  <a:pt x="36381" y="439387"/>
                </a:cubicBezTo>
                <a:cubicBezTo>
                  <a:pt x="25513" y="433177"/>
                  <a:pt x="-5183" y="427512"/>
                  <a:pt x="755" y="403761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2267744" y="5949280"/>
            <a:ext cx="4952800" cy="215424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5048336" y="1115452"/>
            <a:ext cx="45976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1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5794144" y="3594502"/>
                <a:ext cx="503663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>
                          <a:latin typeface="Cambria Math"/>
                        </a:rPr>
                        <m:t>𝑪𝒖</m:t>
                      </m:r>
                    </m:oMath>
                  </m:oMathPara>
                </a14:m>
                <a:endParaRPr lang="de-DE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144" y="3594502"/>
                <a:ext cx="503663" cy="3385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/>
          <p:cNvSpPr/>
          <p:nvPr/>
        </p:nvSpPr>
        <p:spPr>
          <a:xfrm>
            <a:off x="7308304" y="3717032"/>
            <a:ext cx="1645036" cy="83099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„Reinkupfer“  (Reinheit: 99,95%) </a:t>
            </a:r>
            <a:r>
              <a:rPr lang="de-DE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3467227" y="4365104"/>
                <a:ext cx="564604" cy="33855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>
                          <a:latin typeface="Cambria Math"/>
                        </a:rPr>
                        <m:t>𝑨𝒖</m:t>
                      </m:r>
                      <m:r>
                        <a:rPr lang="de-DE" sz="16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de-DE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7227" y="4365104"/>
                <a:ext cx="564604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/>
              <p:cNvSpPr/>
              <p:nvPr/>
            </p:nvSpPr>
            <p:spPr>
              <a:xfrm>
                <a:off x="3471133" y="4771891"/>
                <a:ext cx="560698" cy="33855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>
                          <a:latin typeface="Cambria Math"/>
                        </a:rPr>
                        <m:t>𝑨𝒈</m:t>
                      </m:r>
                      <m:r>
                        <a:rPr lang="de-DE" sz="16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de-DE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1133" y="4771891"/>
                <a:ext cx="560698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877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hteck 46"/>
          <p:cNvSpPr/>
          <p:nvPr/>
        </p:nvSpPr>
        <p:spPr>
          <a:xfrm rot="5400000">
            <a:off x="5313154" y="4248510"/>
            <a:ext cx="3545556" cy="288032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57945" y="3068960"/>
            <a:ext cx="1921467" cy="830997"/>
          </a:xfrm>
          <a:prstGeom prst="rect">
            <a:avLst/>
          </a:prstGeom>
          <a:solidFill>
            <a:srgbClr val="009900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Unedleren Metalle als Kupfer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57945" y="4083525"/>
            <a:ext cx="1921467" cy="58477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edleren Metalle als Kupfer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Gerade Verbindung mit Pfeil 9"/>
          <p:cNvCxnSpPr>
            <a:stCxn id="52" idx="3"/>
            <a:endCxn id="50" idx="1"/>
          </p:cNvCxnSpPr>
          <p:nvPr/>
        </p:nvCxnSpPr>
        <p:spPr>
          <a:xfrm flipV="1">
            <a:off x="3990530" y="3760990"/>
            <a:ext cx="598750" cy="1468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>
            <a:stCxn id="36" idx="3"/>
          </p:cNvCxnSpPr>
          <p:nvPr/>
        </p:nvCxnSpPr>
        <p:spPr>
          <a:xfrm>
            <a:off x="4040482" y="3328942"/>
            <a:ext cx="819551" cy="696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 flipH="1">
            <a:off x="3471133" y="5110445"/>
            <a:ext cx="262402" cy="7131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/>
          <p:nvPr/>
        </p:nvCxnSpPr>
        <p:spPr>
          <a:xfrm flipH="1">
            <a:off x="3173265" y="4703658"/>
            <a:ext cx="447786" cy="11199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hteck 49"/>
              <p:cNvSpPr/>
              <p:nvPr/>
            </p:nvSpPr>
            <p:spPr>
              <a:xfrm>
                <a:off x="4589280" y="3588923"/>
                <a:ext cx="669676" cy="3441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1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sz="1600" b="1" i="1">
                              <a:latin typeface="Cambria Math"/>
                            </a:rPr>
                            <m:t>𝑪𝒖</m:t>
                          </m:r>
                        </m:e>
                        <m:sup>
                          <m:r>
                            <a:rPr lang="de-DE" sz="1600" b="1" i="1">
                              <a:latin typeface="Cambria Math"/>
                            </a:rPr>
                            <m:t>𝟐</m:t>
                          </m:r>
                          <m:r>
                            <a:rPr lang="de-DE" sz="1600" b="1" i="1">
                              <a:latin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de-DE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" name="Rechtec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280" y="3588923"/>
                <a:ext cx="669676" cy="34413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hteck 51"/>
              <p:cNvSpPr/>
              <p:nvPr/>
            </p:nvSpPr>
            <p:spPr>
              <a:xfrm>
                <a:off x="3486867" y="3738518"/>
                <a:ext cx="503663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>
                          <a:latin typeface="Cambria Math"/>
                        </a:rPr>
                        <m:t>𝑪𝒖</m:t>
                      </m:r>
                    </m:oMath>
                  </m:oMathPara>
                </a14:m>
                <a:endParaRPr lang="de-DE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2" name="Rechtec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867" y="3738518"/>
                <a:ext cx="503663" cy="33855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Gerade Verbindung mit Pfeil 52"/>
          <p:cNvCxnSpPr>
            <a:stCxn id="50" idx="3"/>
            <a:endCxn id="4" idx="1"/>
          </p:cNvCxnSpPr>
          <p:nvPr/>
        </p:nvCxnSpPr>
        <p:spPr>
          <a:xfrm>
            <a:off x="5258956" y="3760990"/>
            <a:ext cx="535188" cy="27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stCxn id="52" idx="3"/>
            <a:endCxn id="30" idx="1"/>
          </p:cNvCxnSpPr>
          <p:nvPr/>
        </p:nvCxnSpPr>
        <p:spPr>
          <a:xfrm>
            <a:off x="3990530" y="3907795"/>
            <a:ext cx="598750" cy="2518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/>
          <p:nvPr/>
        </p:nvCxnSpPr>
        <p:spPr>
          <a:xfrm>
            <a:off x="4040481" y="2949529"/>
            <a:ext cx="792089" cy="696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3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Bildschirmpräsentation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Pröbstl</dc:creator>
  <cp:lastModifiedBy>Florian Pröbstl</cp:lastModifiedBy>
  <cp:revision>10</cp:revision>
  <dcterms:created xsi:type="dcterms:W3CDTF">2015-04-24T17:44:30Z</dcterms:created>
  <dcterms:modified xsi:type="dcterms:W3CDTF">2015-04-28T17:04:16Z</dcterms:modified>
</cp:coreProperties>
</file>