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8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w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08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31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87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09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62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14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38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07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08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27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DEBF9-A5A4-481B-B0E9-635E7216E31D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771AA-A512-4E53-B34B-4ADFDE808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07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6.emf"/><Relationship Id="rId18" Type="http://schemas.openxmlformats.org/officeDocument/2006/relationships/oleObject" Target="../embeddings/oleObject19.bin"/><Relationship Id="rId3" Type="http://schemas.openxmlformats.org/officeDocument/2006/relationships/image" Target="../media/image20.png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5" Type="http://schemas.openxmlformats.org/officeDocument/2006/relationships/image" Target="../media/image17.e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19.e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emf"/><Relationship Id="rId1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:a16="http://schemas.microsoft.com/office/drawing/2014/main" id="{AC9AC6F1-A60B-63E1-5ABC-05E470D7C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572" y="43405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8F4FEB19-24A1-EE92-DCF8-26E567287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218" y="419462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EB758112-F287-4CE8-1391-634F6E07C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053" y="4078514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A5293F1B-6A2F-4F33-2422-E8B32B9327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710154"/>
              </p:ext>
            </p:extLst>
          </p:nvPr>
        </p:nvGraphicFramePr>
        <p:xfrm>
          <a:off x="225058" y="4340587"/>
          <a:ext cx="881062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emSketch" r:id="rId3" imgW="608760" imgH="165600" progId="ACD.ChemSketch.20">
                  <p:embed/>
                </p:oleObj>
              </mc:Choice>
              <mc:Fallback>
                <p:oleObj name="ChemSketch" r:id="rId3" imgW="608760" imgH="165600" progId="ACD.ChemSketch.2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58" y="4340587"/>
                        <a:ext cx="881062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4789F3C5-0255-0655-59AC-4DEA497A67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862278"/>
              </p:ext>
            </p:extLst>
          </p:nvPr>
        </p:nvGraphicFramePr>
        <p:xfrm>
          <a:off x="2163573" y="4337617"/>
          <a:ext cx="884238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Sketch" r:id="rId5" imgW="883778" imgH="236283" progId="ACD.ChemSketch.20">
                  <p:embed/>
                </p:oleObj>
              </mc:Choice>
              <mc:Fallback>
                <p:oleObj name="ChemSketch" r:id="rId5" imgW="883778" imgH="236283" progId="ACD.ChemSketch.2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573" y="4337617"/>
                        <a:ext cx="884238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>
            <a:extLst>
              <a:ext uri="{FF2B5EF4-FFF2-40B4-BE49-F238E27FC236}">
                <a16:creationId xmlns:a16="http://schemas.microsoft.com/office/drawing/2014/main" id="{0EB03007-66E6-B020-5D6F-299E15E09D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690613"/>
              </p:ext>
            </p:extLst>
          </p:nvPr>
        </p:nvGraphicFramePr>
        <p:xfrm>
          <a:off x="4072778" y="4194629"/>
          <a:ext cx="8540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emSketch" r:id="rId7" imgW="853156" imgH="510744" progId="ACD.ChemSketch.20">
                  <p:embed/>
                </p:oleObj>
              </mc:Choice>
              <mc:Fallback>
                <p:oleObj name="ChemSketch" r:id="rId7" imgW="853156" imgH="510744" progId="ACD.ChemSketch.2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2778" y="4194629"/>
                        <a:ext cx="8540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>
            <a:extLst>
              <a:ext uri="{FF2B5EF4-FFF2-40B4-BE49-F238E27FC236}">
                <a16:creationId xmlns:a16="http://schemas.microsoft.com/office/drawing/2014/main" id="{80430B6B-71CE-C74C-675E-E9664C0752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664677"/>
              </p:ext>
            </p:extLst>
          </p:nvPr>
        </p:nvGraphicFramePr>
        <p:xfrm>
          <a:off x="5972647" y="4029393"/>
          <a:ext cx="109696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emSketch" r:id="rId9" imgW="1097280" imgH="807689" progId="ACD.ChemSketch.20">
                  <p:embed/>
                </p:oleObj>
              </mc:Choice>
              <mc:Fallback>
                <p:oleObj name="ChemSketch" r:id="rId9" imgW="1097280" imgH="807689" progId="ACD.ChemSketch.2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647" y="4029393"/>
                        <a:ext cx="1096963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5CCDAA29-3D17-AB30-AE22-75113770B950}"/>
              </a:ext>
            </a:extLst>
          </p:cNvPr>
          <p:cNvCxnSpPr/>
          <p:nvPr/>
        </p:nvCxnSpPr>
        <p:spPr>
          <a:xfrm>
            <a:off x="1270961" y="4445556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8A80A53-F24B-7A01-EF8C-394BE434C352}"/>
              </a:ext>
            </a:extLst>
          </p:cNvPr>
          <p:cNvCxnSpPr/>
          <p:nvPr/>
        </p:nvCxnSpPr>
        <p:spPr>
          <a:xfrm>
            <a:off x="3183581" y="4433412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C16D3075-7C88-CE20-7034-80CB0423EF79}"/>
              </a:ext>
            </a:extLst>
          </p:cNvPr>
          <p:cNvCxnSpPr/>
          <p:nvPr/>
        </p:nvCxnSpPr>
        <p:spPr>
          <a:xfrm>
            <a:off x="5068613" y="4433412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8ED24146-64AF-E92A-CED2-03434035EA98}"/>
              </a:ext>
            </a:extLst>
          </p:cNvPr>
          <p:cNvSpPr txBox="1"/>
          <p:nvPr/>
        </p:nvSpPr>
        <p:spPr>
          <a:xfrm>
            <a:off x="261923" y="5680598"/>
            <a:ext cx="8069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Ethan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A89AFA5-7380-9883-EA64-E7D07B69FBEB}"/>
              </a:ext>
            </a:extLst>
          </p:cNvPr>
          <p:cNvSpPr txBox="1"/>
          <p:nvPr/>
        </p:nvSpPr>
        <p:spPr>
          <a:xfrm>
            <a:off x="5788613" y="5669716"/>
            <a:ext cx="16796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Ethan-1,2-diol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A7EAF09-C6A9-2742-8D8B-BB6787EADC56}"/>
              </a:ext>
            </a:extLst>
          </p:cNvPr>
          <p:cNvSpPr txBox="1"/>
          <p:nvPr/>
        </p:nvSpPr>
        <p:spPr>
          <a:xfrm>
            <a:off x="2225834" y="5680598"/>
            <a:ext cx="7831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Ethen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404C45F-7D90-DECD-D5E2-9FD6BD6ED8AC}"/>
              </a:ext>
            </a:extLst>
          </p:cNvPr>
          <p:cNvSpPr txBox="1"/>
          <p:nvPr/>
        </p:nvSpPr>
        <p:spPr>
          <a:xfrm>
            <a:off x="4142792" y="5680598"/>
            <a:ext cx="8608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Oxiran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A1DB77A-1AEC-E2CB-7BAD-A30D6539136D}"/>
              </a:ext>
            </a:extLst>
          </p:cNvPr>
          <p:cNvSpPr txBox="1"/>
          <p:nvPr/>
        </p:nvSpPr>
        <p:spPr>
          <a:xfrm>
            <a:off x="1221194" y="4639743"/>
            <a:ext cx="1003606" cy="2616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450 – 500 °C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E7F16A1-A070-F63F-6275-F6C57F8AED42}"/>
              </a:ext>
            </a:extLst>
          </p:cNvPr>
          <p:cNvSpPr txBox="1"/>
          <p:nvPr/>
        </p:nvSpPr>
        <p:spPr>
          <a:xfrm>
            <a:off x="1347896" y="4417946"/>
            <a:ext cx="5661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-H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B205ADB-E8C9-3C07-8DDB-09A3D4E4A12F}"/>
              </a:ext>
            </a:extLst>
          </p:cNvPr>
          <p:cNvSpPr txBox="1"/>
          <p:nvPr/>
        </p:nvSpPr>
        <p:spPr>
          <a:xfrm>
            <a:off x="3020055" y="3852056"/>
            <a:ext cx="1076193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+O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Kat. [Ag]</a:t>
            </a:r>
          </a:p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2B7C640-A642-5841-0F59-AFE833AF10F0}"/>
              </a:ext>
            </a:extLst>
          </p:cNvPr>
          <p:cNvSpPr txBox="1"/>
          <p:nvPr/>
        </p:nvSpPr>
        <p:spPr>
          <a:xfrm>
            <a:off x="5128593" y="4196499"/>
            <a:ext cx="5661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+H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A5BC238-7A9F-2AC3-1284-6A7D6E73EDFE}"/>
              </a:ext>
            </a:extLst>
          </p:cNvPr>
          <p:cNvSpPr txBox="1"/>
          <p:nvPr/>
        </p:nvSpPr>
        <p:spPr>
          <a:xfrm>
            <a:off x="3017069" y="4667850"/>
            <a:ext cx="100360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230 – 270 °C</a:t>
            </a:r>
          </a:p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10 – 20 bar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BD1E4C87-FEED-F253-0FBF-D7FD136DEF7C}"/>
              </a:ext>
            </a:extLst>
          </p:cNvPr>
          <p:cNvCxnSpPr/>
          <p:nvPr/>
        </p:nvCxnSpPr>
        <p:spPr>
          <a:xfrm>
            <a:off x="1280437" y="5865264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BF8ADEB0-85C7-FEBE-8B2D-17015914E7F4}"/>
              </a:ext>
            </a:extLst>
          </p:cNvPr>
          <p:cNvCxnSpPr/>
          <p:nvPr/>
        </p:nvCxnSpPr>
        <p:spPr>
          <a:xfrm>
            <a:off x="3219128" y="5865264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FA137935-0DC8-4C01-134C-0A88C999E963}"/>
              </a:ext>
            </a:extLst>
          </p:cNvPr>
          <p:cNvCxnSpPr/>
          <p:nvPr/>
        </p:nvCxnSpPr>
        <p:spPr>
          <a:xfrm>
            <a:off x="5045753" y="585550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>
            <a:extLst>
              <a:ext uri="{FF2B5EF4-FFF2-40B4-BE49-F238E27FC236}">
                <a16:creationId xmlns:a16="http://schemas.microsoft.com/office/drawing/2014/main" id="{3AA281FE-7479-1B42-2CD7-1711935E74F6}"/>
              </a:ext>
            </a:extLst>
          </p:cNvPr>
          <p:cNvSpPr txBox="1"/>
          <p:nvPr/>
        </p:nvSpPr>
        <p:spPr>
          <a:xfrm>
            <a:off x="1253303" y="5641754"/>
            <a:ext cx="7206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Cracken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A555D1B-6DCC-5C86-4377-3331E5D34390}"/>
              </a:ext>
            </a:extLst>
          </p:cNvPr>
          <p:cNvSpPr txBox="1"/>
          <p:nvPr/>
        </p:nvSpPr>
        <p:spPr>
          <a:xfrm>
            <a:off x="3069172" y="5593518"/>
            <a:ext cx="100360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Epoxidierung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AB69FA68-20FD-1412-03CF-0B08C381134B}"/>
              </a:ext>
            </a:extLst>
          </p:cNvPr>
          <p:cNvSpPr txBox="1"/>
          <p:nvPr/>
        </p:nvSpPr>
        <p:spPr>
          <a:xfrm>
            <a:off x="4970238" y="5617109"/>
            <a:ext cx="80694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Hydrolyse</a:t>
            </a:r>
          </a:p>
        </p:txBody>
      </p:sp>
    </p:spTree>
    <p:extLst>
      <p:ext uri="{BB962C8B-B14F-4D97-AF65-F5344CB8AC3E}">
        <p14:creationId xmlns:p14="http://schemas.microsoft.com/office/powerpoint/2010/main" val="285346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CD4A5102-B87F-9A57-A72C-FE6CEA0A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229" y="3497942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7F48AC0-DE22-5CE7-FA80-FF4770C7D7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795315"/>
              </p:ext>
            </p:extLst>
          </p:nvPr>
        </p:nvGraphicFramePr>
        <p:xfrm>
          <a:off x="413419" y="3801943"/>
          <a:ext cx="6477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hemSketch" r:id="rId3" imgW="647735" imgH="1432544" progId="ACD.ChemSketch.20">
                  <p:embed/>
                </p:oleObj>
              </mc:Choice>
              <mc:Fallback>
                <p:oleObj name="ChemSketch" r:id="rId3" imgW="647735" imgH="1432544" progId="ACD.ChemSketch.2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419" y="3801943"/>
                        <a:ext cx="647700" cy="143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9AACB514-FD99-6544-F614-35CAAAD19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37" y="3801943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2" name="Objekt 11">
            <a:extLst>
              <a:ext uri="{FF2B5EF4-FFF2-40B4-BE49-F238E27FC236}">
                <a16:creationId xmlns:a16="http://schemas.microsoft.com/office/drawing/2014/main" id="{59F1662B-E7C2-E238-4FC6-6D6890DF1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04368"/>
              </p:ext>
            </p:extLst>
          </p:nvPr>
        </p:nvGraphicFramePr>
        <p:xfrm>
          <a:off x="1866277" y="3801943"/>
          <a:ext cx="647700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emSketch" r:id="rId5" imgW="647735" imgH="1516113" progId="ACD.ChemSketch.20">
                  <p:embed/>
                </p:oleObj>
              </mc:Choice>
              <mc:Fallback>
                <p:oleObj name="ChemSketch" r:id="rId5" imgW="647735" imgH="1516113" progId="ACD.ChemSketch.2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277" y="3801943"/>
                        <a:ext cx="647700" cy="151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>
            <a:extLst>
              <a:ext uri="{FF2B5EF4-FFF2-40B4-BE49-F238E27FC236}">
                <a16:creationId xmlns:a16="http://schemas.microsoft.com/office/drawing/2014/main" id="{A8120244-08CE-BDA7-2E77-C633BF61F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348" y="3801943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2903FC48-782E-4A74-12B5-86DC9892CE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892167"/>
              </p:ext>
            </p:extLst>
          </p:nvPr>
        </p:nvGraphicFramePr>
        <p:xfrm>
          <a:off x="3422378" y="3786953"/>
          <a:ext cx="784225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emSketch" r:id="rId7" imgW="784683" imgH="1516113" progId="ACD.ChemSketch.20">
                  <p:embed/>
                </p:oleObj>
              </mc:Choice>
              <mc:Fallback>
                <p:oleObj name="ChemSketch" r:id="rId7" imgW="784683" imgH="1516113" progId="ACD.ChemSketch.2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378" y="3786953"/>
                        <a:ext cx="784225" cy="151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8">
            <a:extLst>
              <a:ext uri="{FF2B5EF4-FFF2-40B4-BE49-F238E27FC236}">
                <a16:creationId xmlns:a16="http://schemas.microsoft.com/office/drawing/2014/main" id="{8EBF04B4-D87A-91ED-FA5D-E5CD46DF9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823" y="373776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6" name="Objekt 15">
            <a:extLst>
              <a:ext uri="{FF2B5EF4-FFF2-40B4-BE49-F238E27FC236}">
                <a16:creationId xmlns:a16="http://schemas.microsoft.com/office/drawing/2014/main" id="{BA6CA499-5511-6C80-0C5E-DEA57AE449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815576"/>
              </p:ext>
            </p:extLst>
          </p:nvPr>
        </p:nvGraphicFramePr>
        <p:xfrm>
          <a:off x="4950377" y="3737768"/>
          <a:ext cx="784225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emSketch" r:id="rId9" imgW="784683" imgH="1607741" progId="ACD.ChemSketch.20">
                  <p:embed/>
                </p:oleObj>
              </mc:Choice>
              <mc:Fallback>
                <p:oleObj name="ChemSketch" r:id="rId9" imgW="784683" imgH="1607741" progId="ACD.ChemSketch.2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377" y="3737768"/>
                        <a:ext cx="784225" cy="160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>
            <a:extLst>
              <a:ext uri="{FF2B5EF4-FFF2-40B4-BE49-F238E27FC236}">
                <a16:creationId xmlns:a16="http://schemas.microsoft.com/office/drawing/2014/main" id="{B321646F-200C-D76F-2E9F-EBA0C01707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308030"/>
              </p:ext>
            </p:extLst>
          </p:nvPr>
        </p:nvGraphicFramePr>
        <p:xfrm>
          <a:off x="6482884" y="3737768"/>
          <a:ext cx="784225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emSketch" r:id="rId11" imgW="784683" imgH="1607741" progId="ACD.ChemSketch.20">
                  <p:embed/>
                </p:oleObj>
              </mc:Choice>
              <mc:Fallback>
                <p:oleObj name="ChemSketch" r:id="rId11" imgW="784683" imgH="1607741" progId="ACD.ChemSketch.2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2884" y="3737768"/>
                        <a:ext cx="784225" cy="160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40F01E55-6A15-E7DA-7BFD-F17F0CF16E88}"/>
              </a:ext>
            </a:extLst>
          </p:cNvPr>
          <p:cNvCxnSpPr/>
          <p:nvPr/>
        </p:nvCxnSpPr>
        <p:spPr>
          <a:xfrm>
            <a:off x="1233973" y="4543092"/>
            <a:ext cx="504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2530CEFF-DE5A-C9FC-55CB-AA334EBDD9D3}"/>
              </a:ext>
            </a:extLst>
          </p:cNvPr>
          <p:cNvCxnSpPr/>
          <p:nvPr/>
        </p:nvCxnSpPr>
        <p:spPr>
          <a:xfrm>
            <a:off x="2727493" y="4538568"/>
            <a:ext cx="504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7334FC9F-B8DA-1507-9F98-1BCFCDE2BE52}"/>
              </a:ext>
            </a:extLst>
          </p:cNvPr>
          <p:cNvCxnSpPr/>
          <p:nvPr/>
        </p:nvCxnSpPr>
        <p:spPr>
          <a:xfrm>
            <a:off x="4288069" y="4538568"/>
            <a:ext cx="504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EB501672-DF58-AC6D-A552-245926320017}"/>
              </a:ext>
            </a:extLst>
          </p:cNvPr>
          <p:cNvCxnSpPr/>
          <p:nvPr/>
        </p:nvCxnSpPr>
        <p:spPr>
          <a:xfrm>
            <a:off x="5832389" y="4538568"/>
            <a:ext cx="504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6EA12585-0EBA-6C23-F536-C43AFBCDB7D8}"/>
              </a:ext>
            </a:extLst>
          </p:cNvPr>
          <p:cNvSpPr txBox="1"/>
          <p:nvPr/>
        </p:nvSpPr>
        <p:spPr>
          <a:xfrm>
            <a:off x="1061119" y="4298364"/>
            <a:ext cx="76727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+O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0C5392A-ED0A-AD73-2885-9D4261C57C08}"/>
              </a:ext>
            </a:extLst>
          </p:cNvPr>
          <p:cNvSpPr txBox="1"/>
          <p:nvPr/>
        </p:nvSpPr>
        <p:spPr>
          <a:xfrm>
            <a:off x="2576867" y="4312315"/>
            <a:ext cx="76727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+O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9AC9FC1-4EC8-9FA5-E631-9B14611E6B00}"/>
              </a:ext>
            </a:extLst>
          </p:cNvPr>
          <p:cNvSpPr txBox="1"/>
          <p:nvPr/>
        </p:nvSpPr>
        <p:spPr>
          <a:xfrm>
            <a:off x="4129069" y="4312315"/>
            <a:ext cx="76727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+O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359E689-5312-DD21-AD14-32D63699B288}"/>
              </a:ext>
            </a:extLst>
          </p:cNvPr>
          <p:cNvSpPr txBox="1"/>
          <p:nvPr/>
        </p:nvSpPr>
        <p:spPr>
          <a:xfrm>
            <a:off x="5653032" y="4312315"/>
            <a:ext cx="76727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+O</a:t>
            </a:r>
            <a:r>
              <a:rPr lang="de-DE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97D7071-A417-1009-1BE3-7EEDCFFEC2BE}"/>
              </a:ext>
            </a:extLst>
          </p:cNvPr>
          <p:cNvSpPr txBox="1"/>
          <p:nvPr/>
        </p:nvSpPr>
        <p:spPr>
          <a:xfrm>
            <a:off x="287270" y="5897740"/>
            <a:ext cx="8999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p-Xylol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38B1A5F-B4FC-6647-1874-BEB0124071BE}"/>
              </a:ext>
            </a:extLst>
          </p:cNvPr>
          <p:cNvSpPr txBox="1"/>
          <p:nvPr/>
        </p:nvSpPr>
        <p:spPr>
          <a:xfrm>
            <a:off x="1766421" y="5768566"/>
            <a:ext cx="1008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p-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Tolu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aldehyd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60FF68B-1E48-C4BC-7DBE-E9A642F8BC99}"/>
              </a:ext>
            </a:extLst>
          </p:cNvPr>
          <p:cNvSpPr txBox="1"/>
          <p:nvPr/>
        </p:nvSpPr>
        <p:spPr>
          <a:xfrm>
            <a:off x="3224915" y="5769401"/>
            <a:ext cx="10544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p-Toluyl-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säure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AC8146F-50B2-E2C5-E2FA-02ABBD2C135C}"/>
              </a:ext>
            </a:extLst>
          </p:cNvPr>
          <p:cNvSpPr txBox="1"/>
          <p:nvPr/>
        </p:nvSpPr>
        <p:spPr>
          <a:xfrm>
            <a:off x="4502752" y="5769401"/>
            <a:ext cx="147862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4-Carboxy-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benzaldehyd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D013398-A64A-49A3-CD96-74F9E9D3EFFB}"/>
              </a:ext>
            </a:extLst>
          </p:cNvPr>
          <p:cNvSpPr txBox="1"/>
          <p:nvPr/>
        </p:nvSpPr>
        <p:spPr>
          <a:xfrm>
            <a:off x="6089904" y="5761581"/>
            <a:ext cx="135801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Terephthal-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säure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E979073A-1F1B-A4BF-6067-4A42207B4439}"/>
              </a:ext>
            </a:extLst>
          </p:cNvPr>
          <p:cNvSpPr txBox="1"/>
          <p:nvPr/>
        </p:nvSpPr>
        <p:spPr>
          <a:xfrm>
            <a:off x="1201078" y="4595531"/>
            <a:ext cx="57425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[Kat.]</a:t>
            </a:r>
            <a:endParaRPr lang="de-DE" sz="1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AB1532-CBCF-2901-CEBB-58EDC44F546E}"/>
              </a:ext>
            </a:extLst>
          </p:cNvPr>
          <p:cNvSpPr txBox="1"/>
          <p:nvPr/>
        </p:nvSpPr>
        <p:spPr>
          <a:xfrm>
            <a:off x="2674096" y="4595531"/>
            <a:ext cx="55081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[Kat.]</a:t>
            </a:r>
            <a:endParaRPr lang="de-DE" sz="1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868934B-0F87-52F4-BEF1-DC46574587B4}"/>
              </a:ext>
            </a:extLst>
          </p:cNvPr>
          <p:cNvSpPr txBox="1"/>
          <p:nvPr/>
        </p:nvSpPr>
        <p:spPr>
          <a:xfrm>
            <a:off x="4274992" y="4595531"/>
            <a:ext cx="58028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[Kat.]</a:t>
            </a:r>
            <a:endParaRPr lang="de-DE" sz="1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C82B9FB5-B2EA-6A1B-35D8-CBB8A630366C}"/>
              </a:ext>
            </a:extLst>
          </p:cNvPr>
          <p:cNvSpPr txBox="1"/>
          <p:nvPr/>
        </p:nvSpPr>
        <p:spPr>
          <a:xfrm>
            <a:off x="5781951" y="4596192"/>
            <a:ext cx="61285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[Kat.]</a:t>
            </a:r>
            <a:endParaRPr lang="de-DE" sz="1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C662E08-E7A3-7F9B-D7E1-97F15DDEE3E7}"/>
              </a:ext>
            </a:extLst>
          </p:cNvPr>
          <p:cNvSpPr txBox="1"/>
          <p:nvPr/>
        </p:nvSpPr>
        <p:spPr>
          <a:xfrm>
            <a:off x="5760431" y="6631628"/>
            <a:ext cx="17661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[Kat.] = Cobaltnaphthalt </a:t>
            </a:r>
            <a:endParaRPr lang="de-DE" sz="1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8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71F3E7D-49E5-6CF1-1F45-E5C12FF3A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3EA6980C-A0FC-60F4-456C-66FC08C074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23682"/>
              </p:ext>
            </p:extLst>
          </p:nvPr>
        </p:nvGraphicFramePr>
        <p:xfrm>
          <a:off x="496680" y="4113887"/>
          <a:ext cx="214947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hemSketch" r:id="rId3" imgW="2156283" imgH="807689" progId="ACD.ChemSketch.20">
                  <p:embed/>
                </p:oleObj>
              </mc:Choice>
              <mc:Fallback>
                <p:oleObj name="ChemSketch" r:id="rId3" imgW="2156283" imgH="807689" progId="ACD.ChemSketch.2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680" y="4113887"/>
                        <a:ext cx="2149475" cy="808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B856CFFD-5799-8FDF-2202-877F256879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98032"/>
              </p:ext>
            </p:extLst>
          </p:nvPr>
        </p:nvGraphicFramePr>
        <p:xfrm>
          <a:off x="995627" y="5502593"/>
          <a:ext cx="109696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emSketch" r:id="rId5" imgW="1097280" imgH="807689" progId="ACD.ChemSketch.20">
                  <p:embed/>
                </p:oleObj>
              </mc:Choice>
              <mc:Fallback>
                <p:oleObj name="ChemSketch" r:id="rId5" imgW="1097280" imgH="807689" progId="ACD.ChemSketch.20">
                  <p:embed/>
                  <p:pic>
                    <p:nvPicPr>
                      <p:cNvPr id="18" name="Objekt 17">
                        <a:extLst>
                          <a:ext uri="{FF2B5EF4-FFF2-40B4-BE49-F238E27FC236}">
                            <a16:creationId xmlns:a16="http://schemas.microsoft.com/office/drawing/2014/main" id="{80430B6B-71CE-C74C-675E-E9664C0752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627" y="5502593"/>
                        <a:ext cx="1096963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4">
            <a:extLst>
              <a:ext uri="{FF2B5EF4-FFF2-40B4-BE49-F238E27FC236}">
                <a16:creationId xmlns:a16="http://schemas.microsoft.com/office/drawing/2014/main" id="{DEAEA30B-B54A-6005-5595-20C27FDDCF87}"/>
              </a:ext>
            </a:extLst>
          </p:cNvPr>
          <p:cNvSpPr txBox="1"/>
          <p:nvPr/>
        </p:nvSpPr>
        <p:spPr>
          <a:xfrm>
            <a:off x="1364532" y="5102004"/>
            <a:ext cx="274320" cy="3657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12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C43E863-06AD-4D14-7FF5-41890DC50BFC}"/>
              </a:ext>
            </a:extLst>
          </p:cNvPr>
          <p:cNvCxnSpPr/>
          <p:nvPr/>
        </p:nvCxnSpPr>
        <p:spPr>
          <a:xfrm>
            <a:off x="2817773" y="5176583"/>
            <a:ext cx="792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78B65644-6E8E-8791-6A6E-2A15523F8DC6}"/>
              </a:ext>
            </a:extLst>
          </p:cNvPr>
          <p:cNvGrpSpPr/>
          <p:nvPr/>
        </p:nvGrpSpPr>
        <p:grpSpPr>
          <a:xfrm>
            <a:off x="3964142" y="4645405"/>
            <a:ext cx="3360420" cy="1001312"/>
            <a:chOff x="0" y="0"/>
            <a:chExt cx="3360420" cy="1001674"/>
          </a:xfrm>
        </p:grpSpPr>
        <p:sp>
          <p:nvSpPr>
            <p:cNvPr id="14" name="Runde Klammer links/rechts 13">
              <a:extLst>
                <a:ext uri="{FF2B5EF4-FFF2-40B4-BE49-F238E27FC236}">
                  <a16:creationId xmlns:a16="http://schemas.microsoft.com/office/drawing/2014/main" id="{EB6F2FE3-1C95-823F-B307-3AC53C9C5E7E}"/>
                </a:ext>
              </a:extLst>
            </p:cNvPr>
            <p:cNvSpPr/>
            <p:nvPr/>
          </p:nvSpPr>
          <p:spPr>
            <a:xfrm>
              <a:off x="144780" y="0"/>
              <a:ext cx="2888425" cy="914400"/>
            </a:xfrm>
            <a:prstGeom prst="bracketPair">
              <a:avLst>
                <a:gd name="adj" fmla="val 15556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A8FF19F3-58AE-AFE7-FA17-EF7B8D7D25CF}"/>
                </a:ext>
              </a:extLst>
            </p:cNvPr>
            <p:cNvSpPr txBox="1"/>
            <p:nvPr/>
          </p:nvSpPr>
          <p:spPr>
            <a:xfrm>
              <a:off x="3032760" y="632209"/>
              <a:ext cx="327660" cy="369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de-DE" sz="1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de-DE" sz="120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AE2758D1-7EE8-539C-73D7-8D131BFECC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3340"/>
              <a:ext cx="3307715" cy="86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feld 5">
            <a:extLst>
              <a:ext uri="{FF2B5EF4-FFF2-40B4-BE49-F238E27FC236}">
                <a16:creationId xmlns:a16="http://schemas.microsoft.com/office/drawing/2014/main" id="{7F36B327-0EAC-2B55-145A-5901A063FEE5}"/>
              </a:ext>
            </a:extLst>
          </p:cNvPr>
          <p:cNvSpPr txBox="1"/>
          <p:nvPr/>
        </p:nvSpPr>
        <p:spPr>
          <a:xfrm>
            <a:off x="3804394" y="5882935"/>
            <a:ext cx="1219200" cy="5029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(2n-1) H</a:t>
            </a:r>
            <a:r>
              <a:rPr lang="de-DE" sz="14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12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52DB170-4120-C390-64A1-B7EE087AED05}"/>
              </a:ext>
            </a:extLst>
          </p:cNvPr>
          <p:cNvSpPr txBox="1"/>
          <p:nvPr/>
        </p:nvSpPr>
        <p:spPr>
          <a:xfrm>
            <a:off x="125731" y="6726510"/>
            <a:ext cx="14015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Terephthal-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säure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D3A4539-EBAB-5502-F6B9-FE205E017295}"/>
              </a:ext>
            </a:extLst>
          </p:cNvPr>
          <p:cNvSpPr txBox="1"/>
          <p:nvPr/>
        </p:nvSpPr>
        <p:spPr>
          <a:xfrm>
            <a:off x="1940317" y="6794899"/>
            <a:ext cx="17428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Ethan-1,2-diol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9C8F78CA-EB1A-412D-9B01-8FB18CC312CB}"/>
              </a:ext>
            </a:extLst>
          </p:cNvPr>
          <p:cNvCxnSpPr/>
          <p:nvPr/>
        </p:nvCxnSpPr>
        <p:spPr>
          <a:xfrm>
            <a:off x="3779837" y="7048832"/>
            <a:ext cx="792000" cy="0"/>
          </a:xfrm>
          <a:prstGeom prst="straightConnector1">
            <a:avLst/>
          </a:prstGeom>
          <a:ln w="25400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1F4EA589-C18E-D2EA-1AF8-83AC304F2318}"/>
              </a:ext>
            </a:extLst>
          </p:cNvPr>
          <p:cNvSpPr txBox="1"/>
          <p:nvPr/>
        </p:nvSpPr>
        <p:spPr>
          <a:xfrm>
            <a:off x="4765131" y="6864166"/>
            <a:ext cx="26004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ethylen</a:t>
            </a:r>
            <a:r>
              <a:rPr lang="de-DE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terephthalat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C88B0F7-497B-0A82-5737-C4E8A11A02D0}"/>
              </a:ext>
            </a:extLst>
          </p:cNvPr>
          <p:cNvSpPr/>
          <p:nvPr/>
        </p:nvSpPr>
        <p:spPr>
          <a:xfrm>
            <a:off x="7027112" y="5355342"/>
            <a:ext cx="252000" cy="252000"/>
          </a:xfrm>
          <a:prstGeom prst="rect">
            <a:avLst/>
          </a:prstGeom>
          <a:noFill/>
          <a:ln w="31750">
            <a:solidFill>
              <a:srgbClr val="008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4AD513F-5923-B4AF-12F1-C9651E06AA66}"/>
              </a:ext>
            </a:extLst>
          </p:cNvPr>
          <p:cNvSpPr/>
          <p:nvPr/>
        </p:nvSpPr>
        <p:spPr>
          <a:xfrm rot="18703540">
            <a:off x="6471102" y="5165650"/>
            <a:ext cx="602791" cy="27866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726443D-F9FE-7DD9-BDE8-61994D812EE4}"/>
              </a:ext>
            </a:extLst>
          </p:cNvPr>
          <p:cNvSpPr/>
          <p:nvPr/>
        </p:nvSpPr>
        <p:spPr>
          <a:xfrm>
            <a:off x="4268161" y="4647064"/>
            <a:ext cx="2185223" cy="9140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4">
            <a:extLst>
              <a:ext uri="{FF2B5EF4-FFF2-40B4-BE49-F238E27FC236}">
                <a16:creationId xmlns:a16="http://schemas.microsoft.com/office/drawing/2014/main" id="{D08CDA37-8C6B-E4DC-5908-D72324594C5E}"/>
              </a:ext>
            </a:extLst>
          </p:cNvPr>
          <p:cNvSpPr txBox="1"/>
          <p:nvPr/>
        </p:nvSpPr>
        <p:spPr>
          <a:xfrm>
            <a:off x="1660654" y="6794899"/>
            <a:ext cx="274320" cy="3657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12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980395D-7FF2-0C22-3F93-ED821C570623}"/>
              </a:ext>
            </a:extLst>
          </p:cNvPr>
          <p:cNvSpPr txBox="1"/>
          <p:nvPr/>
        </p:nvSpPr>
        <p:spPr>
          <a:xfrm>
            <a:off x="114931" y="4333240"/>
            <a:ext cx="37975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24E2640-4642-3CC9-032C-0B56F55099BC}"/>
              </a:ext>
            </a:extLst>
          </p:cNvPr>
          <p:cNvSpPr txBox="1"/>
          <p:nvPr/>
        </p:nvSpPr>
        <p:spPr>
          <a:xfrm>
            <a:off x="569529" y="5698269"/>
            <a:ext cx="37975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5686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34641AB-803F-A5D0-E4AC-D0515E3BC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365" y="3043904"/>
            <a:ext cx="931976" cy="273785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2E049283-B81F-216A-0FE8-11CBADC043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902344"/>
              </p:ext>
            </p:extLst>
          </p:nvPr>
        </p:nvGraphicFramePr>
        <p:xfrm>
          <a:off x="780877" y="2732243"/>
          <a:ext cx="1224000" cy="745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hemSketch" r:id="rId4" imgW="1188720" imgH="723696" progId="ACD.ChemSketch.20">
                  <p:embed/>
                </p:oleObj>
              </mc:Choice>
              <mc:Fallback>
                <p:oleObj name="ChemSketch" r:id="rId4" imgW="1188720" imgH="723696" progId="ACD.ChemSketch.20">
                  <p:embed/>
                  <p:pic>
                    <p:nvPicPr>
                      <p:cNvPr id="29" name="Objekt 28">
                        <a:extLst>
                          <a:ext uri="{FF2B5EF4-FFF2-40B4-BE49-F238E27FC236}">
                            <a16:creationId xmlns:a16="http://schemas.microsoft.com/office/drawing/2014/main" id="{B22DDF79-18BA-C06F-0C2B-0A09E2C43E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877" y="2732243"/>
                        <a:ext cx="1224000" cy="7451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A2BD229F-F265-12B4-CB9B-135BEF9C1A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219175"/>
              </p:ext>
            </p:extLst>
          </p:nvPr>
        </p:nvGraphicFramePr>
        <p:xfrm>
          <a:off x="3591302" y="2789286"/>
          <a:ext cx="1152000" cy="87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hemSketch" r:id="rId6" imgW="1188720" imgH="899317" progId="ACD.ChemSketch.20">
                  <p:embed/>
                </p:oleObj>
              </mc:Choice>
              <mc:Fallback>
                <p:oleObj name="ChemSketch" r:id="rId6" imgW="1188720" imgH="899317" progId="ACD.ChemSketch.20">
                  <p:embed/>
                  <p:pic>
                    <p:nvPicPr>
                      <p:cNvPr id="83" name="Objekt 82">
                        <a:extLst>
                          <a:ext uri="{FF2B5EF4-FFF2-40B4-BE49-F238E27FC236}">
                            <a16:creationId xmlns:a16="http://schemas.microsoft.com/office/drawing/2014/main" id="{5B4EE703-255B-D750-6F22-C7D0829568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02" y="2789286"/>
                        <a:ext cx="1152000" cy="87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7F61E55A-A528-EF18-2138-10CCEA1701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75847"/>
              </p:ext>
            </p:extLst>
          </p:nvPr>
        </p:nvGraphicFramePr>
        <p:xfrm>
          <a:off x="5283786" y="2789286"/>
          <a:ext cx="1152000" cy="87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emSketch" r:id="rId8" imgW="1188720" imgH="899317" progId="ACD.ChemSketch.20">
                  <p:embed/>
                </p:oleObj>
              </mc:Choice>
              <mc:Fallback>
                <p:oleObj name="ChemSketch" r:id="rId8" imgW="1188720" imgH="899317" progId="ACD.ChemSketch.20">
                  <p:embed/>
                  <p:pic>
                    <p:nvPicPr>
                      <p:cNvPr id="87" name="Objekt 86">
                        <a:extLst>
                          <a:ext uri="{FF2B5EF4-FFF2-40B4-BE49-F238E27FC236}">
                            <a16:creationId xmlns:a16="http://schemas.microsoft.com/office/drawing/2014/main" id="{EEBD675D-2402-5FB3-58FF-2DD2779B06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786" y="2789286"/>
                        <a:ext cx="1152000" cy="87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6BD9DF9A-A9B1-7A4E-9C9C-A9DB84DA7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670380"/>
              </p:ext>
            </p:extLst>
          </p:nvPr>
        </p:nvGraphicFramePr>
        <p:xfrm>
          <a:off x="5878305" y="5208303"/>
          <a:ext cx="1152000" cy="1218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emSketch" r:id="rId10" imgW="1188720" imgH="1257347" progId="ACD.ChemSketch.20">
                  <p:embed/>
                </p:oleObj>
              </mc:Choice>
              <mc:Fallback>
                <p:oleObj name="ChemSketch" r:id="rId10" imgW="1188720" imgH="1257347" progId="ACD.ChemSketch.20">
                  <p:embed/>
                  <p:pic>
                    <p:nvPicPr>
                      <p:cNvPr id="100" name="Objekt 99">
                        <a:extLst>
                          <a:ext uri="{FF2B5EF4-FFF2-40B4-BE49-F238E27FC236}">
                            <a16:creationId xmlns:a16="http://schemas.microsoft.com/office/drawing/2014/main" id="{043DB606-4B2A-07C2-B212-D342A3F264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305" y="5208303"/>
                        <a:ext cx="1152000" cy="1218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FAB5DA47-BEF7-2F31-2AA8-110A2CC229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892634"/>
              </p:ext>
            </p:extLst>
          </p:nvPr>
        </p:nvGraphicFramePr>
        <p:xfrm>
          <a:off x="3315155" y="5172325"/>
          <a:ext cx="1152000" cy="1218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emSketch" r:id="rId12" imgW="1188720" imgH="1257347" progId="ACD.ChemSketch.20">
                  <p:embed/>
                </p:oleObj>
              </mc:Choice>
              <mc:Fallback>
                <p:oleObj name="ChemSketch" r:id="rId12" imgW="1188720" imgH="1257347" progId="ACD.ChemSketch.20">
                  <p:embed/>
                  <p:pic>
                    <p:nvPicPr>
                      <p:cNvPr id="104" name="Objekt 103">
                        <a:extLst>
                          <a:ext uri="{FF2B5EF4-FFF2-40B4-BE49-F238E27FC236}">
                            <a16:creationId xmlns:a16="http://schemas.microsoft.com/office/drawing/2014/main" id="{E47C5CF0-A91B-FD03-2B9C-0F1FFD4F4A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155" y="5172325"/>
                        <a:ext cx="1152000" cy="1218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>
            <a:extLst>
              <a:ext uri="{FF2B5EF4-FFF2-40B4-BE49-F238E27FC236}">
                <a16:creationId xmlns:a16="http://schemas.microsoft.com/office/drawing/2014/main" id="{83388A87-EEFE-E4AF-1133-B7BB36550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087717"/>
              </p:ext>
            </p:extLst>
          </p:nvPr>
        </p:nvGraphicFramePr>
        <p:xfrm>
          <a:off x="1983187" y="6050306"/>
          <a:ext cx="1044000" cy="871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emSketch" r:id="rId14" imgW="967988" imgH="807689" progId="ACD.ChemSketch.20">
                  <p:embed/>
                </p:oleObj>
              </mc:Choice>
              <mc:Fallback>
                <p:oleObj name="ChemSketch" r:id="rId14" imgW="967988" imgH="807689" progId="ACD.ChemSketch.20">
                  <p:embed/>
                  <p:pic>
                    <p:nvPicPr>
                      <p:cNvPr id="67" name="Objekt 66">
                        <a:extLst>
                          <a:ext uri="{FF2B5EF4-FFF2-40B4-BE49-F238E27FC236}">
                            <a16:creationId xmlns:a16="http://schemas.microsoft.com/office/drawing/2014/main" id="{15983237-7262-AFC2-D57E-7F3291B516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3187" y="6050306"/>
                        <a:ext cx="1044000" cy="8711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>
            <a:extLst>
              <a:ext uri="{FF2B5EF4-FFF2-40B4-BE49-F238E27FC236}">
                <a16:creationId xmlns:a16="http://schemas.microsoft.com/office/drawing/2014/main" id="{4C8E4AF5-7B0F-2C43-B0CB-44CFB7CDAF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900361"/>
              </p:ext>
            </p:extLst>
          </p:nvPr>
        </p:nvGraphicFramePr>
        <p:xfrm>
          <a:off x="761961" y="5303850"/>
          <a:ext cx="1152000" cy="923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emSketch" r:id="rId16" imgW="1120246" imgH="899317" progId="ACD.ChemSketch.20">
                  <p:embed/>
                </p:oleObj>
              </mc:Choice>
              <mc:Fallback>
                <p:oleObj name="ChemSketch" r:id="rId16" imgW="1120246" imgH="899317" progId="ACD.ChemSketch.20">
                  <p:embed/>
                  <p:pic>
                    <p:nvPicPr>
                      <p:cNvPr id="107" name="Objekt 106">
                        <a:extLst>
                          <a:ext uri="{FF2B5EF4-FFF2-40B4-BE49-F238E27FC236}">
                            <a16:creationId xmlns:a16="http://schemas.microsoft.com/office/drawing/2014/main" id="{64409DCD-5E44-20B1-EDAA-85D637AA7F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961" y="5303850"/>
                        <a:ext cx="1152000" cy="9235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6BB06A48-B18E-21DE-72EC-C87D1C2945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097973"/>
              </p:ext>
            </p:extLst>
          </p:nvPr>
        </p:nvGraphicFramePr>
        <p:xfrm>
          <a:off x="675860" y="7746686"/>
          <a:ext cx="1152000" cy="74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emSketch" r:id="rId18" imgW="1120246" imgH="724120" progId="ACD.ChemSketch.20">
                  <p:embed/>
                </p:oleObj>
              </mc:Choice>
              <mc:Fallback>
                <p:oleObj name="ChemSketch" r:id="rId18" imgW="1120246" imgH="724120" progId="ACD.ChemSketch.20">
                  <p:embed/>
                  <p:pic>
                    <p:nvPicPr>
                      <p:cNvPr id="111" name="Objekt 110">
                        <a:extLst>
                          <a:ext uri="{FF2B5EF4-FFF2-40B4-BE49-F238E27FC236}">
                            <a16:creationId xmlns:a16="http://schemas.microsoft.com/office/drawing/2014/main" id="{6C092BC5-939D-18B9-74DC-4A1B8716FC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860" y="7746686"/>
                        <a:ext cx="1152000" cy="744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unde Klammer links/rechts 16">
            <a:extLst>
              <a:ext uri="{FF2B5EF4-FFF2-40B4-BE49-F238E27FC236}">
                <a16:creationId xmlns:a16="http://schemas.microsoft.com/office/drawing/2014/main" id="{9C536800-5D80-F734-A4A0-3215B33E282A}"/>
              </a:ext>
            </a:extLst>
          </p:cNvPr>
          <p:cNvSpPr/>
          <p:nvPr/>
        </p:nvSpPr>
        <p:spPr>
          <a:xfrm>
            <a:off x="3474236" y="2602287"/>
            <a:ext cx="2952000" cy="1188000"/>
          </a:xfrm>
          <a:prstGeom prst="bracketPair">
            <a:avLst>
              <a:gd name="adj" fmla="val 5824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789F8335-B297-2F39-8AC2-095D597C4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823356" y="4420811"/>
            <a:ext cx="931976" cy="273785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F6D9E18D-D16B-A917-4144-928FD560A0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53131" y="6847855"/>
            <a:ext cx="931976" cy="273785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20A6FE23-ADD2-29B3-41B1-53F120205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2413" y="5664080"/>
            <a:ext cx="931976" cy="273785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69150CDF-34AF-8D5C-2211-0DEA653EA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801" y="5645747"/>
            <a:ext cx="931976" cy="273785"/>
          </a:xfrm>
          <a:prstGeom prst="rect">
            <a:avLst/>
          </a:prstGeom>
        </p:spPr>
      </p:pic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211F5C59-E16D-F559-1BA4-371BAEA8C670}"/>
              </a:ext>
            </a:extLst>
          </p:cNvPr>
          <p:cNvSpPr/>
          <p:nvPr/>
        </p:nvSpPr>
        <p:spPr>
          <a:xfrm rot="217486">
            <a:off x="1317538" y="2566521"/>
            <a:ext cx="1328447" cy="413921"/>
          </a:xfrm>
          <a:custGeom>
            <a:avLst/>
            <a:gdLst>
              <a:gd name="connsiteX0" fmla="*/ 0 w 1219200"/>
              <a:gd name="connsiteY0" fmla="*/ 211790 h 364190"/>
              <a:gd name="connsiteX1" fmla="*/ 589280 w 1219200"/>
              <a:gd name="connsiteY1" fmla="*/ 3510 h 364190"/>
              <a:gd name="connsiteX2" fmla="*/ 1219200 w 1219200"/>
              <a:gd name="connsiteY2" fmla="*/ 364190 h 36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0" h="364190">
                <a:moveTo>
                  <a:pt x="0" y="211790"/>
                </a:moveTo>
                <a:cubicBezTo>
                  <a:pt x="193040" y="94950"/>
                  <a:pt x="386080" y="-21890"/>
                  <a:pt x="589280" y="3510"/>
                </a:cubicBezTo>
                <a:cubicBezTo>
                  <a:pt x="792480" y="28910"/>
                  <a:pt x="1094740" y="287990"/>
                  <a:pt x="1219200" y="364190"/>
                </a:cubicBezTo>
              </a:path>
            </a:pathLst>
          </a:custGeom>
          <a:ln w="952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5FEE404-2DA2-E110-9DA3-5B7F3C8746F2}"/>
              </a:ext>
            </a:extLst>
          </p:cNvPr>
          <p:cNvSpPr txBox="1"/>
          <p:nvPr/>
        </p:nvSpPr>
        <p:spPr>
          <a:xfrm>
            <a:off x="2460063" y="2961820"/>
            <a:ext cx="5661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+H</a:t>
            </a:r>
            <a:r>
              <a:rPr lang="de-DE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0732194E-B10B-9DA7-0C79-E1958806BB31}"/>
              </a:ext>
            </a:extLst>
          </p:cNvPr>
          <p:cNvSpPr/>
          <p:nvPr/>
        </p:nvSpPr>
        <p:spPr>
          <a:xfrm>
            <a:off x="4096073" y="3033444"/>
            <a:ext cx="178048" cy="213423"/>
          </a:xfrm>
          <a:custGeom>
            <a:avLst/>
            <a:gdLst>
              <a:gd name="connsiteX0" fmla="*/ 0 w 178048"/>
              <a:gd name="connsiteY0" fmla="*/ 213423 h 213423"/>
              <a:gd name="connsiteX1" fmla="*/ 177800 w 178048"/>
              <a:gd name="connsiteY1" fmla="*/ 66103 h 213423"/>
              <a:gd name="connsiteX2" fmla="*/ 40640 w 178048"/>
              <a:gd name="connsiteY2" fmla="*/ 63 h 213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048" h="213423">
                <a:moveTo>
                  <a:pt x="0" y="213423"/>
                </a:moveTo>
                <a:cubicBezTo>
                  <a:pt x="85513" y="157543"/>
                  <a:pt x="171027" y="101663"/>
                  <a:pt x="177800" y="66103"/>
                </a:cubicBezTo>
                <a:cubicBezTo>
                  <a:pt x="184573" y="30543"/>
                  <a:pt x="50800" y="-1630"/>
                  <a:pt x="40640" y="63"/>
                </a:cubicBezTo>
              </a:path>
            </a:pathLst>
          </a:custGeom>
          <a:noFill/>
          <a:ln w="952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47917EF-A086-3B95-DBBF-2E4AB350C5A1}"/>
              </a:ext>
            </a:extLst>
          </p:cNvPr>
          <p:cNvSpPr txBox="1"/>
          <p:nvPr/>
        </p:nvSpPr>
        <p:spPr>
          <a:xfrm>
            <a:off x="6426236" y="4426898"/>
            <a:ext cx="60770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+H</a:t>
            </a:r>
            <a:r>
              <a:rPr lang="de-DE" sz="11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Bogen 36">
            <a:extLst>
              <a:ext uri="{FF2B5EF4-FFF2-40B4-BE49-F238E27FC236}">
                <a16:creationId xmlns:a16="http://schemas.microsoft.com/office/drawing/2014/main" id="{88700F5A-A71D-C6EA-AA57-84FFD880FB56}"/>
              </a:ext>
            </a:extLst>
          </p:cNvPr>
          <p:cNvSpPr/>
          <p:nvPr/>
        </p:nvSpPr>
        <p:spPr>
          <a:xfrm>
            <a:off x="5448440" y="3108960"/>
            <a:ext cx="1391273" cy="2657856"/>
          </a:xfrm>
          <a:prstGeom prst="arc">
            <a:avLst>
              <a:gd name="adj1" fmla="val 15330689"/>
              <a:gd name="adj2" fmla="val 0"/>
            </a:avLst>
          </a:prstGeom>
          <a:ln w="9525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D9D4851E-9AE2-5995-2EBF-AAC8B1AE076C}"/>
              </a:ext>
            </a:extLst>
          </p:cNvPr>
          <p:cNvCxnSpPr/>
          <p:nvPr/>
        </p:nvCxnSpPr>
        <p:spPr>
          <a:xfrm>
            <a:off x="4815786" y="3223430"/>
            <a:ext cx="468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>
            <a:extLst>
              <a:ext uri="{FF2B5EF4-FFF2-40B4-BE49-F238E27FC236}">
                <a16:creationId xmlns:a16="http://schemas.microsoft.com/office/drawing/2014/main" id="{0BFFF8B1-3DE0-BB29-BB52-B599448CAAD4}"/>
              </a:ext>
            </a:extLst>
          </p:cNvPr>
          <p:cNvSpPr txBox="1"/>
          <p:nvPr/>
        </p:nvSpPr>
        <p:spPr>
          <a:xfrm>
            <a:off x="4853138" y="5533275"/>
            <a:ext cx="5661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~H</a:t>
            </a:r>
            <a:r>
              <a:rPr lang="de-DE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90D70246-43FE-7CDF-DACF-14D7D24F6589}"/>
              </a:ext>
            </a:extLst>
          </p:cNvPr>
          <p:cNvSpPr txBox="1"/>
          <p:nvPr/>
        </p:nvSpPr>
        <p:spPr>
          <a:xfrm>
            <a:off x="1981589" y="6238696"/>
            <a:ext cx="377952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6BEC00E-378C-B8C3-8D06-DD7186E64F53}"/>
              </a:ext>
            </a:extLst>
          </p:cNvPr>
          <p:cNvSpPr txBox="1"/>
          <p:nvPr/>
        </p:nvSpPr>
        <p:spPr>
          <a:xfrm>
            <a:off x="1111876" y="6853942"/>
            <a:ext cx="5661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-H</a:t>
            </a:r>
            <a:r>
              <a:rPr lang="de-DE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ihandform: Form 42">
            <a:extLst>
              <a:ext uri="{FF2B5EF4-FFF2-40B4-BE49-F238E27FC236}">
                <a16:creationId xmlns:a16="http://schemas.microsoft.com/office/drawing/2014/main" id="{A24AACF1-E470-DBDA-DED3-E6CBDE2A1312}"/>
              </a:ext>
            </a:extLst>
          </p:cNvPr>
          <p:cNvSpPr/>
          <p:nvPr/>
        </p:nvSpPr>
        <p:spPr>
          <a:xfrm>
            <a:off x="6680853" y="6006446"/>
            <a:ext cx="116861" cy="279400"/>
          </a:xfrm>
          <a:custGeom>
            <a:avLst/>
            <a:gdLst>
              <a:gd name="connsiteX0" fmla="*/ 0 w 116861"/>
              <a:gd name="connsiteY0" fmla="*/ 0 h 279400"/>
              <a:gd name="connsiteX1" fmla="*/ 116840 w 116861"/>
              <a:gd name="connsiteY1" fmla="*/ 167640 h 279400"/>
              <a:gd name="connsiteX2" fmla="*/ 10160 w 116861"/>
              <a:gd name="connsiteY2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861" h="279400">
                <a:moveTo>
                  <a:pt x="0" y="0"/>
                </a:moveTo>
                <a:cubicBezTo>
                  <a:pt x="57573" y="60536"/>
                  <a:pt x="115147" y="121073"/>
                  <a:pt x="116840" y="167640"/>
                </a:cubicBezTo>
                <a:cubicBezTo>
                  <a:pt x="118533" y="214207"/>
                  <a:pt x="20320" y="246380"/>
                  <a:pt x="10160" y="27940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ED0CC0C8-6C0C-939A-9CC0-BE20EC97B6A9}"/>
              </a:ext>
            </a:extLst>
          </p:cNvPr>
          <p:cNvSpPr/>
          <p:nvPr/>
        </p:nvSpPr>
        <p:spPr>
          <a:xfrm>
            <a:off x="3855125" y="5651765"/>
            <a:ext cx="171514" cy="165975"/>
          </a:xfrm>
          <a:custGeom>
            <a:avLst/>
            <a:gdLst>
              <a:gd name="connsiteX0" fmla="*/ 0 w 248920"/>
              <a:gd name="connsiteY0" fmla="*/ 112635 h 165975"/>
              <a:gd name="connsiteX1" fmla="*/ 170180 w 248920"/>
              <a:gd name="connsiteY1" fmla="*/ 875 h 165975"/>
              <a:gd name="connsiteX2" fmla="*/ 248920 w 248920"/>
              <a:gd name="connsiteY2" fmla="*/ 165975 h 16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920" h="165975">
                <a:moveTo>
                  <a:pt x="0" y="112635"/>
                </a:moveTo>
                <a:cubicBezTo>
                  <a:pt x="64347" y="52310"/>
                  <a:pt x="128694" y="-8015"/>
                  <a:pt x="170180" y="875"/>
                </a:cubicBezTo>
                <a:cubicBezTo>
                  <a:pt x="211666" y="9765"/>
                  <a:pt x="230293" y="87870"/>
                  <a:pt x="248920" y="165975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reihandform: Form 44">
            <a:extLst>
              <a:ext uri="{FF2B5EF4-FFF2-40B4-BE49-F238E27FC236}">
                <a16:creationId xmlns:a16="http://schemas.microsoft.com/office/drawing/2014/main" id="{D8A91129-EA2D-0CF0-1C6B-2A5B97C52010}"/>
              </a:ext>
            </a:extLst>
          </p:cNvPr>
          <p:cNvSpPr/>
          <p:nvPr/>
        </p:nvSpPr>
        <p:spPr>
          <a:xfrm>
            <a:off x="944879" y="5530356"/>
            <a:ext cx="221375" cy="245806"/>
          </a:xfrm>
          <a:custGeom>
            <a:avLst/>
            <a:gdLst>
              <a:gd name="connsiteX0" fmla="*/ 96336 w 273316"/>
              <a:gd name="connsiteY0" fmla="*/ 0 h 245806"/>
              <a:gd name="connsiteX1" fmla="*/ 7845 w 273316"/>
              <a:gd name="connsiteY1" fmla="*/ 176980 h 245806"/>
              <a:gd name="connsiteX2" fmla="*/ 273316 w 273316"/>
              <a:gd name="connsiteY2" fmla="*/ 245806 h 24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316" h="245806">
                <a:moveTo>
                  <a:pt x="96336" y="0"/>
                </a:moveTo>
                <a:cubicBezTo>
                  <a:pt x="37342" y="68006"/>
                  <a:pt x="-21652" y="136012"/>
                  <a:pt x="7845" y="176980"/>
                </a:cubicBezTo>
                <a:cubicBezTo>
                  <a:pt x="37342" y="217948"/>
                  <a:pt x="155329" y="231877"/>
                  <a:pt x="273316" y="245806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30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93</Words>
  <Application>Microsoft Office PowerPoint</Application>
  <PresentationFormat>Benutzerdefiniert</PresentationFormat>
  <Paragraphs>48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ChemSketch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Hald, Lukas</dc:creator>
  <cp:lastModifiedBy>Walter Wagner</cp:lastModifiedBy>
  <cp:revision>4</cp:revision>
  <dcterms:created xsi:type="dcterms:W3CDTF">2023-07-25T07:50:49Z</dcterms:created>
  <dcterms:modified xsi:type="dcterms:W3CDTF">2023-07-25T15:11:30Z</dcterms:modified>
</cp:coreProperties>
</file>