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2154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12A62-4F19-48B9-97DC-DF8763155BF6}" type="datetimeFigureOut">
              <a:rPr lang="de-DE" smtClean="0"/>
              <a:t>25.06.2015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C995-45C1-4F39-B869-14EF7EBD2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547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12A62-4F19-48B9-97DC-DF8763155BF6}" type="datetimeFigureOut">
              <a:rPr lang="de-DE" smtClean="0"/>
              <a:t>25.06.2015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C995-45C1-4F39-B869-14EF7EBD2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5792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12A62-4F19-48B9-97DC-DF8763155BF6}" type="datetimeFigureOut">
              <a:rPr lang="de-DE" smtClean="0"/>
              <a:t>25.06.2015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C995-45C1-4F39-B869-14EF7EBD2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7468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12A62-4F19-48B9-97DC-DF8763155BF6}" type="datetimeFigureOut">
              <a:rPr lang="de-DE" smtClean="0"/>
              <a:t>25.06.2015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C995-45C1-4F39-B869-14EF7EBD2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8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12A62-4F19-48B9-97DC-DF8763155BF6}" type="datetimeFigureOut">
              <a:rPr lang="de-DE" smtClean="0"/>
              <a:t>25.06.2015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C995-45C1-4F39-B869-14EF7EBD2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5867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12A62-4F19-48B9-97DC-DF8763155BF6}" type="datetimeFigureOut">
              <a:rPr lang="de-DE" smtClean="0"/>
              <a:t>25.06.2015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C995-45C1-4F39-B869-14EF7EBD2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2881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12A62-4F19-48B9-97DC-DF8763155BF6}" type="datetimeFigureOut">
              <a:rPr lang="de-DE" smtClean="0"/>
              <a:t>25.06.2015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C995-45C1-4F39-B869-14EF7EBD2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3615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12A62-4F19-48B9-97DC-DF8763155BF6}" type="datetimeFigureOut">
              <a:rPr lang="de-DE" smtClean="0"/>
              <a:t>25.06.2015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C995-45C1-4F39-B869-14EF7EBD2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5376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12A62-4F19-48B9-97DC-DF8763155BF6}" type="datetimeFigureOut">
              <a:rPr lang="de-DE" smtClean="0"/>
              <a:t>25.06.2015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C995-45C1-4F39-B869-14EF7EBD2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4672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12A62-4F19-48B9-97DC-DF8763155BF6}" type="datetimeFigureOut">
              <a:rPr lang="de-DE" smtClean="0"/>
              <a:t>25.06.2015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C995-45C1-4F39-B869-14EF7EBD2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8643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12A62-4F19-48B9-97DC-DF8763155BF6}" type="datetimeFigureOut">
              <a:rPr lang="de-DE" smtClean="0"/>
              <a:t>25.06.2015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C995-45C1-4F39-B869-14EF7EBD2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6704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2A62-4F19-48B9-97DC-DF8763155BF6}" type="datetimeFigureOut">
              <a:rPr lang="de-DE" smtClean="0"/>
              <a:t>25.06.2015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4C995-45C1-4F39-B869-14EF7EBD2B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090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25.png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6.wmf"/><Relationship Id="rId17" Type="http://schemas.openxmlformats.org/officeDocument/2006/relationships/image" Target="../media/image2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3.png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image" Target="../media/image22.png"/><Relationship Id="rId10" Type="http://schemas.openxmlformats.org/officeDocument/2006/relationships/image" Target="../media/image5.wmf"/><Relationship Id="rId19" Type="http://schemas.openxmlformats.org/officeDocument/2006/relationships/image" Target="../media/image26.png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2" name="Tabelle 10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53951546"/>
                  </p:ext>
                </p:extLst>
              </p:nvPr>
            </p:nvGraphicFramePr>
            <p:xfrm>
              <a:off x="2427789" y="1338930"/>
              <a:ext cx="5268411" cy="4797153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653880"/>
                    <a:gridCol w="515960"/>
                    <a:gridCol w="4098571"/>
                  </a:tblGrid>
                  <a:tr h="657254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de-DE" sz="1300" dirty="0">
                              <a:effectLst/>
                            </a:rPr>
                            <a:t>Elektronenkonfiguration</a:t>
                          </a:r>
                          <a:endParaRPr lang="de-DE" sz="9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3580" marR="53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de-DE" sz="1300">
                              <a:effectLst/>
                            </a:rPr>
                            <a:t>Ion</a:t>
                          </a:r>
                          <a:endParaRPr lang="de-DE" sz="9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3580" marR="53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de-DE" sz="1300">
                              <a:effectLst/>
                            </a:rPr>
                            <a:t>Besetzung der d-Orbitale im oktaedrischen Ligandenfeld</a:t>
                          </a:r>
                          <a:endParaRPr lang="de-DE" sz="900">
                            <a:effectLst/>
                          </a:endParaRPr>
                        </a:p>
                        <a:p>
                          <a:pPr marL="0" marR="0" indent="44958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de-DE" sz="900">
                              <a:effectLst/>
                            </a:rPr>
                            <a:t> </a:t>
                          </a:r>
                          <a:endParaRPr lang="de-DE" sz="9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3580" marR="53580" marT="0" marB="0"/>
                    </a:tc>
                  </a:tr>
                  <a:tr h="1725516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de-DE" sz="1300" i="1">
                                        <a:effectLst/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sz="1300">
                                        <a:effectLst/>
                                        <a:latin typeface="Cambria Math"/>
                                      </a:rPr>
                                      <m:t>𝑑</m:t>
                                    </m:r>
                                  </m:e>
                                  <m:sup>
                                    <m:r>
                                      <a:rPr lang="de-DE" sz="1300">
                                        <a:effectLst/>
                                        <a:latin typeface="Cambria Math"/>
                                      </a:rPr>
                                      <m:t>9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e-DE" sz="9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3580" marR="53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de-DE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sz="1400">
                                        <a:effectLst/>
                                        <a:latin typeface="Cambria Math"/>
                                      </a:rPr>
                                      <m:t>𝐶𝑢</m:t>
                                    </m:r>
                                  </m:e>
                                  <m:sup>
                                    <m:r>
                                      <a:rPr lang="de-DE" sz="1400">
                                        <a:effectLst/>
                                        <a:latin typeface="Cambria Math"/>
                                      </a:rPr>
                                      <m:t>2+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e-DE" sz="9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3580" marR="53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de-DE" sz="900" dirty="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de-DE" sz="900" dirty="0">
                              <a:effectLst/>
                            </a:rPr>
                            <a:t> </a:t>
                          </a:r>
                        </a:p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de-DE" sz="900" dirty="0">
                              <a:effectLst/>
                            </a:rPr>
                            <a:t> </a:t>
                          </a:r>
                          <a:endParaRPr lang="de-DE" sz="9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3580" marR="53580" marT="0" marB="0" anchor="ctr"/>
                    </a:tc>
                  </a:tr>
                  <a:tr h="2160285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de-DE" sz="1300" i="1">
                                        <a:effectLst/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sz="1300">
                                        <a:effectLst/>
                                        <a:latin typeface="Cambria Math"/>
                                      </a:rPr>
                                      <m:t>𝑑</m:t>
                                    </m:r>
                                  </m:e>
                                  <m:sup>
                                    <m:r>
                                      <a:rPr lang="de-DE" sz="1300">
                                        <a:effectLst/>
                                        <a:latin typeface="Cambria Math"/>
                                      </a:rPr>
                                      <m:t>10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e-DE" sz="9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3580" marR="53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de-DE" sz="1300" i="1">
                                        <a:effectLst/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sz="1300">
                                        <a:effectLst/>
                                        <a:latin typeface="Cambria Math"/>
                                      </a:rPr>
                                      <m:t>𝑍𝑛</m:t>
                                    </m:r>
                                  </m:e>
                                  <m:sup>
                                    <m:r>
                                      <a:rPr lang="de-DE" sz="1300">
                                        <a:effectLst/>
                                        <a:latin typeface="Cambria Math"/>
                                      </a:rPr>
                                      <m:t>2+</m:t>
                                    </m:r>
                                  </m:sup>
                                </m:sSup>
                                <m:r>
                                  <a:rPr lang="de-DE" sz="1300">
                                    <a:effectLst/>
                                    <a:latin typeface="Cambria Math"/>
                                  </a:rPr>
                                  <m:t>,  </m:t>
                                </m:r>
                                <m:sSup>
                                  <m:sSupPr>
                                    <m:ctrlPr>
                                      <a:rPr lang="de-DE" sz="1300" i="1">
                                        <a:effectLst/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sz="1300">
                                        <a:effectLst/>
                                        <a:latin typeface="Cambria Math"/>
                                      </a:rPr>
                                      <m:t>𝐶𝑑</m:t>
                                    </m:r>
                                  </m:e>
                                  <m:sup>
                                    <m:r>
                                      <a:rPr lang="de-DE" sz="1300">
                                        <a:effectLst/>
                                        <a:latin typeface="Cambria Math"/>
                                      </a:rPr>
                                      <m:t>2+</m:t>
                                    </m:r>
                                  </m:sup>
                                </m:sSup>
                                <m:r>
                                  <a:rPr lang="de-DE" sz="1300">
                                    <a:effectLst/>
                                    <a:latin typeface="Cambria Math"/>
                                  </a:rPr>
                                  <m:t>,  </m:t>
                                </m:r>
                                <m:sSup>
                                  <m:sSupPr>
                                    <m:ctrlPr>
                                      <a:rPr lang="de-DE" sz="1300" i="1">
                                        <a:effectLst/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sz="1300">
                                        <a:effectLst/>
                                        <a:latin typeface="Cambria Math"/>
                                      </a:rPr>
                                      <m:t>𝐻𝑔</m:t>
                                    </m:r>
                                  </m:e>
                                  <m:sup>
                                    <m:r>
                                      <a:rPr lang="de-DE" sz="1300">
                                        <a:effectLst/>
                                        <a:latin typeface="Cambria Math"/>
                                      </a:rPr>
                                      <m:t>2+</m:t>
                                    </m:r>
                                  </m:sup>
                                </m:sSup>
                                <m:r>
                                  <a:rPr lang="de-DE" sz="1300">
                                    <a:effectLst/>
                                    <a:latin typeface="Cambria Math"/>
                                  </a:rPr>
                                  <m:t>,  </m:t>
                                </m:r>
                                <m:sSup>
                                  <m:sSupPr>
                                    <m:ctrlPr>
                                      <a:rPr lang="de-DE" sz="1300" i="1">
                                        <a:effectLst/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sz="1300">
                                        <a:effectLst/>
                                        <a:latin typeface="Cambria Math"/>
                                      </a:rPr>
                                      <m:t>𝐶𝑢</m:t>
                                    </m:r>
                                  </m:e>
                                  <m:sup>
                                    <m:r>
                                      <a:rPr lang="de-DE" sz="1300">
                                        <a:effectLst/>
                                        <a:latin typeface="Cambria Math"/>
                                      </a:rPr>
                                      <m:t>+</m:t>
                                    </m:r>
                                  </m:sup>
                                </m:sSup>
                                <m:r>
                                  <a:rPr lang="de-DE" sz="1300">
                                    <a:effectLst/>
                                    <a:latin typeface="Cambria Math"/>
                                  </a:rPr>
                                  <m:t>,  </m:t>
                                </m:r>
                                <m:sSup>
                                  <m:sSupPr>
                                    <m:ctrlPr>
                                      <a:rPr lang="de-DE" sz="1300" i="1">
                                        <a:effectLst/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sz="1300">
                                        <a:effectLst/>
                                        <a:latin typeface="Cambria Math"/>
                                      </a:rPr>
                                      <m:t>𝐴𝑔</m:t>
                                    </m:r>
                                  </m:e>
                                  <m:sup>
                                    <m:r>
                                      <a:rPr lang="de-DE" sz="1300">
                                        <a:effectLst/>
                                        <a:latin typeface="Cambria Math"/>
                                      </a:rPr>
                                      <m:t>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e-DE" sz="9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3580" marR="53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de-DE" sz="900" dirty="0">
                              <a:effectLst/>
                            </a:rPr>
                            <a:t> </a:t>
                          </a:r>
                        </a:p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de-DE" sz="900" dirty="0">
                              <a:effectLst/>
                            </a:rPr>
                            <a:t> </a:t>
                          </a:r>
                        </a:p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de-DE" sz="900" dirty="0">
                              <a:effectLst/>
                            </a:rPr>
                            <a:t> </a:t>
                          </a:r>
                        </a:p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de-DE" sz="900" dirty="0">
                              <a:effectLst/>
                            </a:rPr>
                            <a:t> </a:t>
                          </a:r>
                        </a:p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de-DE" sz="900" dirty="0">
                              <a:effectLst/>
                            </a:rPr>
                            <a:t> </a:t>
                          </a:r>
                        </a:p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de-DE" sz="900" dirty="0">
                              <a:effectLst/>
                            </a:rPr>
                            <a:t> </a:t>
                          </a:r>
                        </a:p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de-DE" sz="900" dirty="0">
                              <a:effectLst/>
                            </a:rPr>
                            <a:t> </a:t>
                          </a:r>
                        </a:p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de-DE" sz="900" dirty="0">
                              <a:effectLst/>
                            </a:rPr>
                            <a:t> </a:t>
                          </a:r>
                          <a:endParaRPr lang="de-DE" sz="9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3580" marR="53580" marT="0" marB="0"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02" name="Tabelle 10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53951546"/>
                  </p:ext>
                </p:extLst>
              </p:nvPr>
            </p:nvGraphicFramePr>
            <p:xfrm>
              <a:off x="2427789" y="1338930"/>
              <a:ext cx="5268411" cy="4783755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653880"/>
                    <a:gridCol w="515960"/>
                    <a:gridCol w="4098571"/>
                  </a:tblGrid>
                  <a:tr h="897954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de-DE" sz="1300" dirty="0">
                              <a:effectLst/>
                            </a:rPr>
                            <a:t>Elektronenkonfiguration</a:t>
                          </a:r>
                          <a:endParaRPr lang="de-DE" sz="9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3580" marR="53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de-DE" sz="1300">
                              <a:effectLst/>
                            </a:rPr>
                            <a:t>Ion</a:t>
                          </a:r>
                          <a:endParaRPr lang="de-DE" sz="9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3580" marR="53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de-DE" sz="1300">
                              <a:effectLst/>
                            </a:rPr>
                            <a:t>Besetzung der d-Orbitale im oktaedrischen Ligandenfeld</a:t>
                          </a:r>
                          <a:endParaRPr lang="de-DE" sz="900">
                            <a:effectLst/>
                          </a:endParaRPr>
                        </a:p>
                        <a:p>
                          <a:pPr marL="0" marR="0" indent="44958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de-DE" sz="900">
                              <a:effectLst/>
                            </a:rPr>
                            <a:t> </a:t>
                          </a:r>
                          <a:endParaRPr lang="de-DE" sz="9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3580" marR="53580" marT="0" marB="0"/>
                    </a:tc>
                  </a:tr>
                  <a:tr h="1725516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3580" marR="53580" marT="0" marB="0" anchor="ctr">
                        <a:blipFill rotWithShape="1">
                          <a:blip r:embed="rId2"/>
                          <a:stretch>
                            <a:fillRect t="-54064" r="-708411" b="-1254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3580" marR="53580" marT="0" marB="0" anchor="ctr">
                        <a:blipFill rotWithShape="1">
                          <a:blip r:embed="rId2"/>
                          <a:stretch>
                            <a:fillRect l="-125882" t="-54064" r="-791765" b="-1254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de-DE" sz="900" dirty="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de-DE" sz="900" dirty="0">
                              <a:effectLst/>
                            </a:rPr>
                            <a:t> </a:t>
                          </a:r>
                        </a:p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de-DE" sz="900" dirty="0">
                              <a:effectLst/>
                            </a:rPr>
                            <a:t> </a:t>
                          </a:r>
                          <a:endParaRPr lang="de-DE" sz="9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3580" marR="53580" marT="0" marB="0" anchor="ctr"/>
                    </a:tc>
                  </a:tr>
                  <a:tr h="2160285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3580" marR="53580" marT="0" marB="0" anchor="ctr">
                        <a:blipFill rotWithShape="1">
                          <a:blip r:embed="rId2"/>
                          <a:stretch>
                            <a:fillRect t="-123164" r="-708411" b="-2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3580" marR="53580" marT="0" marB="0" anchor="ctr">
                        <a:blipFill rotWithShape="1">
                          <a:blip r:embed="rId2"/>
                          <a:stretch>
                            <a:fillRect l="-125882" t="-123164" r="-791765" b="-2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de-DE" sz="900" dirty="0">
                              <a:effectLst/>
                            </a:rPr>
                            <a:t> </a:t>
                          </a:r>
                        </a:p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de-DE" sz="900" dirty="0">
                              <a:effectLst/>
                            </a:rPr>
                            <a:t> </a:t>
                          </a:r>
                        </a:p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de-DE" sz="900" dirty="0">
                              <a:effectLst/>
                            </a:rPr>
                            <a:t> </a:t>
                          </a:r>
                        </a:p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de-DE" sz="900" dirty="0">
                              <a:effectLst/>
                            </a:rPr>
                            <a:t> </a:t>
                          </a:r>
                        </a:p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de-DE" sz="900" dirty="0">
                              <a:effectLst/>
                            </a:rPr>
                            <a:t> </a:t>
                          </a:r>
                        </a:p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de-DE" sz="900" dirty="0">
                              <a:effectLst/>
                            </a:rPr>
                            <a:t> </a:t>
                          </a:r>
                        </a:p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de-DE" sz="900" dirty="0">
                              <a:effectLst/>
                            </a:rPr>
                            <a:t> </a:t>
                          </a:r>
                        </a:p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de-DE" sz="900" dirty="0">
                              <a:effectLst/>
                            </a:rPr>
                            <a:t> </a:t>
                          </a:r>
                          <a:endParaRPr lang="de-DE" sz="9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3580" marR="53580" marT="0" marB="0" anchor="ctr"/>
                    </a:tc>
                  </a:tr>
                </a:tbl>
              </a:graphicData>
            </a:graphic>
          </p:graphicFrame>
        </mc:Fallback>
      </mc:AlternateContent>
      <p:grpSp>
        <p:nvGrpSpPr>
          <p:cNvPr id="103" name="Gruppieren 102"/>
          <p:cNvGrpSpPr/>
          <p:nvPr/>
        </p:nvGrpSpPr>
        <p:grpSpPr>
          <a:xfrm>
            <a:off x="3789606" y="2454656"/>
            <a:ext cx="3633788" cy="1257300"/>
            <a:chOff x="0" y="148856"/>
            <a:chExt cx="3635314" cy="125793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4" name="Textfeld 38"/>
                <p:cNvSpPr txBox="1"/>
                <p:nvPr/>
              </p:nvSpPr>
              <p:spPr>
                <a:xfrm>
                  <a:off x="3040954" y="1000554"/>
                  <a:ext cx="594360" cy="332105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1600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de-DE" sz="1600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𝑑</m:t>
                            </m:r>
                          </m:e>
                          <m:sub>
                            <m:r>
                              <a:rPr lang="de-DE" sz="1600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𝜀</m:t>
                            </m:r>
                          </m:sub>
                        </m:sSub>
                      </m:oMath>
                    </m:oMathPara>
                  </a14:m>
                  <a:endParaRPr lang="de-DE" sz="1100">
                    <a:effectLst/>
                    <a:ea typeface="Calibri"/>
                    <a:cs typeface="Times New Roman"/>
                  </a:endParaRPr>
                </a:p>
              </p:txBody>
            </p:sp>
          </mc:Choice>
          <mc:Fallback xmlns="">
            <p:sp>
              <p:nvSpPr>
                <p:cNvPr id="104" name="Textfeld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0954" y="1000554"/>
                  <a:ext cx="594360" cy="33210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05" name="Gruppieren 104"/>
            <p:cNvGrpSpPr/>
            <p:nvPr/>
          </p:nvGrpSpPr>
          <p:grpSpPr>
            <a:xfrm>
              <a:off x="0" y="148856"/>
              <a:ext cx="3635314" cy="1257935"/>
              <a:chOff x="0" y="148856"/>
              <a:chExt cx="3635314" cy="125793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6" name="Textfeld 39"/>
                  <p:cNvSpPr txBox="1"/>
                  <p:nvPr/>
                </p:nvSpPr>
                <p:spPr>
                  <a:xfrm>
                    <a:off x="3040954" y="223284"/>
                    <a:ext cx="594360" cy="439420"/>
                  </a:xfrm>
                  <a:prstGeom prst="rect">
                    <a:avLst/>
                  </a:prstGeom>
                  <a:solidFill>
                    <a:schemeClr val="lt1"/>
                  </a:solidFill>
                  <a:ln w="6350">
                    <a:noFill/>
                  </a:ln>
                  <a:effectLst/>
                </p:spPr>
                <p:style>
                  <a:lnRef idx="0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>
                      <a:lnSpc>
                        <a:spcPct val="115000"/>
                      </a:lnSpc>
                      <a:spcBef>
                        <a:spcPts val="0"/>
                      </a:spcBef>
                      <a:spcAft>
                        <a:spcPts val="100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de-DE" sz="1600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de-DE" sz="1600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de-DE" sz="1600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𝛾</m:t>
                              </m:r>
                            </m:sub>
                          </m:sSub>
                        </m:oMath>
                      </m:oMathPara>
                    </a14:m>
                    <a:endParaRPr lang="de-DE" sz="1100">
                      <a:effectLst/>
                      <a:ea typeface="Calibri"/>
                      <a:cs typeface="Times New Roman"/>
                    </a:endParaRPr>
                  </a:p>
                </p:txBody>
              </p:sp>
            </mc:Choice>
            <mc:Fallback xmlns="">
              <p:sp>
                <p:nvSpPr>
                  <p:cNvPr id="106" name="Textfeld 3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40954" y="223284"/>
                    <a:ext cx="594360" cy="439420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/>
                    </a:stretch>
                  </a:blipFill>
                  <a:ln w="6350">
                    <a:noFill/>
                  </a:ln>
                  <a:effectLst/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107" name="Gruppieren 106"/>
              <p:cNvGrpSpPr/>
              <p:nvPr/>
            </p:nvGrpSpPr>
            <p:grpSpPr>
              <a:xfrm>
                <a:off x="0" y="148856"/>
                <a:ext cx="2795905" cy="1257935"/>
                <a:chOff x="0" y="0"/>
                <a:chExt cx="2795905" cy="1257935"/>
              </a:xfrm>
            </p:grpSpPr>
            <p:grpSp>
              <p:nvGrpSpPr>
                <p:cNvPr id="108" name="Gruppieren 107"/>
                <p:cNvGrpSpPr/>
                <p:nvPr/>
              </p:nvGrpSpPr>
              <p:grpSpPr>
                <a:xfrm>
                  <a:off x="0" y="0"/>
                  <a:ext cx="2795905" cy="1257935"/>
                  <a:chOff x="0" y="0"/>
                  <a:chExt cx="2796173" cy="1258352"/>
                </a:xfrm>
              </p:grpSpPr>
              <p:grpSp>
                <p:nvGrpSpPr>
                  <p:cNvPr id="118" name="Gruppieren 117"/>
                  <p:cNvGrpSpPr/>
                  <p:nvPr/>
                </p:nvGrpSpPr>
                <p:grpSpPr>
                  <a:xfrm>
                    <a:off x="1402454" y="0"/>
                    <a:ext cx="914400" cy="400050"/>
                    <a:chOff x="0" y="0"/>
                    <a:chExt cx="914400" cy="400050"/>
                  </a:xfrm>
                </p:grpSpPr>
                <p:sp>
                  <p:nvSpPr>
                    <p:cNvPr id="126" name="Rechteck 125"/>
                    <p:cNvSpPr/>
                    <p:nvPr/>
                  </p:nvSpPr>
                  <p:spPr>
                    <a:xfrm>
                      <a:off x="0" y="0"/>
                      <a:ext cx="457200" cy="40005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de-DE"/>
                    </a:p>
                  </p:txBody>
                </p:sp>
                <p:sp>
                  <p:nvSpPr>
                    <p:cNvPr id="127" name="Rechteck 126"/>
                    <p:cNvSpPr/>
                    <p:nvPr/>
                  </p:nvSpPr>
                  <p:spPr>
                    <a:xfrm>
                      <a:off x="457200" y="0"/>
                      <a:ext cx="457200" cy="40005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de-DE"/>
                    </a:p>
                  </p:txBody>
                </p:sp>
              </p:grpSp>
              <p:grpSp>
                <p:nvGrpSpPr>
                  <p:cNvPr id="119" name="Gruppieren 118"/>
                  <p:cNvGrpSpPr/>
                  <p:nvPr/>
                </p:nvGrpSpPr>
                <p:grpSpPr>
                  <a:xfrm>
                    <a:off x="1408063" y="858302"/>
                    <a:ext cx="1388110" cy="400050"/>
                    <a:chOff x="0" y="0"/>
                    <a:chExt cx="1388429" cy="400050"/>
                  </a:xfrm>
                </p:grpSpPr>
                <p:sp>
                  <p:nvSpPr>
                    <p:cNvPr id="123" name="Rechteck 122"/>
                    <p:cNvSpPr/>
                    <p:nvPr/>
                  </p:nvSpPr>
                  <p:spPr>
                    <a:xfrm>
                      <a:off x="0" y="0"/>
                      <a:ext cx="457200" cy="40005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de-DE"/>
                    </a:p>
                  </p:txBody>
                </p:sp>
                <p:sp>
                  <p:nvSpPr>
                    <p:cNvPr id="124" name="Rechteck 123"/>
                    <p:cNvSpPr/>
                    <p:nvPr/>
                  </p:nvSpPr>
                  <p:spPr>
                    <a:xfrm>
                      <a:off x="448785" y="0"/>
                      <a:ext cx="457200" cy="40005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de-DE"/>
                    </a:p>
                  </p:txBody>
                </p:sp>
                <p:sp>
                  <p:nvSpPr>
                    <p:cNvPr id="125" name="Rechteck 124"/>
                    <p:cNvSpPr/>
                    <p:nvPr/>
                  </p:nvSpPr>
                  <p:spPr>
                    <a:xfrm>
                      <a:off x="931229" y="0"/>
                      <a:ext cx="457200" cy="40005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de-DE"/>
                    </a:p>
                  </p:txBody>
                </p:sp>
              </p:grpSp>
              <p:cxnSp>
                <p:nvCxnSpPr>
                  <p:cNvPr id="120" name="Gerade Verbindung 119"/>
                  <p:cNvCxnSpPr/>
                  <p:nvPr/>
                </p:nvCxnSpPr>
                <p:spPr>
                  <a:xfrm>
                    <a:off x="701227" y="589032"/>
                    <a:ext cx="689610" cy="46609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1" name="Gerade Verbindung 120"/>
                  <p:cNvCxnSpPr/>
                  <p:nvPr/>
                </p:nvCxnSpPr>
                <p:spPr>
                  <a:xfrm flipV="1">
                    <a:off x="701227" y="185124"/>
                    <a:ext cx="701040" cy="403225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Gerade Verbindung 121"/>
                  <p:cNvCxnSpPr/>
                  <p:nvPr/>
                </p:nvCxnSpPr>
                <p:spPr>
                  <a:xfrm flipV="1">
                    <a:off x="0" y="589031"/>
                    <a:ext cx="701040" cy="508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9" name="Gerade Verbindung mit Pfeil 108"/>
                <p:cNvCxnSpPr/>
                <p:nvPr/>
              </p:nvCxnSpPr>
              <p:spPr>
                <a:xfrm>
                  <a:off x="1541720" y="63796"/>
                  <a:ext cx="0" cy="280035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Gerade Verbindung mit Pfeil 109"/>
                <p:cNvCxnSpPr/>
                <p:nvPr/>
              </p:nvCxnSpPr>
              <p:spPr>
                <a:xfrm>
                  <a:off x="1541720" y="935665"/>
                  <a:ext cx="0" cy="280035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Gerade Verbindung mit Pfeil 110"/>
                <p:cNvCxnSpPr/>
                <p:nvPr/>
              </p:nvCxnSpPr>
              <p:spPr>
                <a:xfrm>
                  <a:off x="2030818" y="74428"/>
                  <a:ext cx="0" cy="280035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Gerade Verbindung mit Pfeil 111"/>
                <p:cNvCxnSpPr/>
                <p:nvPr/>
              </p:nvCxnSpPr>
              <p:spPr>
                <a:xfrm>
                  <a:off x="2030818" y="925033"/>
                  <a:ext cx="0" cy="280035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Gerade Verbindung mit Pfeil 112"/>
                <p:cNvCxnSpPr/>
                <p:nvPr/>
              </p:nvCxnSpPr>
              <p:spPr>
                <a:xfrm>
                  <a:off x="2445488" y="935665"/>
                  <a:ext cx="0" cy="280035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Gerade Verbindung mit Pfeil 113"/>
                <p:cNvCxnSpPr/>
                <p:nvPr/>
              </p:nvCxnSpPr>
              <p:spPr>
                <a:xfrm>
                  <a:off x="1679944" y="63796"/>
                  <a:ext cx="0" cy="280035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headEnd type="arrow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Gerade Verbindung mit Pfeil 114"/>
                <p:cNvCxnSpPr/>
                <p:nvPr/>
              </p:nvCxnSpPr>
              <p:spPr>
                <a:xfrm>
                  <a:off x="1690576" y="935665"/>
                  <a:ext cx="0" cy="280035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headEnd type="arrow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Gerade Verbindung mit Pfeil 115"/>
                <p:cNvCxnSpPr/>
                <p:nvPr/>
              </p:nvCxnSpPr>
              <p:spPr>
                <a:xfrm>
                  <a:off x="2169041" y="935665"/>
                  <a:ext cx="0" cy="280035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headEnd type="arrow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Gerade Verbindung mit Pfeil 116"/>
                <p:cNvCxnSpPr/>
                <p:nvPr/>
              </p:nvCxnSpPr>
              <p:spPr>
                <a:xfrm>
                  <a:off x="2583711" y="903768"/>
                  <a:ext cx="0" cy="280035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headEnd type="arrow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28" name="Gruppieren 127"/>
          <p:cNvGrpSpPr/>
          <p:nvPr/>
        </p:nvGrpSpPr>
        <p:grpSpPr>
          <a:xfrm>
            <a:off x="3863053" y="4275334"/>
            <a:ext cx="3667125" cy="1593850"/>
            <a:chOff x="0" y="318977"/>
            <a:chExt cx="3666905" cy="159448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9" name="Textfeld 41"/>
                <p:cNvSpPr txBox="1"/>
                <p:nvPr/>
              </p:nvSpPr>
              <p:spPr>
                <a:xfrm>
                  <a:off x="3072545" y="1500284"/>
                  <a:ext cx="594360" cy="332105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1600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de-DE" sz="1600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𝑑</m:t>
                            </m:r>
                          </m:e>
                          <m:sub>
                            <m:r>
                              <a:rPr lang="de-DE" sz="1600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𝜀</m:t>
                            </m:r>
                          </m:sub>
                        </m:sSub>
                      </m:oMath>
                    </m:oMathPara>
                  </a14:m>
                  <a:endParaRPr lang="de-DE" sz="1100">
                    <a:effectLst/>
                    <a:ea typeface="Calibri"/>
                    <a:cs typeface="Times New Roman"/>
                  </a:endParaRPr>
                </a:p>
              </p:txBody>
            </p:sp>
          </mc:Choice>
          <mc:Fallback xmlns="">
            <p:sp>
              <p:nvSpPr>
                <p:cNvPr id="129" name="Textfeld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72545" y="1500284"/>
                  <a:ext cx="594360" cy="33210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30" name="Gruppieren 129"/>
            <p:cNvGrpSpPr/>
            <p:nvPr/>
          </p:nvGrpSpPr>
          <p:grpSpPr>
            <a:xfrm>
              <a:off x="0" y="318977"/>
              <a:ext cx="3635151" cy="1594485"/>
              <a:chOff x="0" y="318977"/>
              <a:chExt cx="3635151" cy="159448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1" name="Textfeld 40"/>
                  <p:cNvSpPr txBox="1"/>
                  <p:nvPr/>
                </p:nvSpPr>
                <p:spPr>
                  <a:xfrm>
                    <a:off x="3040791" y="393405"/>
                    <a:ext cx="594360" cy="452755"/>
                  </a:xfrm>
                  <a:prstGeom prst="rect">
                    <a:avLst/>
                  </a:prstGeom>
                  <a:solidFill>
                    <a:schemeClr val="lt1"/>
                  </a:solidFill>
                  <a:ln w="6350">
                    <a:noFill/>
                  </a:ln>
                  <a:effectLst/>
                </p:spPr>
                <p:style>
                  <a:lnRef idx="0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>
                      <a:lnSpc>
                        <a:spcPct val="115000"/>
                      </a:lnSpc>
                      <a:spcBef>
                        <a:spcPts val="0"/>
                      </a:spcBef>
                      <a:spcAft>
                        <a:spcPts val="100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de-DE" sz="1600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de-DE" sz="1600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de-DE" sz="1600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𝛾</m:t>
                              </m:r>
                            </m:sub>
                          </m:sSub>
                        </m:oMath>
                      </m:oMathPara>
                    </a14:m>
                    <a:endParaRPr lang="de-DE" sz="1100">
                      <a:effectLst/>
                      <a:ea typeface="Calibri"/>
                      <a:cs typeface="Times New Roman"/>
                    </a:endParaRPr>
                  </a:p>
                </p:txBody>
              </p:sp>
            </mc:Choice>
            <mc:Fallback xmlns="">
              <p:sp>
                <p:nvSpPr>
                  <p:cNvPr id="131" name="Textfeld 4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40791" y="393405"/>
                    <a:ext cx="594360" cy="452755"/>
                  </a:xfrm>
                  <a:prstGeom prst="rect">
                    <a:avLst/>
                  </a:prstGeom>
                  <a:blipFill rotWithShape="1">
                    <a:blip r:embed="rId6"/>
                    <a:stretch>
                      <a:fillRect/>
                    </a:stretch>
                  </a:blipFill>
                  <a:ln w="6350">
                    <a:noFill/>
                  </a:ln>
                  <a:effectLst/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132" name="Gruppieren 131"/>
              <p:cNvGrpSpPr/>
              <p:nvPr/>
            </p:nvGrpSpPr>
            <p:grpSpPr>
              <a:xfrm>
                <a:off x="0" y="318977"/>
                <a:ext cx="2795905" cy="1594485"/>
                <a:chOff x="0" y="0"/>
                <a:chExt cx="2795905" cy="1594485"/>
              </a:xfrm>
            </p:grpSpPr>
            <p:grpSp>
              <p:nvGrpSpPr>
                <p:cNvPr id="133" name="Gruppieren 132"/>
                <p:cNvGrpSpPr/>
                <p:nvPr/>
              </p:nvGrpSpPr>
              <p:grpSpPr>
                <a:xfrm>
                  <a:off x="0" y="0"/>
                  <a:ext cx="2795905" cy="1594485"/>
                  <a:chOff x="0" y="0"/>
                  <a:chExt cx="2796173" cy="1258352"/>
                </a:xfrm>
              </p:grpSpPr>
              <p:grpSp>
                <p:nvGrpSpPr>
                  <p:cNvPr id="144" name="Gruppieren 143"/>
                  <p:cNvGrpSpPr/>
                  <p:nvPr/>
                </p:nvGrpSpPr>
                <p:grpSpPr>
                  <a:xfrm>
                    <a:off x="1402454" y="0"/>
                    <a:ext cx="914400" cy="400050"/>
                    <a:chOff x="0" y="0"/>
                    <a:chExt cx="914400" cy="400050"/>
                  </a:xfrm>
                </p:grpSpPr>
                <p:sp>
                  <p:nvSpPr>
                    <p:cNvPr id="152" name="Rechteck 151"/>
                    <p:cNvSpPr/>
                    <p:nvPr/>
                  </p:nvSpPr>
                  <p:spPr>
                    <a:xfrm>
                      <a:off x="0" y="0"/>
                      <a:ext cx="457200" cy="40005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de-DE"/>
                    </a:p>
                  </p:txBody>
                </p:sp>
                <p:sp>
                  <p:nvSpPr>
                    <p:cNvPr id="153" name="Rechteck 152"/>
                    <p:cNvSpPr/>
                    <p:nvPr/>
                  </p:nvSpPr>
                  <p:spPr>
                    <a:xfrm>
                      <a:off x="457200" y="0"/>
                      <a:ext cx="457200" cy="40005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de-DE"/>
                    </a:p>
                  </p:txBody>
                </p:sp>
              </p:grpSp>
              <p:grpSp>
                <p:nvGrpSpPr>
                  <p:cNvPr id="145" name="Gruppieren 144"/>
                  <p:cNvGrpSpPr/>
                  <p:nvPr/>
                </p:nvGrpSpPr>
                <p:grpSpPr>
                  <a:xfrm>
                    <a:off x="1408063" y="858302"/>
                    <a:ext cx="1388110" cy="400050"/>
                    <a:chOff x="0" y="0"/>
                    <a:chExt cx="1388429" cy="400050"/>
                  </a:xfrm>
                </p:grpSpPr>
                <p:sp>
                  <p:nvSpPr>
                    <p:cNvPr id="149" name="Rechteck 148"/>
                    <p:cNvSpPr/>
                    <p:nvPr/>
                  </p:nvSpPr>
                  <p:spPr>
                    <a:xfrm>
                      <a:off x="0" y="0"/>
                      <a:ext cx="457200" cy="40005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de-DE"/>
                    </a:p>
                  </p:txBody>
                </p:sp>
                <p:sp>
                  <p:nvSpPr>
                    <p:cNvPr id="150" name="Rechteck 149"/>
                    <p:cNvSpPr/>
                    <p:nvPr/>
                  </p:nvSpPr>
                  <p:spPr>
                    <a:xfrm>
                      <a:off x="448785" y="0"/>
                      <a:ext cx="457200" cy="40005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de-DE"/>
                    </a:p>
                  </p:txBody>
                </p:sp>
                <p:sp>
                  <p:nvSpPr>
                    <p:cNvPr id="151" name="Rechteck 150"/>
                    <p:cNvSpPr/>
                    <p:nvPr/>
                  </p:nvSpPr>
                  <p:spPr>
                    <a:xfrm>
                      <a:off x="931229" y="0"/>
                      <a:ext cx="457200" cy="40005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de-DE"/>
                    </a:p>
                  </p:txBody>
                </p:sp>
              </p:grpSp>
              <p:cxnSp>
                <p:nvCxnSpPr>
                  <p:cNvPr id="146" name="Gerade Verbindung 145"/>
                  <p:cNvCxnSpPr/>
                  <p:nvPr/>
                </p:nvCxnSpPr>
                <p:spPr>
                  <a:xfrm>
                    <a:off x="701227" y="589031"/>
                    <a:ext cx="689610" cy="46609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Gerade Verbindung 146"/>
                  <p:cNvCxnSpPr/>
                  <p:nvPr/>
                </p:nvCxnSpPr>
                <p:spPr>
                  <a:xfrm flipV="1">
                    <a:off x="701227" y="185124"/>
                    <a:ext cx="701040" cy="403225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Gerade Verbindung 147"/>
                  <p:cNvCxnSpPr/>
                  <p:nvPr/>
                </p:nvCxnSpPr>
                <p:spPr>
                  <a:xfrm flipV="1">
                    <a:off x="0" y="589031"/>
                    <a:ext cx="701040" cy="508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34" name="Gerade Verbindung mit Pfeil 133"/>
                <p:cNvCxnSpPr/>
                <p:nvPr/>
              </p:nvCxnSpPr>
              <p:spPr>
                <a:xfrm>
                  <a:off x="1552353" y="138223"/>
                  <a:ext cx="0" cy="280035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Gerade Verbindung mit Pfeil 134"/>
                <p:cNvCxnSpPr/>
                <p:nvPr/>
              </p:nvCxnSpPr>
              <p:spPr>
                <a:xfrm>
                  <a:off x="1956390" y="148856"/>
                  <a:ext cx="0" cy="280035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Gerade Verbindung mit Pfeil 135"/>
                <p:cNvCxnSpPr/>
                <p:nvPr/>
              </p:nvCxnSpPr>
              <p:spPr>
                <a:xfrm>
                  <a:off x="1541720" y="1222744"/>
                  <a:ext cx="0" cy="280035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Gerade Verbindung mit Pfeil 136"/>
                <p:cNvCxnSpPr/>
                <p:nvPr/>
              </p:nvCxnSpPr>
              <p:spPr>
                <a:xfrm>
                  <a:off x="2030818" y="1233377"/>
                  <a:ext cx="0" cy="280035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Gerade Verbindung mit Pfeil 137"/>
                <p:cNvCxnSpPr/>
                <p:nvPr/>
              </p:nvCxnSpPr>
              <p:spPr>
                <a:xfrm>
                  <a:off x="2519916" y="1222744"/>
                  <a:ext cx="0" cy="280035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Gerade Verbindung mit Pfeil 138"/>
                <p:cNvCxnSpPr/>
                <p:nvPr/>
              </p:nvCxnSpPr>
              <p:spPr>
                <a:xfrm>
                  <a:off x="1690576" y="74428"/>
                  <a:ext cx="0" cy="280035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headEnd type="arrow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Gerade Verbindung mit Pfeil 139"/>
                <p:cNvCxnSpPr/>
                <p:nvPr/>
              </p:nvCxnSpPr>
              <p:spPr>
                <a:xfrm>
                  <a:off x="2169041" y="138223"/>
                  <a:ext cx="0" cy="280035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headEnd type="arrow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Gerade Verbindung mit Pfeil 140"/>
                <p:cNvCxnSpPr/>
                <p:nvPr/>
              </p:nvCxnSpPr>
              <p:spPr>
                <a:xfrm>
                  <a:off x="1690576" y="1222744"/>
                  <a:ext cx="0" cy="280035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headEnd type="arrow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Gerade Verbindung mit Pfeil 141"/>
                <p:cNvCxnSpPr/>
                <p:nvPr/>
              </p:nvCxnSpPr>
              <p:spPr>
                <a:xfrm>
                  <a:off x="2169041" y="1222744"/>
                  <a:ext cx="0" cy="280035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headEnd type="arrow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Gerade Verbindung mit Pfeil 142"/>
                <p:cNvCxnSpPr/>
                <p:nvPr/>
              </p:nvCxnSpPr>
              <p:spPr>
                <a:xfrm>
                  <a:off x="2658139" y="1222744"/>
                  <a:ext cx="0" cy="280035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headEnd type="arrow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338665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mit Pfeil 4"/>
          <p:cNvCxnSpPr/>
          <p:nvPr/>
        </p:nvCxnSpPr>
        <p:spPr>
          <a:xfrm>
            <a:off x="838200" y="914400"/>
            <a:ext cx="0" cy="4648200"/>
          </a:xfrm>
          <a:prstGeom prst="straightConnector1">
            <a:avLst/>
          </a:prstGeom>
          <a:ln w="254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uppieren 10"/>
          <p:cNvGrpSpPr/>
          <p:nvPr/>
        </p:nvGrpSpPr>
        <p:grpSpPr>
          <a:xfrm>
            <a:off x="3124200" y="2649246"/>
            <a:ext cx="1524000" cy="304800"/>
            <a:chOff x="1447800" y="4191000"/>
            <a:chExt cx="1524000" cy="304800"/>
          </a:xfrm>
        </p:grpSpPr>
        <p:sp>
          <p:nvSpPr>
            <p:cNvPr id="6" name="Rechteck 5"/>
            <p:cNvSpPr/>
            <p:nvPr/>
          </p:nvSpPr>
          <p:spPr>
            <a:xfrm>
              <a:off x="1447800" y="4191000"/>
              <a:ext cx="30480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1752600" y="4191000"/>
              <a:ext cx="30480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2057400" y="4191000"/>
              <a:ext cx="30480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Rechteck 8"/>
            <p:cNvSpPr/>
            <p:nvPr/>
          </p:nvSpPr>
          <p:spPr>
            <a:xfrm>
              <a:off x="2667000" y="4191000"/>
              <a:ext cx="30480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Rechteck 9"/>
            <p:cNvSpPr/>
            <p:nvPr/>
          </p:nvSpPr>
          <p:spPr>
            <a:xfrm>
              <a:off x="2362200" y="4191000"/>
              <a:ext cx="30480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2" name="Gruppieren 11"/>
          <p:cNvGrpSpPr/>
          <p:nvPr/>
        </p:nvGrpSpPr>
        <p:grpSpPr>
          <a:xfrm>
            <a:off x="1125772" y="4343400"/>
            <a:ext cx="1524000" cy="304800"/>
            <a:chOff x="1447800" y="4191000"/>
            <a:chExt cx="1524000" cy="304800"/>
          </a:xfrm>
        </p:grpSpPr>
        <p:sp>
          <p:nvSpPr>
            <p:cNvPr id="13" name="Rechteck 12"/>
            <p:cNvSpPr/>
            <p:nvPr/>
          </p:nvSpPr>
          <p:spPr>
            <a:xfrm>
              <a:off x="1447800" y="4191000"/>
              <a:ext cx="30480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Rechteck 13"/>
            <p:cNvSpPr/>
            <p:nvPr/>
          </p:nvSpPr>
          <p:spPr>
            <a:xfrm>
              <a:off x="1752600" y="4191000"/>
              <a:ext cx="30480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Rechteck 14"/>
            <p:cNvSpPr/>
            <p:nvPr/>
          </p:nvSpPr>
          <p:spPr>
            <a:xfrm>
              <a:off x="2057400" y="4191000"/>
              <a:ext cx="30480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Rechteck 15"/>
            <p:cNvSpPr/>
            <p:nvPr/>
          </p:nvSpPr>
          <p:spPr>
            <a:xfrm>
              <a:off x="2667000" y="4191000"/>
              <a:ext cx="30480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Rechteck 16"/>
            <p:cNvSpPr/>
            <p:nvPr/>
          </p:nvSpPr>
          <p:spPr>
            <a:xfrm>
              <a:off x="2362200" y="4191000"/>
              <a:ext cx="30480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" name="Gruppieren 17"/>
          <p:cNvGrpSpPr/>
          <p:nvPr/>
        </p:nvGrpSpPr>
        <p:grpSpPr>
          <a:xfrm>
            <a:off x="5558624" y="1909278"/>
            <a:ext cx="914400" cy="1578665"/>
            <a:chOff x="914400" y="3755335"/>
            <a:chExt cx="914400" cy="1578665"/>
          </a:xfrm>
        </p:grpSpPr>
        <p:sp>
          <p:nvSpPr>
            <p:cNvPr id="19" name="Rechteck 18"/>
            <p:cNvSpPr/>
            <p:nvPr/>
          </p:nvSpPr>
          <p:spPr>
            <a:xfrm>
              <a:off x="1219200" y="5029200"/>
              <a:ext cx="30480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Rechteck 19"/>
            <p:cNvSpPr/>
            <p:nvPr/>
          </p:nvSpPr>
          <p:spPr>
            <a:xfrm>
              <a:off x="914400" y="3755335"/>
              <a:ext cx="30480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Rechteck 20"/>
            <p:cNvSpPr/>
            <p:nvPr/>
          </p:nvSpPr>
          <p:spPr>
            <a:xfrm>
              <a:off x="914400" y="5029200"/>
              <a:ext cx="30480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Rechteck 21"/>
            <p:cNvSpPr/>
            <p:nvPr/>
          </p:nvSpPr>
          <p:spPr>
            <a:xfrm>
              <a:off x="1524000" y="5029200"/>
              <a:ext cx="30480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Rechteck 22"/>
            <p:cNvSpPr/>
            <p:nvPr/>
          </p:nvSpPr>
          <p:spPr>
            <a:xfrm>
              <a:off x="1219200" y="3755335"/>
              <a:ext cx="30480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25" name="Gerade Verbindung 24"/>
          <p:cNvCxnSpPr>
            <a:stCxn id="16" idx="3"/>
            <a:endCxn id="6" idx="1"/>
          </p:cNvCxnSpPr>
          <p:nvPr/>
        </p:nvCxnSpPr>
        <p:spPr>
          <a:xfrm flipV="1">
            <a:off x="2649772" y="2801646"/>
            <a:ext cx="474428" cy="169415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>
            <a:stCxn id="9" idx="3"/>
            <a:endCxn id="20" idx="1"/>
          </p:cNvCxnSpPr>
          <p:nvPr/>
        </p:nvCxnSpPr>
        <p:spPr>
          <a:xfrm flipV="1">
            <a:off x="4648200" y="2061678"/>
            <a:ext cx="910424" cy="73996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>
            <a:stCxn id="9" idx="3"/>
            <a:endCxn id="21" idx="1"/>
          </p:cNvCxnSpPr>
          <p:nvPr/>
        </p:nvCxnSpPr>
        <p:spPr>
          <a:xfrm>
            <a:off x="4648200" y="2801646"/>
            <a:ext cx="910424" cy="53389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>
            <a:stCxn id="9" idx="3"/>
          </p:cNvCxnSpPr>
          <p:nvPr/>
        </p:nvCxnSpPr>
        <p:spPr>
          <a:xfrm>
            <a:off x="4648200" y="2801646"/>
            <a:ext cx="25908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>
            <a:stCxn id="23" idx="3"/>
          </p:cNvCxnSpPr>
          <p:nvPr/>
        </p:nvCxnSpPr>
        <p:spPr>
          <a:xfrm flipV="1">
            <a:off x="6168224" y="2061677"/>
            <a:ext cx="1524000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 flipV="1">
            <a:off x="6473024" y="3325300"/>
            <a:ext cx="1219200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40"/>
          <p:cNvCxnSpPr/>
          <p:nvPr/>
        </p:nvCxnSpPr>
        <p:spPr>
          <a:xfrm>
            <a:off x="6994497" y="2051437"/>
            <a:ext cx="0" cy="77227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/>
          <p:nvPr/>
        </p:nvCxnSpPr>
        <p:spPr>
          <a:xfrm>
            <a:off x="6994497" y="2801646"/>
            <a:ext cx="0" cy="501595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>
            <a:off x="7467600" y="2061677"/>
            <a:ext cx="0" cy="1273865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1125772" y="5334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Isoliertes Ion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2819400" y="5333999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Kugelsymmetrisches </a:t>
            </a:r>
            <a:r>
              <a:rPr lang="de-DE" dirty="0" err="1" smtClean="0"/>
              <a:t>Ligandenfeld</a:t>
            </a:r>
            <a:endParaRPr lang="de-DE" dirty="0"/>
          </a:p>
        </p:txBody>
      </p:sp>
      <p:sp>
        <p:nvSpPr>
          <p:cNvPr id="50" name="Textfeld 49"/>
          <p:cNvSpPr txBox="1"/>
          <p:nvPr/>
        </p:nvSpPr>
        <p:spPr>
          <a:xfrm>
            <a:off x="6019800" y="5334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Oktaedrisches </a:t>
            </a:r>
            <a:r>
              <a:rPr lang="de-DE" dirty="0" err="1" smtClean="0"/>
              <a:t>Ligandenfeld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51" name="Textfeld 50"/>
          <p:cNvSpPr txBox="1"/>
          <p:nvPr/>
        </p:nvSpPr>
        <p:spPr>
          <a:xfrm>
            <a:off x="1125772" y="3810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d- Orbitale 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3124200" y="2203837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d- Orbitale 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-58973" y="1229802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Energie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feld 54"/>
              <p:cNvSpPr txBox="1"/>
              <p:nvPr/>
            </p:nvSpPr>
            <p:spPr>
              <a:xfrm>
                <a:off x="5569225" y="2227170"/>
                <a:ext cx="304800" cy="2783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1200" b="0" i="1" smtClean="0">
                              <a:latin typeface="Cambria Math"/>
                            </a:rPr>
                            <m:t>𝑑</m:t>
                          </m:r>
                        </m:e>
                        <m:sub>
                          <m:sSup>
                            <m:sSupPr>
                              <m:ctrlPr>
                                <a:rPr lang="de-DE" sz="12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de-DE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de-DE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55" name="Textfeld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9225" y="2227170"/>
                <a:ext cx="304800" cy="278346"/>
              </a:xfrm>
              <a:prstGeom prst="rect">
                <a:avLst/>
              </a:prstGeom>
              <a:blipFill rotWithShape="1">
                <a:blip r:embed="rId2"/>
                <a:stretch>
                  <a:fillRect r="-10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feld 55"/>
              <p:cNvSpPr txBox="1"/>
              <p:nvPr/>
            </p:nvSpPr>
            <p:spPr>
              <a:xfrm>
                <a:off x="5863424" y="2205562"/>
                <a:ext cx="457200" cy="2999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1200" b="0" i="1" smtClean="0">
                              <a:latin typeface="Cambria Math"/>
                            </a:rPr>
                            <m:t>𝑑</m:t>
                          </m:r>
                        </m:e>
                        <m:sub>
                          <m:sSup>
                            <m:sSupPr>
                              <m:ctrlPr>
                                <a:rPr lang="de-DE" sz="12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de-DE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DE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de-DE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de-DE" sz="12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de-DE" sz="12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de-DE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sub>
                      </m:sSub>
                    </m:oMath>
                  </m:oMathPara>
                </a14:m>
                <a:endParaRPr lang="de-DE" sz="1200" dirty="0"/>
              </a:p>
            </p:txBody>
          </p:sp>
        </mc:Choice>
        <mc:Fallback xmlns="">
          <p:sp>
            <p:nvSpPr>
              <p:cNvPr id="56" name="Textfeld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3424" y="2205562"/>
                <a:ext cx="457200" cy="299954"/>
              </a:xfrm>
              <a:prstGeom prst="rect">
                <a:avLst/>
              </a:prstGeom>
              <a:blipFill rotWithShape="1">
                <a:blip r:embed="rId3"/>
                <a:stretch>
                  <a:fillRect r="-18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feld 56"/>
              <p:cNvSpPr txBox="1"/>
              <p:nvPr/>
            </p:nvSpPr>
            <p:spPr>
              <a:xfrm>
                <a:off x="5482424" y="3518382"/>
                <a:ext cx="457200" cy="291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1200" b="0" i="1" smtClean="0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de-DE" sz="1200" b="0" i="1" smtClean="0">
                              <a:latin typeface="Cambria Math"/>
                            </a:rPr>
                            <m:t>𝑥𝑦</m:t>
                          </m:r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57" name="Textfeld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2424" y="3518382"/>
                <a:ext cx="457200" cy="29161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feld 57"/>
              <p:cNvSpPr txBox="1"/>
              <p:nvPr/>
            </p:nvSpPr>
            <p:spPr>
              <a:xfrm>
                <a:off x="5791200" y="3510223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1200" b="0" i="1" smtClean="0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de-DE" sz="1200" b="0" i="1" smtClean="0">
                              <a:latin typeface="Cambria Math"/>
                            </a:rPr>
                            <m:t>𝑥𝑧</m:t>
                          </m:r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58" name="Textfeld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510223"/>
                <a:ext cx="457200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feld 58"/>
              <p:cNvSpPr txBox="1"/>
              <p:nvPr/>
            </p:nvSpPr>
            <p:spPr>
              <a:xfrm>
                <a:off x="6092024" y="3504820"/>
                <a:ext cx="457200" cy="291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1200" b="0" i="1" smtClean="0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de-DE" sz="1200" b="0" i="1" smtClean="0">
                              <a:latin typeface="Cambria Math"/>
                            </a:rPr>
                            <m:t>𝑦𝑧</m:t>
                          </m:r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59" name="Textfeld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2024" y="3504820"/>
                <a:ext cx="457200" cy="29161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feld 59"/>
              <p:cNvSpPr txBox="1"/>
              <p:nvPr/>
            </p:nvSpPr>
            <p:spPr>
              <a:xfrm>
                <a:off x="7388750" y="2544720"/>
                <a:ext cx="17552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 smtClean="0">
                          <a:latin typeface="Cambria Math"/>
                        </a:rPr>
                        <m:t>1</m:t>
                      </m:r>
                      <m:r>
                        <a:rPr lang="de-DE" sz="1400" b="0" i="1" smtClean="0">
                          <a:latin typeface="Cambria Math"/>
                        </a:rPr>
                        <m:t>0 </m:t>
                      </m:r>
                      <m:r>
                        <a:rPr lang="de-DE" sz="1400" b="0" i="1" smtClean="0">
                          <a:latin typeface="Cambria Math"/>
                        </a:rPr>
                        <m:t>𝐷𝑞</m:t>
                      </m:r>
                      <m:r>
                        <a:rPr lang="de-DE" sz="1400" b="0" i="1" smtClean="0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de-DE" sz="1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1400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</m:e>
                        <m:sub>
                          <m:r>
                            <a:rPr lang="de-DE" sz="14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de-DE" sz="1400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60" name="Textfeld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8750" y="2544720"/>
                <a:ext cx="1755250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39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feld 60"/>
              <p:cNvSpPr txBox="1"/>
              <p:nvPr/>
            </p:nvSpPr>
            <p:spPr>
              <a:xfrm>
                <a:off x="7681622" y="1899036"/>
                <a:ext cx="457200" cy="325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00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1400" b="0" i="1" dirty="0" smtClean="0">
                              <a:latin typeface="Cambria Math"/>
                            </a:rPr>
                            <m:t>𝑒</m:t>
                          </m:r>
                        </m:e>
                        <m:sub>
                          <m:r>
                            <a:rPr lang="de-DE" sz="1400" b="0" i="1" dirty="0" smtClean="0">
                              <a:latin typeface="Cambria Math"/>
                            </a:rPr>
                            <m:t>𝑔</m:t>
                          </m:r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61" name="Textfeld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1622" y="1899036"/>
                <a:ext cx="457200" cy="32528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feld 61"/>
              <p:cNvSpPr txBox="1"/>
              <p:nvPr/>
            </p:nvSpPr>
            <p:spPr>
              <a:xfrm>
                <a:off x="7681622" y="3162661"/>
                <a:ext cx="457200" cy="325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sz="1400" b="0" i="1" smtClean="0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de-DE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de-DE" sz="1400" b="0" i="1" smtClean="0">
                              <a:latin typeface="Cambria Math"/>
                            </a:rPr>
                            <m:t>𝑔</m:t>
                          </m:r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62" name="Textfeld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1622" y="3162661"/>
                <a:ext cx="457200" cy="325282"/>
              </a:xfrm>
              <a:prstGeom prst="rect">
                <a:avLst/>
              </a:prstGeom>
              <a:blipFill rotWithShape="1">
                <a:blip r:embed="rId9"/>
                <a:stretch>
                  <a:fillRect b="-188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feld 62"/>
              <p:cNvSpPr txBox="1"/>
              <p:nvPr/>
            </p:nvSpPr>
            <p:spPr>
              <a:xfrm>
                <a:off x="6765897" y="3335543"/>
                <a:ext cx="457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i="1" smtClean="0">
                          <a:latin typeface="Cambria Math"/>
                        </a:rPr>
                        <m:t>4</m:t>
                      </m:r>
                      <m:r>
                        <a:rPr lang="de-DE" sz="1600" b="0" i="1" smtClean="0">
                          <a:latin typeface="Cambria Math"/>
                        </a:rPr>
                        <m:t> </m:t>
                      </m:r>
                      <m:r>
                        <a:rPr lang="de-DE" sz="1600" b="0" i="1" smtClean="0">
                          <a:latin typeface="Cambria Math"/>
                        </a:rPr>
                        <m:t>𝐷𝑞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63" name="Textfeld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5897" y="3335543"/>
                <a:ext cx="4572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r="-29333" b="-71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feld 63"/>
              <p:cNvSpPr txBox="1"/>
              <p:nvPr/>
            </p:nvSpPr>
            <p:spPr>
              <a:xfrm>
                <a:off x="6755296" y="1712883"/>
                <a:ext cx="457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i="1" smtClean="0">
                          <a:latin typeface="Cambria Math"/>
                        </a:rPr>
                        <m:t>6</m:t>
                      </m:r>
                      <m:r>
                        <a:rPr lang="de-DE" sz="1600" b="0" i="1" smtClean="0">
                          <a:latin typeface="Cambria Math"/>
                        </a:rPr>
                        <m:t> </m:t>
                      </m:r>
                      <m:r>
                        <a:rPr lang="de-DE" sz="1600" b="0" i="1" smtClean="0">
                          <a:latin typeface="Cambria Math"/>
                        </a:rPr>
                        <m:t>𝐷𝑞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64" name="Textfeld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5296" y="1712883"/>
                <a:ext cx="457200" cy="338554"/>
              </a:xfrm>
              <a:prstGeom prst="rect">
                <a:avLst/>
              </a:prstGeom>
              <a:blipFill rotWithShape="1">
                <a:blip r:embed="rId11"/>
                <a:stretch>
                  <a:fillRect r="-30667" b="-71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533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Gerade Verbindung 61"/>
          <p:cNvCxnSpPr>
            <a:stCxn id="40" idx="4"/>
            <a:endCxn id="35" idx="7"/>
          </p:cNvCxnSpPr>
          <p:nvPr/>
        </p:nvCxnSpPr>
        <p:spPr>
          <a:xfrm flipH="1">
            <a:off x="3262702" y="1054027"/>
            <a:ext cx="543703" cy="13589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6" name="Gruppieren 225"/>
          <p:cNvGrpSpPr/>
          <p:nvPr/>
        </p:nvGrpSpPr>
        <p:grpSpPr>
          <a:xfrm>
            <a:off x="2674937" y="109606"/>
            <a:ext cx="1160111" cy="2362199"/>
            <a:chOff x="2167664" y="120175"/>
            <a:chExt cx="1543129" cy="2611808"/>
          </a:xfrm>
        </p:grpSpPr>
        <p:sp>
          <p:nvSpPr>
            <p:cNvPr id="37" name="Ellipse 36"/>
            <p:cNvSpPr/>
            <p:nvPr/>
          </p:nvSpPr>
          <p:spPr>
            <a:xfrm>
              <a:off x="3169846" y="1564663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25" name="Gruppieren 224"/>
            <p:cNvGrpSpPr/>
            <p:nvPr/>
          </p:nvGrpSpPr>
          <p:grpSpPr>
            <a:xfrm>
              <a:off x="2167664" y="120175"/>
              <a:ext cx="1543129" cy="2611808"/>
              <a:chOff x="2167664" y="120175"/>
              <a:chExt cx="1543129" cy="2611808"/>
            </a:xfrm>
          </p:grpSpPr>
          <p:sp>
            <p:nvSpPr>
              <p:cNvPr id="39" name="Ellipse 38"/>
              <p:cNvSpPr/>
              <p:nvPr/>
            </p:nvSpPr>
            <p:spPr>
              <a:xfrm>
                <a:off x="2167664" y="1566216"/>
                <a:ext cx="76200" cy="762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224" name="Gruppieren 223"/>
              <p:cNvGrpSpPr/>
              <p:nvPr/>
            </p:nvGrpSpPr>
            <p:grpSpPr>
              <a:xfrm>
                <a:off x="2205764" y="120175"/>
                <a:ext cx="1505029" cy="2611808"/>
                <a:chOff x="2205764" y="120175"/>
                <a:chExt cx="1505029" cy="2611808"/>
              </a:xfrm>
            </p:grpSpPr>
            <p:sp>
              <p:nvSpPr>
                <p:cNvPr id="35" name="Ellipse 34"/>
                <p:cNvSpPr/>
                <p:nvPr/>
              </p:nvSpPr>
              <p:spPr>
                <a:xfrm>
                  <a:off x="2884441" y="2655783"/>
                  <a:ext cx="76200" cy="762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0" name="Ellipse 39"/>
                <p:cNvSpPr/>
                <p:nvPr/>
              </p:nvSpPr>
              <p:spPr>
                <a:xfrm>
                  <a:off x="3634593" y="1088191"/>
                  <a:ext cx="76200" cy="762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1" name="Ellipse 40"/>
                <p:cNvSpPr/>
                <p:nvPr/>
              </p:nvSpPr>
              <p:spPr>
                <a:xfrm>
                  <a:off x="2895600" y="120175"/>
                  <a:ext cx="76200" cy="762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2" name="Ellipse 41"/>
                <p:cNvSpPr/>
                <p:nvPr/>
              </p:nvSpPr>
              <p:spPr>
                <a:xfrm>
                  <a:off x="2699519" y="1087908"/>
                  <a:ext cx="76200" cy="762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cxnSp>
              <p:nvCxnSpPr>
                <p:cNvPr id="44" name="Gerade Verbindung 43"/>
                <p:cNvCxnSpPr>
                  <a:stCxn id="39" idx="6"/>
                  <a:endCxn id="37" idx="2"/>
                </p:cNvCxnSpPr>
                <p:nvPr/>
              </p:nvCxnSpPr>
              <p:spPr>
                <a:xfrm flipV="1">
                  <a:off x="2243864" y="1602763"/>
                  <a:ext cx="925982" cy="155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Gerade Verbindung 46"/>
                <p:cNvCxnSpPr>
                  <a:stCxn id="39" idx="7"/>
                  <a:endCxn id="42" idx="3"/>
                </p:cNvCxnSpPr>
                <p:nvPr/>
              </p:nvCxnSpPr>
              <p:spPr>
                <a:xfrm flipV="1">
                  <a:off x="2232705" y="1152949"/>
                  <a:ext cx="477973" cy="42442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Gerade Verbindung 48"/>
                <p:cNvCxnSpPr>
                  <a:stCxn id="42" idx="6"/>
                  <a:endCxn id="40" idx="2"/>
                </p:cNvCxnSpPr>
                <p:nvPr/>
              </p:nvCxnSpPr>
              <p:spPr>
                <a:xfrm>
                  <a:off x="2775719" y="1126008"/>
                  <a:ext cx="858874" cy="28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Gerade Verbindung 50"/>
                <p:cNvCxnSpPr>
                  <a:stCxn id="40" idx="3"/>
                  <a:endCxn id="37" idx="7"/>
                </p:cNvCxnSpPr>
                <p:nvPr/>
              </p:nvCxnSpPr>
              <p:spPr>
                <a:xfrm flipH="1">
                  <a:off x="3234887" y="1153232"/>
                  <a:ext cx="410865" cy="42259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Gerade Verbindung 57"/>
                <p:cNvCxnSpPr>
                  <a:stCxn id="39" idx="4"/>
                  <a:endCxn id="35" idx="1"/>
                </p:cNvCxnSpPr>
                <p:nvPr/>
              </p:nvCxnSpPr>
              <p:spPr>
                <a:xfrm>
                  <a:off x="2205764" y="1642415"/>
                  <a:ext cx="689836" cy="102452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Gerade Verbindung 59"/>
                <p:cNvCxnSpPr>
                  <a:stCxn id="42" idx="4"/>
                  <a:endCxn id="35" idx="1"/>
                </p:cNvCxnSpPr>
                <p:nvPr/>
              </p:nvCxnSpPr>
              <p:spPr>
                <a:xfrm>
                  <a:off x="2737619" y="1164108"/>
                  <a:ext cx="157981" cy="150283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Gerade Verbindung 63"/>
                <p:cNvCxnSpPr>
                  <a:stCxn id="37" idx="4"/>
                  <a:endCxn id="35" idx="7"/>
                </p:cNvCxnSpPr>
                <p:nvPr/>
              </p:nvCxnSpPr>
              <p:spPr>
                <a:xfrm flipH="1">
                  <a:off x="2949482" y="1640863"/>
                  <a:ext cx="258464" cy="102608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Gerade Verbindung 65"/>
                <p:cNvCxnSpPr>
                  <a:stCxn id="42" idx="0"/>
                  <a:endCxn id="41" idx="3"/>
                </p:cNvCxnSpPr>
                <p:nvPr/>
              </p:nvCxnSpPr>
              <p:spPr>
                <a:xfrm flipV="1">
                  <a:off x="2737619" y="185215"/>
                  <a:ext cx="169140" cy="90269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Gerade Verbindung 67"/>
                <p:cNvCxnSpPr>
                  <a:stCxn id="41" idx="5"/>
                  <a:endCxn id="40" idx="0"/>
                </p:cNvCxnSpPr>
                <p:nvPr/>
              </p:nvCxnSpPr>
              <p:spPr>
                <a:xfrm>
                  <a:off x="2960641" y="185215"/>
                  <a:ext cx="712052" cy="9029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Gerade Verbindung 69"/>
                <p:cNvCxnSpPr>
                  <a:stCxn id="39" idx="0"/>
                  <a:endCxn id="41" idx="3"/>
                </p:cNvCxnSpPr>
                <p:nvPr/>
              </p:nvCxnSpPr>
              <p:spPr>
                <a:xfrm flipV="1">
                  <a:off x="2205764" y="185215"/>
                  <a:ext cx="700995" cy="138100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72" name="Gerade Verbindung 71"/>
          <p:cNvCxnSpPr>
            <a:stCxn id="41" idx="5"/>
            <a:endCxn id="37" idx="0"/>
          </p:cNvCxnSpPr>
          <p:nvPr/>
        </p:nvCxnSpPr>
        <p:spPr>
          <a:xfrm>
            <a:off x="3271091" y="168431"/>
            <a:ext cx="185921" cy="12476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Gerade Verbindung mit Pfeil 235"/>
          <p:cNvCxnSpPr/>
          <p:nvPr/>
        </p:nvCxnSpPr>
        <p:spPr>
          <a:xfrm>
            <a:off x="381000" y="1416045"/>
            <a:ext cx="11430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Gerade Verbindung mit Pfeil 237"/>
          <p:cNvCxnSpPr/>
          <p:nvPr/>
        </p:nvCxnSpPr>
        <p:spPr>
          <a:xfrm flipV="1">
            <a:off x="914400" y="685801"/>
            <a:ext cx="0" cy="1371599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Gerade Verbindung mit Pfeil 240"/>
          <p:cNvCxnSpPr/>
          <p:nvPr/>
        </p:nvCxnSpPr>
        <p:spPr>
          <a:xfrm flipV="1">
            <a:off x="457200" y="838200"/>
            <a:ext cx="990600" cy="10668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Textfeld 241"/>
          <p:cNvSpPr txBox="1"/>
          <p:nvPr/>
        </p:nvSpPr>
        <p:spPr>
          <a:xfrm>
            <a:off x="1371600" y="1371600"/>
            <a:ext cx="15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x</a:t>
            </a:r>
            <a:endParaRPr lang="de-DE" sz="1200" dirty="0"/>
          </a:p>
        </p:txBody>
      </p:sp>
      <p:sp>
        <p:nvSpPr>
          <p:cNvPr id="244" name="Textfeld 243"/>
          <p:cNvSpPr txBox="1"/>
          <p:nvPr/>
        </p:nvSpPr>
        <p:spPr>
          <a:xfrm>
            <a:off x="1295400" y="881068"/>
            <a:ext cx="15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y</a:t>
            </a:r>
          </a:p>
        </p:txBody>
      </p:sp>
      <p:sp>
        <p:nvSpPr>
          <p:cNvPr id="245" name="Textfeld 244"/>
          <p:cNvSpPr txBox="1"/>
          <p:nvPr/>
        </p:nvSpPr>
        <p:spPr>
          <a:xfrm>
            <a:off x="927100" y="653738"/>
            <a:ext cx="15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z</a:t>
            </a:r>
            <a:endParaRPr lang="de-DE" sz="1200" dirty="0"/>
          </a:p>
        </p:txBody>
      </p:sp>
      <p:sp>
        <p:nvSpPr>
          <p:cNvPr id="246" name="Textfeld 245"/>
          <p:cNvSpPr txBox="1"/>
          <p:nvPr/>
        </p:nvSpPr>
        <p:spPr>
          <a:xfrm>
            <a:off x="152400" y="2298846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a)</a:t>
            </a:r>
            <a:endParaRPr lang="de-DE" sz="1200" dirty="0"/>
          </a:p>
        </p:txBody>
      </p:sp>
      <p:grpSp>
        <p:nvGrpSpPr>
          <p:cNvPr id="278" name="Gruppieren 277"/>
          <p:cNvGrpSpPr/>
          <p:nvPr/>
        </p:nvGrpSpPr>
        <p:grpSpPr>
          <a:xfrm>
            <a:off x="272168" y="2951272"/>
            <a:ext cx="8229600" cy="3422733"/>
            <a:chOff x="152400" y="3413056"/>
            <a:chExt cx="8229600" cy="3422733"/>
          </a:xfrm>
        </p:grpSpPr>
        <p:grpSp>
          <p:nvGrpSpPr>
            <p:cNvPr id="34" name="Gruppieren 33"/>
            <p:cNvGrpSpPr/>
            <p:nvPr/>
          </p:nvGrpSpPr>
          <p:grpSpPr>
            <a:xfrm>
              <a:off x="5562600" y="3717856"/>
              <a:ext cx="2819400" cy="2382438"/>
              <a:chOff x="5486400" y="2772462"/>
              <a:chExt cx="3048000" cy="3094938"/>
            </a:xfrm>
          </p:grpSpPr>
          <p:cxnSp>
            <p:nvCxnSpPr>
              <p:cNvPr id="12" name="Gerade Verbindung 11"/>
              <p:cNvCxnSpPr/>
              <p:nvPr/>
            </p:nvCxnSpPr>
            <p:spPr>
              <a:xfrm>
                <a:off x="5486400" y="2772462"/>
                <a:ext cx="1219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Gerade Verbindung 12"/>
              <p:cNvCxnSpPr/>
              <p:nvPr/>
            </p:nvCxnSpPr>
            <p:spPr>
              <a:xfrm>
                <a:off x="7315200" y="2779169"/>
                <a:ext cx="1219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Gerade Verbindung 13"/>
              <p:cNvCxnSpPr/>
              <p:nvPr/>
            </p:nvCxnSpPr>
            <p:spPr>
              <a:xfrm>
                <a:off x="5486400" y="3764585"/>
                <a:ext cx="1219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 Verbindung 14"/>
              <p:cNvCxnSpPr/>
              <p:nvPr/>
            </p:nvCxnSpPr>
            <p:spPr>
              <a:xfrm>
                <a:off x="7315199" y="3771900"/>
                <a:ext cx="1219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Gerade Verbindung 15"/>
              <p:cNvCxnSpPr/>
              <p:nvPr/>
            </p:nvCxnSpPr>
            <p:spPr>
              <a:xfrm>
                <a:off x="5486400" y="4918557"/>
                <a:ext cx="1219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Gerade Verbindung 16"/>
              <p:cNvCxnSpPr/>
              <p:nvPr/>
            </p:nvCxnSpPr>
            <p:spPr>
              <a:xfrm>
                <a:off x="7315200" y="4918557"/>
                <a:ext cx="1219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Gerade Verbindung 17"/>
              <p:cNvCxnSpPr/>
              <p:nvPr/>
            </p:nvCxnSpPr>
            <p:spPr>
              <a:xfrm>
                <a:off x="5486400" y="5867400"/>
                <a:ext cx="1219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 Verbindung 18"/>
              <p:cNvCxnSpPr/>
              <p:nvPr/>
            </p:nvCxnSpPr>
            <p:spPr>
              <a:xfrm>
                <a:off x="7315200" y="5867400"/>
                <a:ext cx="1219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uppieren 32"/>
            <p:cNvGrpSpPr/>
            <p:nvPr/>
          </p:nvGrpSpPr>
          <p:grpSpPr>
            <a:xfrm>
              <a:off x="507858" y="3717856"/>
              <a:ext cx="4037945" cy="2382438"/>
              <a:chOff x="228600" y="2772462"/>
              <a:chExt cx="4365346" cy="3094938"/>
            </a:xfrm>
          </p:grpSpPr>
          <p:cxnSp>
            <p:nvCxnSpPr>
              <p:cNvPr id="5" name="Gerade Verbindung 4"/>
              <p:cNvCxnSpPr/>
              <p:nvPr/>
            </p:nvCxnSpPr>
            <p:spPr>
              <a:xfrm>
                <a:off x="228600" y="4343400"/>
                <a:ext cx="1219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Gerade Verbindung 5"/>
              <p:cNvCxnSpPr/>
              <p:nvPr/>
            </p:nvCxnSpPr>
            <p:spPr>
              <a:xfrm>
                <a:off x="1828800" y="3200400"/>
                <a:ext cx="1219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Gerade Verbindung 6"/>
              <p:cNvCxnSpPr/>
              <p:nvPr/>
            </p:nvCxnSpPr>
            <p:spPr>
              <a:xfrm>
                <a:off x="1828800" y="5493715"/>
                <a:ext cx="1219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Gerade Verbindung 7"/>
              <p:cNvCxnSpPr/>
              <p:nvPr/>
            </p:nvCxnSpPr>
            <p:spPr>
              <a:xfrm>
                <a:off x="3374746" y="2772462"/>
                <a:ext cx="1219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Gerade Verbindung 8"/>
              <p:cNvCxnSpPr/>
              <p:nvPr/>
            </p:nvCxnSpPr>
            <p:spPr>
              <a:xfrm>
                <a:off x="3374746" y="3764585"/>
                <a:ext cx="1219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Gerade Verbindung 9"/>
              <p:cNvCxnSpPr/>
              <p:nvPr/>
            </p:nvCxnSpPr>
            <p:spPr>
              <a:xfrm>
                <a:off x="3374746" y="4918557"/>
                <a:ext cx="1219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Gerade Verbindung 10"/>
              <p:cNvCxnSpPr/>
              <p:nvPr/>
            </p:nvCxnSpPr>
            <p:spPr>
              <a:xfrm>
                <a:off x="3374746" y="5867400"/>
                <a:ext cx="1219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Gerade Verbindung 20"/>
              <p:cNvCxnSpPr/>
              <p:nvPr/>
            </p:nvCxnSpPr>
            <p:spPr>
              <a:xfrm flipV="1">
                <a:off x="1447800" y="3200400"/>
                <a:ext cx="381000" cy="114300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Gerade Verbindung 22"/>
              <p:cNvCxnSpPr/>
              <p:nvPr/>
            </p:nvCxnSpPr>
            <p:spPr>
              <a:xfrm>
                <a:off x="1447800" y="4343400"/>
                <a:ext cx="381000" cy="1150315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Gerade Verbindung 24"/>
              <p:cNvCxnSpPr/>
              <p:nvPr/>
            </p:nvCxnSpPr>
            <p:spPr>
              <a:xfrm flipV="1">
                <a:off x="3048000" y="2772462"/>
                <a:ext cx="326746" cy="427938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Gerade Verbindung 26"/>
              <p:cNvCxnSpPr/>
              <p:nvPr/>
            </p:nvCxnSpPr>
            <p:spPr>
              <a:xfrm>
                <a:off x="3048000" y="3200400"/>
                <a:ext cx="326746" cy="57150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Gerade Verbindung 28"/>
              <p:cNvCxnSpPr/>
              <p:nvPr/>
            </p:nvCxnSpPr>
            <p:spPr>
              <a:xfrm flipV="1">
                <a:off x="3048000" y="4918557"/>
                <a:ext cx="326746" cy="575158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Gerade Verbindung 30"/>
              <p:cNvCxnSpPr/>
              <p:nvPr/>
            </p:nvCxnSpPr>
            <p:spPr>
              <a:xfrm>
                <a:off x="3048000" y="5493715"/>
                <a:ext cx="326746" cy="373685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7" name="Textfeld 246"/>
            <p:cNvSpPr txBox="1"/>
            <p:nvPr/>
          </p:nvSpPr>
          <p:spPr>
            <a:xfrm>
              <a:off x="152400" y="6104035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 smtClean="0"/>
                <a:t>b)</a:t>
              </a:r>
              <a:endParaRPr lang="de-DE" sz="1200" dirty="0"/>
            </a:p>
          </p:txBody>
        </p:sp>
        <p:sp>
          <p:nvSpPr>
            <p:cNvPr id="248" name="Textfeld 247"/>
            <p:cNvSpPr txBox="1"/>
            <p:nvPr/>
          </p:nvSpPr>
          <p:spPr>
            <a:xfrm>
              <a:off x="2056115" y="6357570"/>
              <a:ext cx="9916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 smtClean="0"/>
                <a:t>Regulärer Oktaeder</a:t>
              </a:r>
              <a:endParaRPr lang="de-DE" sz="1200" dirty="0"/>
            </a:p>
          </p:txBody>
        </p:sp>
        <p:sp>
          <p:nvSpPr>
            <p:cNvPr id="249" name="Textfeld 248"/>
            <p:cNvSpPr txBox="1"/>
            <p:nvPr/>
          </p:nvSpPr>
          <p:spPr>
            <a:xfrm>
              <a:off x="3565634" y="6358286"/>
              <a:ext cx="8325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 smtClean="0"/>
                <a:t>Verzerrter Oktaeder</a:t>
              </a:r>
              <a:endParaRPr lang="de-DE" sz="12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0" name="Textfeld 249"/>
                <p:cNvSpPr txBox="1"/>
                <p:nvPr/>
              </p:nvSpPr>
              <p:spPr>
                <a:xfrm>
                  <a:off x="5663810" y="6353155"/>
                  <a:ext cx="925339" cy="4775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sz="12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de-DE" sz="1200" b="0" i="1" smtClean="0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de-DE" sz="1200" b="0" i="1" smtClean="0">
                                <a:latin typeface="Cambria Math"/>
                              </a:rPr>
                              <m:t>9</m:t>
                            </m:r>
                          </m:sup>
                        </m:sSup>
                      </m:oMath>
                    </m:oMathPara>
                  </a14:m>
                  <a:endParaRPr lang="de-DE" sz="1200" dirty="0" smtClean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sz="12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de-DE" sz="1200" b="0" i="1" smtClean="0">
                                <a:latin typeface="Cambria Math"/>
                              </a:rPr>
                              <m:t>𝐶𝑢</m:t>
                            </m:r>
                          </m:e>
                          <m:sup>
                            <m:r>
                              <a:rPr lang="de-DE" sz="1200" b="0" i="1" smtClean="0">
                                <a:latin typeface="Cambria Math"/>
                              </a:rPr>
                              <m:t>2+</m:t>
                            </m:r>
                          </m:sup>
                        </m:sSup>
                      </m:oMath>
                    </m:oMathPara>
                  </a14:m>
                  <a:endParaRPr lang="de-DE" sz="1200" dirty="0"/>
                </a:p>
              </p:txBody>
            </p:sp>
          </mc:Choice>
          <mc:Fallback xmlns="">
            <p:sp>
              <p:nvSpPr>
                <p:cNvPr id="250" name="Textfeld 2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63810" y="6353155"/>
                  <a:ext cx="925339" cy="477503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1" name="Textfeld 250"/>
                <p:cNvSpPr txBox="1"/>
                <p:nvPr/>
              </p:nvSpPr>
              <p:spPr>
                <a:xfrm>
                  <a:off x="7363069" y="6358286"/>
                  <a:ext cx="910099" cy="4775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sz="120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de-DE" sz="1200" b="0" i="1" dirty="0" smtClean="0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de-DE" sz="1200" b="0" i="1" dirty="0" smtClean="0">
                                <a:latin typeface="Cambria Math"/>
                              </a:rPr>
                              <m:t>10</m:t>
                            </m:r>
                          </m:sup>
                        </m:sSup>
                      </m:oMath>
                    </m:oMathPara>
                  </a14:m>
                  <a:endParaRPr lang="de-DE" sz="1200" dirty="0" smtClean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sz="12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de-DE" sz="1200" b="0" i="1" smtClean="0">
                                <a:latin typeface="Cambria Math"/>
                              </a:rPr>
                              <m:t>𝐶𝑢</m:t>
                            </m:r>
                          </m:e>
                          <m:sup>
                            <m:r>
                              <a:rPr lang="de-DE" sz="1200" b="0" i="1" smtClean="0">
                                <a:latin typeface="Cambria Math"/>
                              </a:rPr>
                              <m:t>+</m:t>
                            </m:r>
                          </m:sup>
                        </m:sSup>
                      </m:oMath>
                    </m:oMathPara>
                  </a14:m>
                  <a:endParaRPr lang="de-DE" sz="1200" dirty="0"/>
                </a:p>
              </p:txBody>
            </p:sp>
          </mc:Choice>
          <mc:Fallback xmlns="">
            <p:sp>
              <p:nvSpPr>
                <p:cNvPr id="251" name="Textfeld 2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63069" y="6358286"/>
                  <a:ext cx="910099" cy="477503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2" name="Textfeld 251"/>
                <p:cNvSpPr txBox="1"/>
                <p:nvPr/>
              </p:nvSpPr>
              <p:spPr>
                <a:xfrm>
                  <a:off x="4398211" y="3582612"/>
                  <a:ext cx="783389" cy="2999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de-DE" sz="1200" b="0" i="1" smtClean="0">
                                <a:latin typeface="Cambria Math"/>
                              </a:rPr>
                              <m:t>𝑑</m:t>
                            </m:r>
                          </m:e>
                          <m:sub>
                            <m:sSup>
                              <m:sSupPr>
                                <m:ctrlPr>
                                  <a:rPr lang="de-DE" sz="120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de-DE" sz="12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de-DE" sz="12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de-DE" sz="1200" b="0" i="1" smtClean="0">
                                <a:latin typeface="Cambria Math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de-DE" sz="12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de-DE" sz="12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lang="de-DE" sz="12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sub>
                        </m:sSub>
                      </m:oMath>
                    </m:oMathPara>
                  </a14:m>
                  <a:endParaRPr lang="de-DE" sz="1200" dirty="0"/>
                </a:p>
              </p:txBody>
            </p:sp>
          </mc:Choice>
          <mc:Fallback xmlns="">
            <p:sp>
              <p:nvSpPr>
                <p:cNvPr id="252" name="Textfeld 2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98211" y="3582612"/>
                  <a:ext cx="783389" cy="299954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3" name="Textfeld 252"/>
                <p:cNvSpPr txBox="1"/>
                <p:nvPr/>
              </p:nvSpPr>
              <p:spPr>
                <a:xfrm>
                  <a:off x="4398211" y="4331064"/>
                  <a:ext cx="783389" cy="27937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de-DE" sz="1200" b="0" i="1" smtClean="0">
                                <a:latin typeface="Cambria Math"/>
                              </a:rPr>
                              <m:t>𝑑</m:t>
                            </m:r>
                          </m:e>
                          <m:sub>
                            <m:sSup>
                              <m:sSupPr>
                                <m:ctrlPr>
                                  <a:rPr lang="de-DE" sz="120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de-DE" sz="1200" b="0" i="1" smtClean="0">
                                    <a:latin typeface="Cambria Math"/>
                                  </a:rPr>
                                  <m:t>𝑧</m:t>
                                </m:r>
                              </m:e>
                              <m:sup>
                                <m:r>
                                  <a:rPr lang="de-DE" sz="12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sub>
                        </m:sSub>
                      </m:oMath>
                    </m:oMathPara>
                  </a14:m>
                  <a:endParaRPr lang="de-DE" sz="1200" dirty="0"/>
                </a:p>
              </p:txBody>
            </p:sp>
          </mc:Choice>
          <mc:Fallback xmlns="">
            <p:sp>
              <p:nvSpPr>
                <p:cNvPr id="253" name="Textfeld 2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98211" y="4331064"/>
                  <a:ext cx="783389" cy="27937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4" name="Textfeld 253"/>
                <p:cNvSpPr txBox="1"/>
                <p:nvPr/>
              </p:nvSpPr>
              <p:spPr>
                <a:xfrm>
                  <a:off x="4398211" y="5219912"/>
                  <a:ext cx="783389" cy="2916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de-DE" sz="1200" b="0" i="1" smtClean="0">
                                <a:latin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de-DE" sz="1200" b="0" i="1" smtClean="0">
                                <a:latin typeface="Cambria Math"/>
                              </a:rPr>
                              <m:t>𝑥𝑦</m:t>
                            </m:r>
                          </m:sub>
                        </m:sSub>
                      </m:oMath>
                    </m:oMathPara>
                  </a14:m>
                  <a:endParaRPr lang="de-DE" sz="1200" dirty="0"/>
                </a:p>
              </p:txBody>
            </p:sp>
          </mc:Choice>
          <mc:Fallback xmlns="">
            <p:sp>
              <p:nvSpPr>
                <p:cNvPr id="254" name="Textfeld 2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98211" y="5219912"/>
                  <a:ext cx="783389" cy="291618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5" name="Textfeld 254"/>
                <p:cNvSpPr txBox="1"/>
                <p:nvPr/>
              </p:nvSpPr>
              <p:spPr>
                <a:xfrm>
                  <a:off x="4495800" y="5950916"/>
                  <a:ext cx="783389" cy="2916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de-DE" sz="1200" b="0" i="1" smtClean="0">
                                <a:latin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de-DE" sz="1200" b="0" i="1" smtClean="0">
                                <a:latin typeface="Cambria Math"/>
                              </a:rPr>
                              <m:t>𝑥𝑧</m:t>
                            </m:r>
                          </m:sub>
                        </m:sSub>
                        <m:r>
                          <a:rPr lang="de-DE" sz="1200" b="0" i="1" smtClean="0">
                            <a:latin typeface="Cambria Math"/>
                          </a:rPr>
                          <m:t> , </m:t>
                        </m:r>
                        <m:sSub>
                          <m:sSubPr>
                            <m:ctrlPr>
                              <a:rPr lang="de-DE" sz="12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de-DE" sz="1200" b="0" i="1" smtClean="0">
                                <a:latin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de-DE" sz="1200" b="0" i="1" smtClean="0">
                                <a:latin typeface="Cambria Math"/>
                              </a:rPr>
                              <m:t>𝑦𝑧</m:t>
                            </m:r>
                          </m:sub>
                        </m:sSub>
                      </m:oMath>
                    </m:oMathPara>
                  </a14:m>
                  <a:endParaRPr lang="de-DE" sz="1200" dirty="0"/>
                </a:p>
              </p:txBody>
            </p:sp>
          </mc:Choice>
          <mc:Fallback xmlns="">
            <p:sp>
              <p:nvSpPr>
                <p:cNvPr id="255" name="Textfeld 2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95800" y="5950916"/>
                  <a:ext cx="783389" cy="291618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57" name="Gerade Verbindung mit Pfeil 256"/>
            <p:cNvCxnSpPr/>
            <p:nvPr/>
          </p:nvCxnSpPr>
          <p:spPr>
            <a:xfrm flipV="1">
              <a:off x="5943600" y="3413056"/>
              <a:ext cx="0" cy="30480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Gerade Verbindung mit Pfeil 257"/>
            <p:cNvCxnSpPr/>
            <p:nvPr/>
          </p:nvCxnSpPr>
          <p:spPr>
            <a:xfrm flipV="1">
              <a:off x="5962650" y="4178664"/>
              <a:ext cx="0" cy="30480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Gerade Verbindung mit Pfeil 258"/>
            <p:cNvCxnSpPr/>
            <p:nvPr/>
          </p:nvCxnSpPr>
          <p:spPr>
            <a:xfrm flipV="1">
              <a:off x="5943600" y="5080212"/>
              <a:ext cx="0" cy="30480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Gerade Verbindung mit Pfeil 259"/>
            <p:cNvCxnSpPr/>
            <p:nvPr/>
          </p:nvCxnSpPr>
          <p:spPr>
            <a:xfrm flipV="1">
              <a:off x="5695560" y="5804065"/>
              <a:ext cx="0" cy="30480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Gerade Verbindung mit Pfeil 260"/>
            <p:cNvCxnSpPr/>
            <p:nvPr/>
          </p:nvCxnSpPr>
          <p:spPr>
            <a:xfrm flipV="1">
              <a:off x="6172200" y="5812637"/>
              <a:ext cx="0" cy="30480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Gerade Verbindung mit Pfeil 261"/>
            <p:cNvCxnSpPr/>
            <p:nvPr/>
          </p:nvCxnSpPr>
          <p:spPr>
            <a:xfrm flipV="1">
              <a:off x="7620000" y="3417512"/>
              <a:ext cx="0" cy="30480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Gerade Verbindung mit Pfeil 262"/>
            <p:cNvCxnSpPr/>
            <p:nvPr/>
          </p:nvCxnSpPr>
          <p:spPr>
            <a:xfrm flipV="1">
              <a:off x="7620000" y="4182409"/>
              <a:ext cx="0" cy="30480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Gerade Verbindung mit Pfeil 263"/>
            <p:cNvCxnSpPr/>
            <p:nvPr/>
          </p:nvCxnSpPr>
          <p:spPr>
            <a:xfrm flipV="1">
              <a:off x="7620000" y="5080212"/>
              <a:ext cx="0" cy="30480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Gerade Verbindung mit Pfeil 264"/>
            <p:cNvCxnSpPr/>
            <p:nvPr/>
          </p:nvCxnSpPr>
          <p:spPr>
            <a:xfrm flipV="1">
              <a:off x="7626350" y="5791925"/>
              <a:ext cx="0" cy="30480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Gerade Verbindung mit Pfeil 267"/>
            <p:cNvCxnSpPr/>
            <p:nvPr/>
          </p:nvCxnSpPr>
          <p:spPr>
            <a:xfrm flipV="1">
              <a:off x="7924800" y="3430212"/>
              <a:ext cx="0" cy="30480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Gerade Verbindung mit Pfeil 268"/>
            <p:cNvCxnSpPr/>
            <p:nvPr/>
          </p:nvCxnSpPr>
          <p:spPr>
            <a:xfrm flipV="1">
              <a:off x="6191250" y="4182409"/>
              <a:ext cx="0" cy="30480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Gerade Verbindung mit Pfeil 269"/>
            <p:cNvCxnSpPr/>
            <p:nvPr/>
          </p:nvCxnSpPr>
          <p:spPr>
            <a:xfrm flipV="1">
              <a:off x="7943850" y="4165950"/>
              <a:ext cx="0" cy="30480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Gerade Verbindung mit Pfeil 270"/>
            <p:cNvCxnSpPr/>
            <p:nvPr/>
          </p:nvCxnSpPr>
          <p:spPr>
            <a:xfrm flipV="1">
              <a:off x="6203950" y="5065089"/>
              <a:ext cx="0" cy="30480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Gerade Verbindung mit Pfeil 271"/>
            <p:cNvCxnSpPr/>
            <p:nvPr/>
          </p:nvCxnSpPr>
          <p:spPr>
            <a:xfrm flipV="1">
              <a:off x="7943850" y="5060921"/>
              <a:ext cx="0" cy="30480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Gerade Verbindung mit Pfeil 272"/>
            <p:cNvCxnSpPr/>
            <p:nvPr/>
          </p:nvCxnSpPr>
          <p:spPr>
            <a:xfrm flipV="1">
              <a:off x="6324600" y="5822093"/>
              <a:ext cx="0" cy="30480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Gerade Verbindung mit Pfeil 273"/>
            <p:cNvCxnSpPr/>
            <p:nvPr/>
          </p:nvCxnSpPr>
          <p:spPr>
            <a:xfrm flipV="1">
              <a:off x="5867400" y="5799235"/>
              <a:ext cx="0" cy="30480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Gerade Verbindung mit Pfeil 274"/>
            <p:cNvCxnSpPr/>
            <p:nvPr/>
          </p:nvCxnSpPr>
          <p:spPr>
            <a:xfrm flipV="1">
              <a:off x="7467600" y="5807171"/>
              <a:ext cx="0" cy="30480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Gerade Verbindung mit Pfeil 275"/>
            <p:cNvCxnSpPr/>
            <p:nvPr/>
          </p:nvCxnSpPr>
          <p:spPr>
            <a:xfrm flipV="1">
              <a:off x="8077200" y="5791925"/>
              <a:ext cx="0" cy="30480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Gerade Verbindung mit Pfeil 276"/>
            <p:cNvCxnSpPr/>
            <p:nvPr/>
          </p:nvCxnSpPr>
          <p:spPr>
            <a:xfrm flipV="1">
              <a:off x="7956550" y="5791925"/>
              <a:ext cx="0" cy="30480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9379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Gruppieren 82"/>
          <p:cNvGrpSpPr/>
          <p:nvPr/>
        </p:nvGrpSpPr>
        <p:grpSpPr>
          <a:xfrm>
            <a:off x="1963387" y="1082582"/>
            <a:ext cx="3070318" cy="2956018"/>
            <a:chOff x="2667000" y="990600"/>
            <a:chExt cx="3810000" cy="3429000"/>
          </a:xfrm>
        </p:grpSpPr>
        <p:sp>
          <p:nvSpPr>
            <p:cNvPr id="4" name="Ellipse 3"/>
            <p:cNvSpPr/>
            <p:nvPr/>
          </p:nvSpPr>
          <p:spPr>
            <a:xfrm>
              <a:off x="4439835" y="2644682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>
              <a:off x="5410200" y="152400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Ellipse 5"/>
            <p:cNvSpPr/>
            <p:nvPr/>
          </p:nvSpPr>
          <p:spPr>
            <a:xfrm>
              <a:off x="2667000" y="152400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Ellipse 6"/>
            <p:cNvSpPr/>
            <p:nvPr/>
          </p:nvSpPr>
          <p:spPr>
            <a:xfrm>
              <a:off x="5410200" y="426720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Ellipse 7"/>
            <p:cNvSpPr/>
            <p:nvPr/>
          </p:nvSpPr>
          <p:spPr>
            <a:xfrm>
              <a:off x="2667000" y="426720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>
              <a:off x="3581400" y="99060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>
              <a:off x="6324600" y="99060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>
              <a:off x="3571875" y="373380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Ellipse 11"/>
            <p:cNvSpPr/>
            <p:nvPr/>
          </p:nvSpPr>
          <p:spPr>
            <a:xfrm>
              <a:off x="6318662" y="375285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4" name="Gerade Verbindung 13"/>
            <p:cNvCxnSpPr>
              <a:stCxn id="6" idx="7"/>
              <a:endCxn id="9" idx="2"/>
            </p:cNvCxnSpPr>
            <p:nvPr/>
          </p:nvCxnSpPr>
          <p:spPr>
            <a:xfrm flipV="1">
              <a:off x="2797082" y="1066800"/>
              <a:ext cx="784318" cy="47951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>
              <a:stCxn id="9" idx="6"/>
              <a:endCxn id="10" idx="2"/>
            </p:cNvCxnSpPr>
            <p:nvPr/>
          </p:nvCxnSpPr>
          <p:spPr>
            <a:xfrm>
              <a:off x="3733800" y="1066800"/>
              <a:ext cx="25908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/>
            <p:cNvCxnSpPr>
              <a:stCxn id="9" idx="4"/>
              <a:endCxn id="11" idx="0"/>
            </p:cNvCxnSpPr>
            <p:nvPr/>
          </p:nvCxnSpPr>
          <p:spPr>
            <a:xfrm flipH="1">
              <a:off x="3648075" y="1143000"/>
              <a:ext cx="9525" cy="259080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>
              <a:stCxn id="10" idx="4"/>
              <a:endCxn id="12" idx="0"/>
            </p:cNvCxnSpPr>
            <p:nvPr/>
          </p:nvCxnSpPr>
          <p:spPr>
            <a:xfrm flipH="1">
              <a:off x="6394862" y="1143000"/>
              <a:ext cx="5938" cy="260985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>
              <a:stCxn id="11" idx="6"/>
              <a:endCxn id="12" idx="2"/>
            </p:cNvCxnSpPr>
            <p:nvPr/>
          </p:nvCxnSpPr>
          <p:spPr>
            <a:xfrm>
              <a:off x="3724275" y="3810000"/>
              <a:ext cx="2594387" cy="1905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 Verbindung 27"/>
            <p:cNvCxnSpPr>
              <a:stCxn id="6" idx="6"/>
              <a:endCxn id="5" idx="2"/>
            </p:cNvCxnSpPr>
            <p:nvPr/>
          </p:nvCxnSpPr>
          <p:spPr>
            <a:xfrm>
              <a:off x="2819400" y="1600200"/>
              <a:ext cx="25908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29"/>
            <p:cNvCxnSpPr>
              <a:stCxn id="6" idx="4"/>
              <a:endCxn id="8" idx="0"/>
            </p:cNvCxnSpPr>
            <p:nvPr/>
          </p:nvCxnSpPr>
          <p:spPr>
            <a:xfrm>
              <a:off x="2743200" y="1676400"/>
              <a:ext cx="0" cy="259080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 Verbindung 31"/>
            <p:cNvCxnSpPr>
              <a:stCxn id="8" idx="6"/>
              <a:endCxn id="7" idx="2"/>
            </p:cNvCxnSpPr>
            <p:nvPr/>
          </p:nvCxnSpPr>
          <p:spPr>
            <a:xfrm>
              <a:off x="2819400" y="4343400"/>
              <a:ext cx="25908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 Verbindung 33"/>
            <p:cNvCxnSpPr>
              <a:stCxn id="7" idx="0"/>
              <a:endCxn id="5" idx="4"/>
            </p:cNvCxnSpPr>
            <p:nvPr/>
          </p:nvCxnSpPr>
          <p:spPr>
            <a:xfrm flipV="1">
              <a:off x="5486400" y="1676400"/>
              <a:ext cx="0" cy="259080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 Verbindung 35"/>
            <p:cNvCxnSpPr>
              <a:stCxn id="8" idx="7"/>
              <a:endCxn id="11" idx="3"/>
            </p:cNvCxnSpPr>
            <p:nvPr/>
          </p:nvCxnSpPr>
          <p:spPr>
            <a:xfrm flipV="1">
              <a:off x="2797082" y="3863882"/>
              <a:ext cx="797111" cy="42563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 Verbindung 37"/>
            <p:cNvCxnSpPr>
              <a:stCxn id="7" idx="7"/>
              <a:endCxn id="12" idx="3"/>
            </p:cNvCxnSpPr>
            <p:nvPr/>
          </p:nvCxnSpPr>
          <p:spPr>
            <a:xfrm flipV="1">
              <a:off x="5540282" y="3882932"/>
              <a:ext cx="800698" cy="40658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39"/>
            <p:cNvCxnSpPr>
              <a:stCxn id="5" idx="7"/>
              <a:endCxn id="10" idx="3"/>
            </p:cNvCxnSpPr>
            <p:nvPr/>
          </p:nvCxnSpPr>
          <p:spPr>
            <a:xfrm flipV="1">
              <a:off x="5540282" y="1120682"/>
              <a:ext cx="806636" cy="42563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Ellipse 40"/>
            <p:cNvSpPr/>
            <p:nvPr/>
          </p:nvSpPr>
          <p:spPr>
            <a:xfrm>
              <a:off x="5011387" y="2035629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Ellipse 41"/>
            <p:cNvSpPr/>
            <p:nvPr/>
          </p:nvSpPr>
          <p:spPr>
            <a:xfrm>
              <a:off x="3886200" y="19050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Ellipse 42"/>
            <p:cNvSpPr/>
            <p:nvPr/>
          </p:nvSpPr>
          <p:spPr>
            <a:xfrm>
              <a:off x="3406682" y="3258787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Ellipse 43"/>
            <p:cNvSpPr/>
            <p:nvPr/>
          </p:nvSpPr>
          <p:spPr>
            <a:xfrm>
              <a:off x="5150189" y="3032113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46" name="Gerade Verbindung 45"/>
            <p:cNvCxnSpPr>
              <a:stCxn id="8" idx="7"/>
              <a:endCxn id="43" idx="3"/>
            </p:cNvCxnSpPr>
            <p:nvPr/>
          </p:nvCxnSpPr>
          <p:spPr>
            <a:xfrm flipV="1">
              <a:off x="2797082" y="3388869"/>
              <a:ext cx="631918" cy="90064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Gerade Verbindung 47"/>
            <p:cNvCxnSpPr>
              <a:stCxn id="43" idx="7"/>
              <a:endCxn id="4" idx="3"/>
            </p:cNvCxnSpPr>
            <p:nvPr/>
          </p:nvCxnSpPr>
          <p:spPr>
            <a:xfrm flipV="1">
              <a:off x="3536764" y="2774764"/>
              <a:ext cx="925389" cy="50634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 Verbindung 51"/>
            <p:cNvCxnSpPr>
              <a:stCxn id="9" idx="5"/>
              <a:endCxn id="42" idx="1"/>
            </p:cNvCxnSpPr>
            <p:nvPr/>
          </p:nvCxnSpPr>
          <p:spPr>
            <a:xfrm>
              <a:off x="3711482" y="1120682"/>
              <a:ext cx="197036" cy="80663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 Verbindung 53"/>
            <p:cNvCxnSpPr>
              <a:stCxn id="42" idx="5"/>
              <a:endCxn id="4" idx="1"/>
            </p:cNvCxnSpPr>
            <p:nvPr/>
          </p:nvCxnSpPr>
          <p:spPr>
            <a:xfrm>
              <a:off x="4016282" y="2035082"/>
              <a:ext cx="445871" cy="63191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Gerade Verbindung 55"/>
            <p:cNvCxnSpPr>
              <a:stCxn id="5" idx="3"/>
              <a:endCxn id="41" idx="7"/>
            </p:cNvCxnSpPr>
            <p:nvPr/>
          </p:nvCxnSpPr>
          <p:spPr>
            <a:xfrm flipH="1">
              <a:off x="5141469" y="1654082"/>
              <a:ext cx="291049" cy="40386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Gerade Verbindung 57"/>
            <p:cNvCxnSpPr>
              <a:stCxn id="41" idx="3"/>
              <a:endCxn id="4" idx="7"/>
            </p:cNvCxnSpPr>
            <p:nvPr/>
          </p:nvCxnSpPr>
          <p:spPr>
            <a:xfrm flipH="1">
              <a:off x="4569917" y="2165711"/>
              <a:ext cx="463788" cy="5012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Gerade Verbindung 59"/>
            <p:cNvCxnSpPr>
              <a:stCxn id="4" idx="5"/>
              <a:endCxn id="44" idx="1"/>
            </p:cNvCxnSpPr>
            <p:nvPr/>
          </p:nvCxnSpPr>
          <p:spPr>
            <a:xfrm>
              <a:off x="4569917" y="2774764"/>
              <a:ext cx="602590" cy="27966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 Verbindung 61"/>
            <p:cNvCxnSpPr>
              <a:stCxn id="44" idx="5"/>
              <a:endCxn id="12" idx="1"/>
            </p:cNvCxnSpPr>
            <p:nvPr/>
          </p:nvCxnSpPr>
          <p:spPr>
            <a:xfrm>
              <a:off x="5280271" y="3162195"/>
              <a:ext cx="1060709" cy="61297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Ellipse 83"/>
          <p:cNvSpPr/>
          <p:nvPr/>
        </p:nvSpPr>
        <p:spPr>
          <a:xfrm>
            <a:off x="5943600" y="1982986"/>
            <a:ext cx="122813" cy="13137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5" name="Ellipse 84"/>
          <p:cNvSpPr/>
          <p:nvPr/>
        </p:nvSpPr>
        <p:spPr>
          <a:xfrm>
            <a:off x="5943600" y="2508506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6" name="Textfeld 85"/>
          <p:cNvSpPr txBox="1"/>
          <p:nvPr/>
        </p:nvSpPr>
        <p:spPr>
          <a:xfrm>
            <a:off x="6251050" y="1864009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Cu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6268278" y="2389529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843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16" name="Gruppieren 3115"/>
          <p:cNvGrpSpPr/>
          <p:nvPr/>
        </p:nvGrpSpPr>
        <p:grpSpPr>
          <a:xfrm>
            <a:off x="871172" y="1046768"/>
            <a:ext cx="6173302" cy="4427949"/>
            <a:chOff x="603935" y="897409"/>
            <a:chExt cx="6173302" cy="4427949"/>
          </a:xfrm>
        </p:grpSpPr>
        <p:sp>
          <p:nvSpPr>
            <p:cNvPr id="5" name="Ellipse 4"/>
            <p:cNvSpPr/>
            <p:nvPr/>
          </p:nvSpPr>
          <p:spPr>
            <a:xfrm>
              <a:off x="603935" y="4810168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Ellipse 5"/>
            <p:cNvSpPr/>
            <p:nvPr/>
          </p:nvSpPr>
          <p:spPr>
            <a:xfrm>
              <a:off x="1002393" y="5191168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Ellipse 6"/>
            <p:cNvSpPr/>
            <p:nvPr/>
          </p:nvSpPr>
          <p:spPr>
            <a:xfrm>
              <a:off x="1048064" y="3514768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Ellipse 7"/>
            <p:cNvSpPr/>
            <p:nvPr/>
          </p:nvSpPr>
          <p:spPr>
            <a:xfrm>
              <a:off x="1506206" y="3895768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>
              <a:off x="1891180" y="4269901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>
              <a:off x="1048064" y="4411700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>
              <a:off x="1506206" y="4678789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Ellipse 11"/>
            <p:cNvSpPr/>
            <p:nvPr/>
          </p:nvSpPr>
          <p:spPr>
            <a:xfrm>
              <a:off x="1891180" y="4996658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3" name="Gerade Verbindung 12"/>
            <p:cNvCxnSpPr>
              <a:stCxn id="5" idx="7"/>
              <a:endCxn id="10" idx="3"/>
            </p:cNvCxnSpPr>
            <p:nvPr/>
          </p:nvCxnSpPr>
          <p:spPr>
            <a:xfrm flipV="1">
              <a:off x="708762" y="4523839"/>
              <a:ext cx="357288" cy="30556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/>
            <p:cNvCxnSpPr>
              <a:stCxn id="6" idx="7"/>
              <a:endCxn id="11" idx="3"/>
            </p:cNvCxnSpPr>
            <p:nvPr/>
          </p:nvCxnSpPr>
          <p:spPr>
            <a:xfrm flipV="1">
              <a:off x="1107220" y="4790928"/>
              <a:ext cx="416972" cy="41948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>
              <a:stCxn id="12" idx="3"/>
              <a:endCxn id="6" idx="6"/>
            </p:cNvCxnSpPr>
            <p:nvPr/>
          </p:nvCxnSpPr>
          <p:spPr>
            <a:xfrm flipH="1">
              <a:off x="1125206" y="5108797"/>
              <a:ext cx="783960" cy="14806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/>
            <p:cNvCxnSpPr>
              <a:stCxn id="5" idx="6"/>
              <a:endCxn id="11" idx="2"/>
            </p:cNvCxnSpPr>
            <p:nvPr/>
          </p:nvCxnSpPr>
          <p:spPr>
            <a:xfrm flipV="1">
              <a:off x="726748" y="4744479"/>
              <a:ext cx="779458" cy="13137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20"/>
            <p:cNvCxnSpPr>
              <a:stCxn id="10" idx="0"/>
              <a:endCxn id="7" idx="4"/>
            </p:cNvCxnSpPr>
            <p:nvPr/>
          </p:nvCxnSpPr>
          <p:spPr>
            <a:xfrm flipV="1">
              <a:off x="1109471" y="3646147"/>
              <a:ext cx="0" cy="765553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22"/>
            <p:cNvCxnSpPr>
              <a:stCxn id="11" idx="0"/>
              <a:endCxn id="8" idx="4"/>
            </p:cNvCxnSpPr>
            <p:nvPr/>
          </p:nvCxnSpPr>
          <p:spPr>
            <a:xfrm flipV="1">
              <a:off x="1567613" y="4027147"/>
              <a:ext cx="0" cy="651642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24"/>
            <p:cNvCxnSpPr>
              <a:stCxn id="12" idx="0"/>
              <a:endCxn id="9" idx="4"/>
            </p:cNvCxnSpPr>
            <p:nvPr/>
          </p:nvCxnSpPr>
          <p:spPr>
            <a:xfrm flipV="1">
              <a:off x="1952587" y="4401280"/>
              <a:ext cx="0" cy="59537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Ellipse 26"/>
            <p:cNvSpPr/>
            <p:nvPr/>
          </p:nvSpPr>
          <p:spPr>
            <a:xfrm>
              <a:off x="1629019" y="3133768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Ellipse 27"/>
            <p:cNvSpPr/>
            <p:nvPr/>
          </p:nvSpPr>
          <p:spPr>
            <a:xfrm>
              <a:off x="2052632" y="3458358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Ellipse 28"/>
            <p:cNvSpPr/>
            <p:nvPr/>
          </p:nvSpPr>
          <p:spPr>
            <a:xfrm>
              <a:off x="2394085" y="3764389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0" name="Gerade Verbindung 29"/>
            <p:cNvCxnSpPr>
              <a:stCxn id="7" idx="7"/>
              <a:endCxn id="27" idx="3"/>
            </p:cNvCxnSpPr>
            <p:nvPr/>
          </p:nvCxnSpPr>
          <p:spPr>
            <a:xfrm flipV="1">
              <a:off x="1152891" y="3245907"/>
              <a:ext cx="494114" cy="28810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5" name="Gerade Verbindung 3074"/>
            <p:cNvCxnSpPr>
              <a:stCxn id="8" idx="7"/>
              <a:endCxn id="28" idx="2"/>
            </p:cNvCxnSpPr>
            <p:nvPr/>
          </p:nvCxnSpPr>
          <p:spPr>
            <a:xfrm flipV="1">
              <a:off x="1611033" y="3524048"/>
              <a:ext cx="441599" cy="39096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8" name="Gerade Verbindung 3077"/>
            <p:cNvCxnSpPr>
              <a:stCxn id="8" idx="6"/>
              <a:endCxn id="29" idx="2"/>
            </p:cNvCxnSpPr>
            <p:nvPr/>
          </p:nvCxnSpPr>
          <p:spPr>
            <a:xfrm flipV="1">
              <a:off x="1629019" y="3830079"/>
              <a:ext cx="765066" cy="13137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1" name="Gerade Verbindung 3080"/>
            <p:cNvCxnSpPr>
              <a:stCxn id="27" idx="4"/>
              <a:endCxn id="8" idx="0"/>
            </p:cNvCxnSpPr>
            <p:nvPr/>
          </p:nvCxnSpPr>
          <p:spPr>
            <a:xfrm flipH="1">
              <a:off x="1567613" y="3265147"/>
              <a:ext cx="122813" cy="63062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3" name="Gerade Verbindung 3082"/>
            <p:cNvCxnSpPr>
              <a:stCxn id="29" idx="3"/>
              <a:endCxn id="9" idx="7"/>
            </p:cNvCxnSpPr>
            <p:nvPr/>
          </p:nvCxnSpPr>
          <p:spPr>
            <a:xfrm flipH="1">
              <a:off x="1996007" y="3876528"/>
              <a:ext cx="416064" cy="412613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Ellipse 43"/>
            <p:cNvSpPr/>
            <p:nvPr/>
          </p:nvSpPr>
          <p:spPr>
            <a:xfrm>
              <a:off x="2133960" y="4803203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Ellipse 44"/>
            <p:cNvSpPr/>
            <p:nvPr/>
          </p:nvSpPr>
          <p:spPr>
            <a:xfrm>
              <a:off x="2446708" y="5178688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6" name="Ellipse 45"/>
            <p:cNvSpPr/>
            <p:nvPr/>
          </p:nvSpPr>
          <p:spPr>
            <a:xfrm>
              <a:off x="2547841" y="3379004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Ellipse 46"/>
            <p:cNvSpPr/>
            <p:nvPr/>
          </p:nvSpPr>
          <p:spPr>
            <a:xfrm>
              <a:off x="3009676" y="3811987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Ellipse 47"/>
            <p:cNvSpPr/>
            <p:nvPr/>
          </p:nvSpPr>
          <p:spPr>
            <a:xfrm>
              <a:off x="3412268" y="4160573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Ellipse 48"/>
            <p:cNvSpPr/>
            <p:nvPr/>
          </p:nvSpPr>
          <p:spPr>
            <a:xfrm>
              <a:off x="2551535" y="4414511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Ellipse 49"/>
            <p:cNvSpPr/>
            <p:nvPr/>
          </p:nvSpPr>
          <p:spPr>
            <a:xfrm>
              <a:off x="2998031" y="4706274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Ellipse 50"/>
            <p:cNvSpPr/>
            <p:nvPr/>
          </p:nvSpPr>
          <p:spPr>
            <a:xfrm>
              <a:off x="3403826" y="4996658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52" name="Gerade Verbindung 51"/>
            <p:cNvCxnSpPr>
              <a:stCxn id="44" idx="7"/>
              <a:endCxn id="49" idx="3"/>
            </p:cNvCxnSpPr>
            <p:nvPr/>
          </p:nvCxnSpPr>
          <p:spPr>
            <a:xfrm flipV="1">
              <a:off x="2238787" y="4526650"/>
              <a:ext cx="330734" cy="295793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 Verbindung 52"/>
            <p:cNvCxnSpPr>
              <a:stCxn id="45" idx="7"/>
              <a:endCxn id="50" idx="3"/>
            </p:cNvCxnSpPr>
            <p:nvPr/>
          </p:nvCxnSpPr>
          <p:spPr>
            <a:xfrm flipV="1">
              <a:off x="2551535" y="4818413"/>
              <a:ext cx="464482" cy="379515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 Verbindung 53"/>
            <p:cNvCxnSpPr>
              <a:stCxn id="51" idx="3"/>
              <a:endCxn id="45" idx="6"/>
            </p:cNvCxnSpPr>
            <p:nvPr/>
          </p:nvCxnSpPr>
          <p:spPr>
            <a:xfrm flipH="1">
              <a:off x="2569521" y="5108797"/>
              <a:ext cx="852291" cy="13558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Gerade Verbindung 54"/>
            <p:cNvCxnSpPr>
              <a:stCxn id="44" idx="6"/>
              <a:endCxn id="50" idx="2"/>
            </p:cNvCxnSpPr>
            <p:nvPr/>
          </p:nvCxnSpPr>
          <p:spPr>
            <a:xfrm flipV="1">
              <a:off x="2256773" y="4771964"/>
              <a:ext cx="741258" cy="9692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Gerade Verbindung 55"/>
            <p:cNvCxnSpPr>
              <a:stCxn id="49" idx="0"/>
              <a:endCxn id="46" idx="4"/>
            </p:cNvCxnSpPr>
            <p:nvPr/>
          </p:nvCxnSpPr>
          <p:spPr>
            <a:xfrm flipH="1" flipV="1">
              <a:off x="2609248" y="3510383"/>
              <a:ext cx="3694" cy="90412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Gerade Verbindung 56"/>
            <p:cNvCxnSpPr>
              <a:stCxn id="50" idx="0"/>
              <a:endCxn id="47" idx="4"/>
            </p:cNvCxnSpPr>
            <p:nvPr/>
          </p:nvCxnSpPr>
          <p:spPr>
            <a:xfrm flipV="1">
              <a:off x="3059438" y="3943366"/>
              <a:ext cx="11645" cy="76290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Gerade Verbindung 57"/>
            <p:cNvCxnSpPr>
              <a:stCxn id="51" idx="0"/>
              <a:endCxn id="48" idx="4"/>
            </p:cNvCxnSpPr>
            <p:nvPr/>
          </p:nvCxnSpPr>
          <p:spPr>
            <a:xfrm flipV="1">
              <a:off x="3465233" y="4291952"/>
              <a:ext cx="8442" cy="70470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Ellipse 58"/>
            <p:cNvSpPr/>
            <p:nvPr/>
          </p:nvSpPr>
          <p:spPr>
            <a:xfrm>
              <a:off x="3120844" y="3133768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0" name="Ellipse 59"/>
            <p:cNvSpPr/>
            <p:nvPr/>
          </p:nvSpPr>
          <p:spPr>
            <a:xfrm>
              <a:off x="3496243" y="3485843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1" name="Ellipse 60"/>
            <p:cNvSpPr/>
            <p:nvPr/>
          </p:nvSpPr>
          <p:spPr>
            <a:xfrm>
              <a:off x="3914981" y="3835789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62" name="Gerade Verbindung 61"/>
            <p:cNvCxnSpPr>
              <a:stCxn id="46" idx="7"/>
              <a:endCxn id="59" idx="3"/>
            </p:cNvCxnSpPr>
            <p:nvPr/>
          </p:nvCxnSpPr>
          <p:spPr>
            <a:xfrm flipV="1">
              <a:off x="2652668" y="3245907"/>
              <a:ext cx="486162" cy="152337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 Verbindung 62"/>
            <p:cNvCxnSpPr>
              <a:stCxn id="47" idx="7"/>
              <a:endCxn id="60" idx="2"/>
            </p:cNvCxnSpPr>
            <p:nvPr/>
          </p:nvCxnSpPr>
          <p:spPr>
            <a:xfrm flipV="1">
              <a:off x="3114503" y="3551533"/>
              <a:ext cx="381740" cy="27969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Gerade Verbindung 63"/>
            <p:cNvCxnSpPr>
              <a:stCxn id="47" idx="6"/>
              <a:endCxn id="61" idx="2"/>
            </p:cNvCxnSpPr>
            <p:nvPr/>
          </p:nvCxnSpPr>
          <p:spPr>
            <a:xfrm>
              <a:off x="3132489" y="3877677"/>
              <a:ext cx="782492" cy="23802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Gerade Verbindung 64"/>
            <p:cNvCxnSpPr/>
            <p:nvPr/>
          </p:nvCxnSpPr>
          <p:spPr>
            <a:xfrm flipH="1">
              <a:off x="3071083" y="3228698"/>
              <a:ext cx="111168" cy="54684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Gerade Verbindung 65"/>
            <p:cNvCxnSpPr>
              <a:stCxn id="61" idx="3"/>
              <a:endCxn id="48" idx="7"/>
            </p:cNvCxnSpPr>
            <p:nvPr/>
          </p:nvCxnSpPr>
          <p:spPr>
            <a:xfrm flipH="1">
              <a:off x="3517095" y="3947928"/>
              <a:ext cx="415872" cy="231885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Ellipse 66"/>
            <p:cNvSpPr/>
            <p:nvPr/>
          </p:nvSpPr>
          <p:spPr>
            <a:xfrm>
              <a:off x="3719037" y="4859428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8" name="Ellipse 67"/>
            <p:cNvSpPr/>
            <p:nvPr/>
          </p:nvSpPr>
          <p:spPr>
            <a:xfrm>
              <a:off x="4112275" y="5193979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9" name="Ellipse 68"/>
            <p:cNvSpPr/>
            <p:nvPr/>
          </p:nvSpPr>
          <p:spPr>
            <a:xfrm>
              <a:off x="4167562" y="3402629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0" name="Ellipse 69"/>
            <p:cNvSpPr/>
            <p:nvPr/>
          </p:nvSpPr>
          <p:spPr>
            <a:xfrm>
              <a:off x="4627439" y="3830079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1" name="Ellipse 70"/>
            <p:cNvSpPr/>
            <p:nvPr/>
          </p:nvSpPr>
          <p:spPr>
            <a:xfrm>
              <a:off x="5001062" y="4160573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2" name="Ellipse 71"/>
            <p:cNvSpPr/>
            <p:nvPr/>
          </p:nvSpPr>
          <p:spPr>
            <a:xfrm>
              <a:off x="4157946" y="4414511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3" name="Ellipse 72"/>
            <p:cNvSpPr/>
            <p:nvPr/>
          </p:nvSpPr>
          <p:spPr>
            <a:xfrm>
              <a:off x="4616088" y="4681600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4" name="Ellipse 73"/>
            <p:cNvSpPr/>
            <p:nvPr/>
          </p:nvSpPr>
          <p:spPr>
            <a:xfrm>
              <a:off x="5001062" y="5008181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75" name="Gerade Verbindung 74"/>
            <p:cNvCxnSpPr>
              <a:stCxn id="67" idx="7"/>
              <a:endCxn id="72" idx="3"/>
            </p:cNvCxnSpPr>
            <p:nvPr/>
          </p:nvCxnSpPr>
          <p:spPr>
            <a:xfrm flipV="1">
              <a:off x="3823864" y="4526650"/>
              <a:ext cx="352068" cy="35201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 Verbindung 75"/>
            <p:cNvCxnSpPr>
              <a:stCxn id="68" idx="7"/>
              <a:endCxn id="73" idx="3"/>
            </p:cNvCxnSpPr>
            <p:nvPr/>
          </p:nvCxnSpPr>
          <p:spPr>
            <a:xfrm flipV="1">
              <a:off x="4217102" y="4793739"/>
              <a:ext cx="416972" cy="41948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Gerade Verbindung 76"/>
            <p:cNvCxnSpPr>
              <a:stCxn id="74" idx="3"/>
              <a:endCxn id="68" idx="6"/>
            </p:cNvCxnSpPr>
            <p:nvPr/>
          </p:nvCxnSpPr>
          <p:spPr>
            <a:xfrm flipH="1">
              <a:off x="4235088" y="5120320"/>
              <a:ext cx="783960" cy="13934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Gerade Verbindung 77"/>
            <p:cNvCxnSpPr>
              <a:stCxn id="67" idx="6"/>
              <a:endCxn id="73" idx="2"/>
            </p:cNvCxnSpPr>
            <p:nvPr/>
          </p:nvCxnSpPr>
          <p:spPr>
            <a:xfrm flipV="1">
              <a:off x="3841850" y="4747290"/>
              <a:ext cx="774238" cy="17782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Gerade Verbindung 78"/>
            <p:cNvCxnSpPr>
              <a:stCxn id="72" idx="0"/>
              <a:endCxn id="69" idx="4"/>
            </p:cNvCxnSpPr>
            <p:nvPr/>
          </p:nvCxnSpPr>
          <p:spPr>
            <a:xfrm flipV="1">
              <a:off x="4219353" y="3534008"/>
              <a:ext cx="9616" cy="880503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Gerade Verbindung 79"/>
            <p:cNvCxnSpPr>
              <a:stCxn id="73" idx="0"/>
              <a:endCxn id="70" idx="4"/>
            </p:cNvCxnSpPr>
            <p:nvPr/>
          </p:nvCxnSpPr>
          <p:spPr>
            <a:xfrm flipV="1">
              <a:off x="4677495" y="3961458"/>
              <a:ext cx="11351" cy="720142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Gerade Verbindung 80"/>
            <p:cNvCxnSpPr>
              <a:stCxn id="74" idx="0"/>
              <a:endCxn id="71" idx="4"/>
            </p:cNvCxnSpPr>
            <p:nvPr/>
          </p:nvCxnSpPr>
          <p:spPr>
            <a:xfrm flipV="1">
              <a:off x="5062469" y="4291952"/>
              <a:ext cx="0" cy="71622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Ellipse 81"/>
            <p:cNvSpPr/>
            <p:nvPr/>
          </p:nvSpPr>
          <p:spPr>
            <a:xfrm>
              <a:off x="4738901" y="3136579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3" name="Ellipse 82"/>
            <p:cNvSpPr/>
            <p:nvPr/>
          </p:nvSpPr>
          <p:spPr>
            <a:xfrm>
              <a:off x="5155941" y="3591137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4" name="Ellipse 83"/>
            <p:cNvSpPr/>
            <p:nvPr/>
          </p:nvSpPr>
          <p:spPr>
            <a:xfrm>
              <a:off x="5614408" y="3901478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85" name="Gerade Verbindung 84"/>
            <p:cNvCxnSpPr>
              <a:stCxn id="69" idx="7"/>
              <a:endCxn id="82" idx="3"/>
            </p:cNvCxnSpPr>
            <p:nvPr/>
          </p:nvCxnSpPr>
          <p:spPr>
            <a:xfrm flipV="1">
              <a:off x="4272389" y="3248718"/>
              <a:ext cx="484498" cy="17315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 Verbindung 85"/>
            <p:cNvCxnSpPr>
              <a:stCxn id="70" idx="7"/>
              <a:endCxn id="83" idx="2"/>
            </p:cNvCxnSpPr>
            <p:nvPr/>
          </p:nvCxnSpPr>
          <p:spPr>
            <a:xfrm flipV="1">
              <a:off x="4732266" y="3656827"/>
              <a:ext cx="423675" cy="192492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Gerade Verbindung 86"/>
            <p:cNvCxnSpPr>
              <a:stCxn id="71" idx="0"/>
              <a:endCxn id="83" idx="4"/>
            </p:cNvCxnSpPr>
            <p:nvPr/>
          </p:nvCxnSpPr>
          <p:spPr>
            <a:xfrm flipV="1">
              <a:off x="5062469" y="3722516"/>
              <a:ext cx="154879" cy="438057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Gerade Verbindung 87"/>
            <p:cNvCxnSpPr>
              <a:stCxn id="82" idx="4"/>
              <a:endCxn id="70" idx="0"/>
            </p:cNvCxnSpPr>
            <p:nvPr/>
          </p:nvCxnSpPr>
          <p:spPr>
            <a:xfrm flipH="1">
              <a:off x="4688846" y="3267958"/>
              <a:ext cx="111462" cy="56212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Gerade Verbindung 88"/>
            <p:cNvCxnSpPr>
              <a:stCxn id="84" idx="3"/>
              <a:endCxn id="71" idx="7"/>
            </p:cNvCxnSpPr>
            <p:nvPr/>
          </p:nvCxnSpPr>
          <p:spPr>
            <a:xfrm flipH="1">
              <a:off x="5105889" y="4013617"/>
              <a:ext cx="526505" cy="16619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8" name="Ellipse 97"/>
            <p:cNvSpPr/>
            <p:nvPr/>
          </p:nvSpPr>
          <p:spPr>
            <a:xfrm>
              <a:off x="1690425" y="4482287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9" name="Ellipse 98"/>
            <p:cNvSpPr/>
            <p:nvPr/>
          </p:nvSpPr>
          <p:spPr>
            <a:xfrm>
              <a:off x="3422451" y="4504874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093" name="Gerade Verbindung 3092"/>
            <p:cNvCxnSpPr>
              <a:stCxn id="10" idx="6"/>
              <a:endCxn id="98" idx="2"/>
            </p:cNvCxnSpPr>
            <p:nvPr/>
          </p:nvCxnSpPr>
          <p:spPr>
            <a:xfrm>
              <a:off x="1170877" y="4477390"/>
              <a:ext cx="519548" cy="70587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5" name="Gerade Verbindung 3094"/>
            <p:cNvCxnSpPr>
              <a:stCxn id="98" idx="6"/>
              <a:endCxn id="49" idx="2"/>
            </p:cNvCxnSpPr>
            <p:nvPr/>
          </p:nvCxnSpPr>
          <p:spPr>
            <a:xfrm flipV="1">
              <a:off x="1813238" y="4480201"/>
              <a:ext cx="738297" cy="6777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9" name="Gerade Verbindung 3098"/>
            <p:cNvCxnSpPr>
              <a:stCxn id="11" idx="6"/>
              <a:endCxn id="44" idx="2"/>
            </p:cNvCxnSpPr>
            <p:nvPr/>
          </p:nvCxnSpPr>
          <p:spPr>
            <a:xfrm>
              <a:off x="1629019" y="4744479"/>
              <a:ext cx="504941" cy="12441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1" name="Gerade Verbindung 3100"/>
            <p:cNvCxnSpPr>
              <a:stCxn id="12" idx="5"/>
              <a:endCxn id="45" idx="1"/>
            </p:cNvCxnSpPr>
            <p:nvPr/>
          </p:nvCxnSpPr>
          <p:spPr>
            <a:xfrm>
              <a:off x="1996007" y="5108797"/>
              <a:ext cx="468687" cy="8913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 Verbindung 32"/>
            <p:cNvCxnSpPr>
              <a:stCxn id="49" idx="6"/>
              <a:endCxn id="99" idx="2"/>
            </p:cNvCxnSpPr>
            <p:nvPr/>
          </p:nvCxnSpPr>
          <p:spPr>
            <a:xfrm>
              <a:off x="2674348" y="4480201"/>
              <a:ext cx="748103" cy="90363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 Verbindung 34"/>
            <p:cNvCxnSpPr>
              <a:stCxn id="99" idx="6"/>
              <a:endCxn id="72" idx="2"/>
            </p:cNvCxnSpPr>
            <p:nvPr/>
          </p:nvCxnSpPr>
          <p:spPr>
            <a:xfrm flipV="1">
              <a:off x="3545264" y="4480201"/>
              <a:ext cx="612682" cy="90363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 Verbindung 36"/>
            <p:cNvCxnSpPr>
              <a:stCxn id="50" idx="6"/>
              <a:endCxn id="67" idx="2"/>
            </p:cNvCxnSpPr>
            <p:nvPr/>
          </p:nvCxnSpPr>
          <p:spPr>
            <a:xfrm>
              <a:off x="3120844" y="4771964"/>
              <a:ext cx="598193" cy="15315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38"/>
            <p:cNvCxnSpPr>
              <a:stCxn id="51" idx="6"/>
              <a:endCxn id="68" idx="2"/>
            </p:cNvCxnSpPr>
            <p:nvPr/>
          </p:nvCxnSpPr>
          <p:spPr>
            <a:xfrm>
              <a:off x="3526639" y="5062348"/>
              <a:ext cx="585636" cy="19732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 Verbindung 41"/>
            <p:cNvCxnSpPr>
              <a:stCxn id="27" idx="6"/>
              <a:endCxn id="46" idx="1"/>
            </p:cNvCxnSpPr>
            <p:nvPr/>
          </p:nvCxnSpPr>
          <p:spPr>
            <a:xfrm>
              <a:off x="1751832" y="3199458"/>
              <a:ext cx="813995" cy="19878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Gerade Verbindung 89"/>
            <p:cNvCxnSpPr>
              <a:stCxn id="28" idx="6"/>
              <a:endCxn id="47" idx="1"/>
            </p:cNvCxnSpPr>
            <p:nvPr/>
          </p:nvCxnSpPr>
          <p:spPr>
            <a:xfrm>
              <a:off x="2175445" y="3524048"/>
              <a:ext cx="852217" cy="30717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Gerade Verbindung 91"/>
            <p:cNvCxnSpPr>
              <a:stCxn id="29" idx="6"/>
              <a:endCxn id="48" idx="1"/>
            </p:cNvCxnSpPr>
            <p:nvPr/>
          </p:nvCxnSpPr>
          <p:spPr>
            <a:xfrm>
              <a:off x="2516898" y="3830079"/>
              <a:ext cx="913356" cy="34973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Gerade Verbindung 93"/>
            <p:cNvCxnSpPr>
              <a:stCxn id="59" idx="6"/>
              <a:endCxn id="69" idx="1"/>
            </p:cNvCxnSpPr>
            <p:nvPr/>
          </p:nvCxnSpPr>
          <p:spPr>
            <a:xfrm>
              <a:off x="3243657" y="3199458"/>
              <a:ext cx="941891" cy="22241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Gerade Verbindung 95"/>
            <p:cNvCxnSpPr>
              <a:stCxn id="60" idx="6"/>
              <a:endCxn id="70" idx="1"/>
            </p:cNvCxnSpPr>
            <p:nvPr/>
          </p:nvCxnSpPr>
          <p:spPr>
            <a:xfrm>
              <a:off x="3619056" y="3551533"/>
              <a:ext cx="1026369" cy="29778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Gerade Verbindung 100"/>
            <p:cNvCxnSpPr>
              <a:stCxn id="61" idx="6"/>
              <a:endCxn id="71" idx="1"/>
            </p:cNvCxnSpPr>
            <p:nvPr/>
          </p:nvCxnSpPr>
          <p:spPr>
            <a:xfrm>
              <a:off x="4037794" y="3901479"/>
              <a:ext cx="981254" cy="27833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7" name="Ellipse 226"/>
            <p:cNvSpPr/>
            <p:nvPr/>
          </p:nvSpPr>
          <p:spPr>
            <a:xfrm>
              <a:off x="2052631" y="2578070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8" name="Ellipse 227"/>
            <p:cNvSpPr/>
            <p:nvPr/>
          </p:nvSpPr>
          <p:spPr>
            <a:xfrm>
              <a:off x="2383051" y="2954809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9" name="Ellipse 228"/>
            <p:cNvSpPr/>
            <p:nvPr/>
          </p:nvSpPr>
          <p:spPr>
            <a:xfrm>
              <a:off x="2428722" y="1278409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0" name="Ellipse 229"/>
            <p:cNvSpPr/>
            <p:nvPr/>
          </p:nvSpPr>
          <p:spPr>
            <a:xfrm>
              <a:off x="2886864" y="1659409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1" name="Ellipse 230"/>
            <p:cNvSpPr/>
            <p:nvPr/>
          </p:nvSpPr>
          <p:spPr>
            <a:xfrm>
              <a:off x="3271838" y="2033542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2" name="Ellipse 231"/>
            <p:cNvSpPr/>
            <p:nvPr/>
          </p:nvSpPr>
          <p:spPr>
            <a:xfrm>
              <a:off x="2428722" y="2175341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3" name="Ellipse 232"/>
            <p:cNvSpPr/>
            <p:nvPr/>
          </p:nvSpPr>
          <p:spPr>
            <a:xfrm>
              <a:off x="2886864" y="2442430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4" name="Ellipse 233"/>
            <p:cNvSpPr/>
            <p:nvPr/>
          </p:nvSpPr>
          <p:spPr>
            <a:xfrm>
              <a:off x="3271838" y="2760299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35" name="Gerade Verbindung 234"/>
            <p:cNvCxnSpPr>
              <a:stCxn id="227" idx="7"/>
              <a:endCxn id="232" idx="3"/>
            </p:cNvCxnSpPr>
            <p:nvPr/>
          </p:nvCxnSpPr>
          <p:spPr>
            <a:xfrm flipV="1">
              <a:off x="2157458" y="2287480"/>
              <a:ext cx="289250" cy="30983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Gerade Verbindung 235"/>
            <p:cNvCxnSpPr>
              <a:stCxn id="228" idx="7"/>
              <a:endCxn id="233" idx="3"/>
            </p:cNvCxnSpPr>
            <p:nvPr/>
          </p:nvCxnSpPr>
          <p:spPr>
            <a:xfrm flipV="1">
              <a:off x="2487878" y="2554569"/>
              <a:ext cx="416972" cy="41948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Gerade Verbindung 236"/>
            <p:cNvCxnSpPr>
              <a:stCxn id="234" idx="3"/>
              <a:endCxn id="228" idx="6"/>
            </p:cNvCxnSpPr>
            <p:nvPr/>
          </p:nvCxnSpPr>
          <p:spPr>
            <a:xfrm flipH="1">
              <a:off x="2505864" y="2872438"/>
              <a:ext cx="783960" cy="14806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Gerade Verbindung 237"/>
            <p:cNvCxnSpPr>
              <a:stCxn id="227" idx="6"/>
              <a:endCxn id="233" idx="2"/>
            </p:cNvCxnSpPr>
            <p:nvPr/>
          </p:nvCxnSpPr>
          <p:spPr>
            <a:xfrm flipV="1">
              <a:off x="2175444" y="2508120"/>
              <a:ext cx="711420" cy="13564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Gerade Verbindung 238"/>
            <p:cNvCxnSpPr>
              <a:stCxn id="232" idx="0"/>
              <a:endCxn id="229" idx="4"/>
            </p:cNvCxnSpPr>
            <p:nvPr/>
          </p:nvCxnSpPr>
          <p:spPr>
            <a:xfrm flipV="1">
              <a:off x="2490129" y="1409788"/>
              <a:ext cx="0" cy="765553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Gerade Verbindung 239"/>
            <p:cNvCxnSpPr>
              <a:stCxn id="233" idx="0"/>
              <a:endCxn id="230" idx="4"/>
            </p:cNvCxnSpPr>
            <p:nvPr/>
          </p:nvCxnSpPr>
          <p:spPr>
            <a:xfrm flipV="1">
              <a:off x="2948271" y="1790788"/>
              <a:ext cx="0" cy="651642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Gerade Verbindung 240"/>
            <p:cNvCxnSpPr>
              <a:stCxn id="234" idx="0"/>
              <a:endCxn id="231" idx="4"/>
            </p:cNvCxnSpPr>
            <p:nvPr/>
          </p:nvCxnSpPr>
          <p:spPr>
            <a:xfrm flipV="1">
              <a:off x="3333245" y="2164921"/>
              <a:ext cx="0" cy="59537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2" name="Ellipse 241"/>
            <p:cNvSpPr/>
            <p:nvPr/>
          </p:nvSpPr>
          <p:spPr>
            <a:xfrm>
              <a:off x="3009677" y="897409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3" name="Ellipse 242"/>
            <p:cNvSpPr/>
            <p:nvPr/>
          </p:nvSpPr>
          <p:spPr>
            <a:xfrm>
              <a:off x="3433290" y="1221999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4" name="Ellipse 243"/>
            <p:cNvSpPr/>
            <p:nvPr/>
          </p:nvSpPr>
          <p:spPr>
            <a:xfrm>
              <a:off x="3774743" y="1528030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45" name="Gerade Verbindung 244"/>
            <p:cNvCxnSpPr>
              <a:stCxn id="229" idx="7"/>
              <a:endCxn id="242" idx="3"/>
            </p:cNvCxnSpPr>
            <p:nvPr/>
          </p:nvCxnSpPr>
          <p:spPr>
            <a:xfrm flipV="1">
              <a:off x="2533549" y="1009548"/>
              <a:ext cx="494114" cy="28810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Gerade Verbindung 245"/>
            <p:cNvCxnSpPr>
              <a:stCxn id="230" idx="7"/>
              <a:endCxn id="243" idx="2"/>
            </p:cNvCxnSpPr>
            <p:nvPr/>
          </p:nvCxnSpPr>
          <p:spPr>
            <a:xfrm flipV="1">
              <a:off x="2991691" y="1287689"/>
              <a:ext cx="441599" cy="39096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Gerade Verbindung 246"/>
            <p:cNvCxnSpPr>
              <a:stCxn id="230" idx="6"/>
              <a:endCxn id="244" idx="2"/>
            </p:cNvCxnSpPr>
            <p:nvPr/>
          </p:nvCxnSpPr>
          <p:spPr>
            <a:xfrm flipV="1">
              <a:off x="3009677" y="1593720"/>
              <a:ext cx="765066" cy="13137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Gerade Verbindung 247"/>
            <p:cNvCxnSpPr>
              <a:stCxn id="242" idx="4"/>
              <a:endCxn id="230" idx="0"/>
            </p:cNvCxnSpPr>
            <p:nvPr/>
          </p:nvCxnSpPr>
          <p:spPr>
            <a:xfrm flipH="1">
              <a:off x="2948271" y="1028788"/>
              <a:ext cx="122813" cy="63062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Gerade Verbindung 248"/>
            <p:cNvCxnSpPr>
              <a:stCxn id="244" idx="3"/>
              <a:endCxn id="231" idx="7"/>
            </p:cNvCxnSpPr>
            <p:nvPr/>
          </p:nvCxnSpPr>
          <p:spPr>
            <a:xfrm flipH="1">
              <a:off x="3376665" y="1640169"/>
              <a:ext cx="416064" cy="412613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0" name="Ellipse 249"/>
            <p:cNvSpPr/>
            <p:nvPr/>
          </p:nvSpPr>
          <p:spPr>
            <a:xfrm>
              <a:off x="3495814" y="2563292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1" name="Ellipse 250"/>
            <p:cNvSpPr/>
            <p:nvPr/>
          </p:nvSpPr>
          <p:spPr>
            <a:xfrm>
              <a:off x="3914982" y="2986455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2" name="Ellipse 251"/>
            <p:cNvSpPr/>
            <p:nvPr/>
          </p:nvSpPr>
          <p:spPr>
            <a:xfrm>
              <a:off x="3963967" y="1278408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3" name="Ellipse 252"/>
            <p:cNvSpPr/>
            <p:nvPr/>
          </p:nvSpPr>
          <p:spPr>
            <a:xfrm>
              <a:off x="4378689" y="1659409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4" name="Ellipse 253"/>
            <p:cNvSpPr/>
            <p:nvPr/>
          </p:nvSpPr>
          <p:spPr>
            <a:xfrm>
              <a:off x="4861713" y="2043962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5" name="Ellipse 254"/>
            <p:cNvSpPr/>
            <p:nvPr/>
          </p:nvSpPr>
          <p:spPr>
            <a:xfrm>
              <a:off x="3979703" y="2178152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6" name="Ellipse 255"/>
            <p:cNvSpPr/>
            <p:nvPr/>
          </p:nvSpPr>
          <p:spPr>
            <a:xfrm>
              <a:off x="4378689" y="2469915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7" name="Ellipse 256"/>
            <p:cNvSpPr/>
            <p:nvPr/>
          </p:nvSpPr>
          <p:spPr>
            <a:xfrm>
              <a:off x="4861714" y="2815089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58" name="Gerade Verbindung 257"/>
            <p:cNvCxnSpPr>
              <a:stCxn id="250" idx="7"/>
              <a:endCxn id="255" idx="3"/>
            </p:cNvCxnSpPr>
            <p:nvPr/>
          </p:nvCxnSpPr>
          <p:spPr>
            <a:xfrm flipV="1">
              <a:off x="3600641" y="2290291"/>
              <a:ext cx="397048" cy="29224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Gerade Verbindung 258"/>
            <p:cNvCxnSpPr>
              <a:stCxn id="251" idx="7"/>
              <a:endCxn id="256" idx="3"/>
            </p:cNvCxnSpPr>
            <p:nvPr/>
          </p:nvCxnSpPr>
          <p:spPr>
            <a:xfrm flipV="1">
              <a:off x="4019809" y="2582054"/>
              <a:ext cx="376866" cy="42364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Gerade Verbindung 259"/>
            <p:cNvCxnSpPr>
              <a:stCxn id="257" idx="3"/>
              <a:endCxn id="251" idx="6"/>
            </p:cNvCxnSpPr>
            <p:nvPr/>
          </p:nvCxnSpPr>
          <p:spPr>
            <a:xfrm flipH="1">
              <a:off x="4037795" y="2927228"/>
              <a:ext cx="841905" cy="124917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Gerade Verbindung 260"/>
            <p:cNvCxnSpPr>
              <a:stCxn id="250" idx="6"/>
              <a:endCxn id="256" idx="2"/>
            </p:cNvCxnSpPr>
            <p:nvPr/>
          </p:nvCxnSpPr>
          <p:spPr>
            <a:xfrm flipV="1">
              <a:off x="3618627" y="2535605"/>
              <a:ext cx="760062" cy="93377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Gerade Verbindung 261"/>
            <p:cNvCxnSpPr>
              <a:stCxn id="255" idx="0"/>
              <a:endCxn id="252" idx="4"/>
            </p:cNvCxnSpPr>
            <p:nvPr/>
          </p:nvCxnSpPr>
          <p:spPr>
            <a:xfrm flipH="1" flipV="1">
              <a:off x="4025374" y="1409787"/>
              <a:ext cx="15736" cy="768365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Gerade Verbindung 262"/>
            <p:cNvCxnSpPr>
              <a:stCxn id="256" idx="0"/>
              <a:endCxn id="253" idx="4"/>
            </p:cNvCxnSpPr>
            <p:nvPr/>
          </p:nvCxnSpPr>
          <p:spPr>
            <a:xfrm flipV="1">
              <a:off x="4440096" y="1790788"/>
              <a:ext cx="0" cy="679127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Gerade Verbindung 263"/>
            <p:cNvCxnSpPr>
              <a:stCxn id="257" idx="0"/>
              <a:endCxn id="254" idx="4"/>
            </p:cNvCxnSpPr>
            <p:nvPr/>
          </p:nvCxnSpPr>
          <p:spPr>
            <a:xfrm flipH="1" flipV="1">
              <a:off x="4923120" y="2175341"/>
              <a:ext cx="1" cy="63974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5" name="Ellipse 264"/>
            <p:cNvSpPr/>
            <p:nvPr/>
          </p:nvSpPr>
          <p:spPr>
            <a:xfrm>
              <a:off x="4501502" y="924894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6" name="Ellipse 265"/>
            <p:cNvSpPr/>
            <p:nvPr/>
          </p:nvSpPr>
          <p:spPr>
            <a:xfrm>
              <a:off x="4925115" y="1249484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7" name="Ellipse 266"/>
            <p:cNvSpPr/>
            <p:nvPr/>
          </p:nvSpPr>
          <p:spPr>
            <a:xfrm>
              <a:off x="5322755" y="1599430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68" name="Gerade Verbindung 267"/>
            <p:cNvCxnSpPr>
              <a:stCxn id="252" idx="7"/>
              <a:endCxn id="265" idx="3"/>
            </p:cNvCxnSpPr>
            <p:nvPr/>
          </p:nvCxnSpPr>
          <p:spPr>
            <a:xfrm flipV="1">
              <a:off x="4068794" y="1037033"/>
              <a:ext cx="450694" cy="260615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Gerade Verbindung 268"/>
            <p:cNvCxnSpPr>
              <a:stCxn id="253" idx="7"/>
              <a:endCxn id="266" idx="2"/>
            </p:cNvCxnSpPr>
            <p:nvPr/>
          </p:nvCxnSpPr>
          <p:spPr>
            <a:xfrm flipV="1">
              <a:off x="4483516" y="1315174"/>
              <a:ext cx="441599" cy="363475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Gerade Verbindung 269"/>
            <p:cNvCxnSpPr>
              <a:stCxn id="253" idx="6"/>
              <a:endCxn id="267" idx="2"/>
            </p:cNvCxnSpPr>
            <p:nvPr/>
          </p:nvCxnSpPr>
          <p:spPr>
            <a:xfrm flipV="1">
              <a:off x="4501502" y="1665120"/>
              <a:ext cx="821253" cy="5997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Gerade Verbindung 270"/>
            <p:cNvCxnSpPr>
              <a:stCxn id="265" idx="4"/>
              <a:endCxn id="253" idx="0"/>
            </p:cNvCxnSpPr>
            <p:nvPr/>
          </p:nvCxnSpPr>
          <p:spPr>
            <a:xfrm flipH="1">
              <a:off x="4440096" y="1056273"/>
              <a:ext cx="122813" cy="60313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Gerade Verbindung 271"/>
            <p:cNvCxnSpPr>
              <a:stCxn id="267" idx="3"/>
              <a:endCxn id="254" idx="7"/>
            </p:cNvCxnSpPr>
            <p:nvPr/>
          </p:nvCxnSpPr>
          <p:spPr>
            <a:xfrm flipH="1">
              <a:off x="4966540" y="1711569"/>
              <a:ext cx="374201" cy="351633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3" name="Ellipse 272"/>
            <p:cNvSpPr/>
            <p:nvPr/>
          </p:nvSpPr>
          <p:spPr>
            <a:xfrm>
              <a:off x="5186535" y="2616499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4" name="Ellipse 273"/>
            <p:cNvSpPr/>
            <p:nvPr/>
          </p:nvSpPr>
          <p:spPr>
            <a:xfrm>
              <a:off x="5609627" y="3018225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5" name="Ellipse 274"/>
            <p:cNvSpPr/>
            <p:nvPr/>
          </p:nvSpPr>
          <p:spPr>
            <a:xfrm>
              <a:off x="5538604" y="1281220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6" name="Ellipse 275"/>
            <p:cNvSpPr/>
            <p:nvPr/>
          </p:nvSpPr>
          <p:spPr>
            <a:xfrm>
              <a:off x="5996746" y="1662220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7" name="Ellipse 276"/>
            <p:cNvSpPr/>
            <p:nvPr/>
          </p:nvSpPr>
          <p:spPr>
            <a:xfrm>
              <a:off x="6381720" y="2036353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8" name="Ellipse 277"/>
            <p:cNvSpPr/>
            <p:nvPr/>
          </p:nvSpPr>
          <p:spPr>
            <a:xfrm>
              <a:off x="5538604" y="2178152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9" name="Ellipse 278"/>
            <p:cNvSpPr/>
            <p:nvPr/>
          </p:nvSpPr>
          <p:spPr>
            <a:xfrm>
              <a:off x="5996746" y="2445241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0" name="Ellipse 279"/>
            <p:cNvSpPr/>
            <p:nvPr/>
          </p:nvSpPr>
          <p:spPr>
            <a:xfrm>
              <a:off x="6381720" y="2763110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81" name="Gerade Verbindung 280"/>
            <p:cNvCxnSpPr>
              <a:stCxn id="273" idx="7"/>
              <a:endCxn id="278" idx="3"/>
            </p:cNvCxnSpPr>
            <p:nvPr/>
          </p:nvCxnSpPr>
          <p:spPr>
            <a:xfrm flipV="1">
              <a:off x="5291362" y="2290291"/>
              <a:ext cx="265228" cy="34544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Gerade Verbindung 281"/>
            <p:cNvCxnSpPr>
              <a:stCxn id="274" idx="7"/>
              <a:endCxn id="279" idx="3"/>
            </p:cNvCxnSpPr>
            <p:nvPr/>
          </p:nvCxnSpPr>
          <p:spPr>
            <a:xfrm flipV="1">
              <a:off x="5714454" y="2557380"/>
              <a:ext cx="300278" cy="480085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Gerade Verbindung 282"/>
            <p:cNvCxnSpPr>
              <a:stCxn id="280" idx="3"/>
              <a:endCxn id="274" idx="6"/>
            </p:cNvCxnSpPr>
            <p:nvPr/>
          </p:nvCxnSpPr>
          <p:spPr>
            <a:xfrm flipH="1">
              <a:off x="5732440" y="2875249"/>
              <a:ext cx="667266" cy="20866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Gerade Verbindung 283"/>
            <p:cNvCxnSpPr>
              <a:stCxn id="273" idx="6"/>
              <a:endCxn id="279" idx="2"/>
            </p:cNvCxnSpPr>
            <p:nvPr/>
          </p:nvCxnSpPr>
          <p:spPr>
            <a:xfrm flipV="1">
              <a:off x="5309348" y="2510931"/>
              <a:ext cx="687398" cy="17125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Gerade Verbindung 284"/>
            <p:cNvCxnSpPr>
              <a:stCxn id="278" idx="0"/>
              <a:endCxn id="275" idx="4"/>
            </p:cNvCxnSpPr>
            <p:nvPr/>
          </p:nvCxnSpPr>
          <p:spPr>
            <a:xfrm flipV="1">
              <a:off x="5600011" y="1412599"/>
              <a:ext cx="0" cy="765553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Gerade Verbindung 285"/>
            <p:cNvCxnSpPr>
              <a:stCxn id="279" idx="0"/>
              <a:endCxn id="276" idx="4"/>
            </p:cNvCxnSpPr>
            <p:nvPr/>
          </p:nvCxnSpPr>
          <p:spPr>
            <a:xfrm flipV="1">
              <a:off x="6058153" y="1793599"/>
              <a:ext cx="0" cy="651642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Gerade Verbindung 286"/>
            <p:cNvCxnSpPr>
              <a:stCxn id="280" idx="0"/>
              <a:endCxn id="277" idx="4"/>
            </p:cNvCxnSpPr>
            <p:nvPr/>
          </p:nvCxnSpPr>
          <p:spPr>
            <a:xfrm flipV="1">
              <a:off x="6443127" y="2167732"/>
              <a:ext cx="0" cy="59537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8" name="Ellipse 287"/>
            <p:cNvSpPr/>
            <p:nvPr/>
          </p:nvSpPr>
          <p:spPr>
            <a:xfrm>
              <a:off x="6137545" y="924893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9" name="Ellipse 288"/>
            <p:cNvSpPr/>
            <p:nvPr/>
          </p:nvSpPr>
          <p:spPr>
            <a:xfrm>
              <a:off x="6654424" y="1315174"/>
              <a:ext cx="122813" cy="1313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91" name="Gerade Verbindung 290"/>
            <p:cNvCxnSpPr>
              <a:stCxn id="275" idx="7"/>
              <a:endCxn id="288" idx="3"/>
            </p:cNvCxnSpPr>
            <p:nvPr/>
          </p:nvCxnSpPr>
          <p:spPr>
            <a:xfrm flipV="1">
              <a:off x="5643431" y="1037032"/>
              <a:ext cx="512100" cy="26342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Gerade Verbindung 291"/>
            <p:cNvCxnSpPr>
              <a:stCxn id="276" idx="7"/>
              <a:endCxn id="289" idx="2"/>
            </p:cNvCxnSpPr>
            <p:nvPr/>
          </p:nvCxnSpPr>
          <p:spPr>
            <a:xfrm flipV="1">
              <a:off x="6101573" y="1380864"/>
              <a:ext cx="552851" cy="30059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Gerade Verbindung 293"/>
            <p:cNvCxnSpPr>
              <a:stCxn id="288" idx="4"/>
              <a:endCxn id="276" idx="0"/>
            </p:cNvCxnSpPr>
            <p:nvPr/>
          </p:nvCxnSpPr>
          <p:spPr>
            <a:xfrm flipH="1">
              <a:off x="6058153" y="1056272"/>
              <a:ext cx="140799" cy="60594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6" name="Ellipse 295"/>
            <p:cNvSpPr/>
            <p:nvPr/>
          </p:nvSpPr>
          <p:spPr>
            <a:xfrm>
              <a:off x="3117930" y="2321162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7" name="Ellipse 296"/>
            <p:cNvSpPr/>
            <p:nvPr/>
          </p:nvSpPr>
          <p:spPr>
            <a:xfrm>
              <a:off x="4720242" y="2260202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98" name="Gerade Verbindung 297"/>
            <p:cNvCxnSpPr>
              <a:stCxn id="232" idx="6"/>
              <a:endCxn id="296" idx="2"/>
            </p:cNvCxnSpPr>
            <p:nvPr/>
          </p:nvCxnSpPr>
          <p:spPr>
            <a:xfrm>
              <a:off x="2551535" y="2241031"/>
              <a:ext cx="566395" cy="14582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Gerade Verbindung 298"/>
            <p:cNvCxnSpPr>
              <a:stCxn id="296" idx="6"/>
              <a:endCxn id="255" idx="2"/>
            </p:cNvCxnSpPr>
            <p:nvPr/>
          </p:nvCxnSpPr>
          <p:spPr>
            <a:xfrm flipV="1">
              <a:off x="3240743" y="2243842"/>
              <a:ext cx="738960" cy="14301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Gerade Verbindung 299"/>
            <p:cNvCxnSpPr>
              <a:stCxn id="233" idx="6"/>
              <a:endCxn id="250" idx="2"/>
            </p:cNvCxnSpPr>
            <p:nvPr/>
          </p:nvCxnSpPr>
          <p:spPr>
            <a:xfrm>
              <a:off x="3009677" y="2508120"/>
              <a:ext cx="486137" cy="120862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Gerade Verbindung 300"/>
            <p:cNvCxnSpPr>
              <a:stCxn id="234" idx="5"/>
              <a:endCxn id="251" idx="1"/>
            </p:cNvCxnSpPr>
            <p:nvPr/>
          </p:nvCxnSpPr>
          <p:spPr>
            <a:xfrm>
              <a:off x="3376665" y="2872438"/>
              <a:ext cx="556303" cy="133257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Gerade Verbindung 301"/>
            <p:cNvCxnSpPr>
              <a:stCxn id="255" idx="6"/>
              <a:endCxn id="297" idx="2"/>
            </p:cNvCxnSpPr>
            <p:nvPr/>
          </p:nvCxnSpPr>
          <p:spPr>
            <a:xfrm>
              <a:off x="4102516" y="2243842"/>
              <a:ext cx="617726" cy="8205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Gerade Verbindung 302"/>
            <p:cNvCxnSpPr>
              <a:stCxn id="297" idx="6"/>
              <a:endCxn id="278" idx="2"/>
            </p:cNvCxnSpPr>
            <p:nvPr/>
          </p:nvCxnSpPr>
          <p:spPr>
            <a:xfrm flipV="1">
              <a:off x="4843055" y="2243842"/>
              <a:ext cx="695549" cy="8205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Gerade Verbindung 303"/>
            <p:cNvCxnSpPr>
              <a:stCxn id="256" idx="6"/>
              <a:endCxn id="273" idx="2"/>
            </p:cNvCxnSpPr>
            <p:nvPr/>
          </p:nvCxnSpPr>
          <p:spPr>
            <a:xfrm>
              <a:off x="4501502" y="2535605"/>
              <a:ext cx="685033" cy="14658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Gerade Verbindung 304"/>
            <p:cNvCxnSpPr>
              <a:stCxn id="257" idx="6"/>
              <a:endCxn id="274" idx="2"/>
            </p:cNvCxnSpPr>
            <p:nvPr/>
          </p:nvCxnSpPr>
          <p:spPr>
            <a:xfrm>
              <a:off x="4984527" y="2880779"/>
              <a:ext cx="625100" cy="20313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Gerade Verbindung 305"/>
            <p:cNvCxnSpPr>
              <a:stCxn id="242" idx="6"/>
              <a:endCxn id="252" idx="1"/>
            </p:cNvCxnSpPr>
            <p:nvPr/>
          </p:nvCxnSpPr>
          <p:spPr>
            <a:xfrm>
              <a:off x="3132490" y="963099"/>
              <a:ext cx="849463" cy="33454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Gerade Verbindung 306"/>
            <p:cNvCxnSpPr>
              <a:stCxn id="243" idx="6"/>
              <a:endCxn id="253" idx="1"/>
            </p:cNvCxnSpPr>
            <p:nvPr/>
          </p:nvCxnSpPr>
          <p:spPr>
            <a:xfrm>
              <a:off x="3556103" y="1287689"/>
              <a:ext cx="840572" cy="39096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Gerade Verbindung 307"/>
            <p:cNvCxnSpPr>
              <a:stCxn id="244" idx="6"/>
              <a:endCxn id="254" idx="1"/>
            </p:cNvCxnSpPr>
            <p:nvPr/>
          </p:nvCxnSpPr>
          <p:spPr>
            <a:xfrm>
              <a:off x="3897556" y="1593720"/>
              <a:ext cx="982143" cy="469482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Gerade Verbindung 308"/>
            <p:cNvCxnSpPr>
              <a:stCxn id="265" idx="6"/>
              <a:endCxn id="275" idx="1"/>
            </p:cNvCxnSpPr>
            <p:nvPr/>
          </p:nvCxnSpPr>
          <p:spPr>
            <a:xfrm>
              <a:off x="4624315" y="990584"/>
              <a:ext cx="932275" cy="30987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Gerade Verbindung 309"/>
            <p:cNvCxnSpPr>
              <a:stCxn id="266" idx="6"/>
              <a:endCxn id="276" idx="1"/>
            </p:cNvCxnSpPr>
            <p:nvPr/>
          </p:nvCxnSpPr>
          <p:spPr>
            <a:xfrm>
              <a:off x="5047928" y="1315174"/>
              <a:ext cx="966804" cy="36628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Gerade Verbindung 310"/>
            <p:cNvCxnSpPr>
              <a:stCxn id="267" idx="6"/>
              <a:endCxn id="277" idx="1"/>
            </p:cNvCxnSpPr>
            <p:nvPr/>
          </p:nvCxnSpPr>
          <p:spPr>
            <a:xfrm>
              <a:off x="5445568" y="1665120"/>
              <a:ext cx="954138" cy="390473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Gerade Verbindung 110"/>
            <p:cNvCxnSpPr>
              <a:stCxn id="29" idx="0"/>
              <a:endCxn id="228" idx="4"/>
            </p:cNvCxnSpPr>
            <p:nvPr/>
          </p:nvCxnSpPr>
          <p:spPr>
            <a:xfrm flipH="1" flipV="1">
              <a:off x="2444458" y="3086188"/>
              <a:ext cx="11034" cy="67820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Gerade Verbindung 112"/>
            <p:cNvCxnSpPr>
              <a:stCxn id="28" idx="0"/>
              <a:endCxn id="227" idx="4"/>
            </p:cNvCxnSpPr>
            <p:nvPr/>
          </p:nvCxnSpPr>
          <p:spPr>
            <a:xfrm flipH="1" flipV="1">
              <a:off x="2114038" y="2709449"/>
              <a:ext cx="1" cy="74890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Gerade Verbindung 114"/>
            <p:cNvCxnSpPr>
              <a:stCxn id="61" idx="0"/>
              <a:endCxn id="251" idx="4"/>
            </p:cNvCxnSpPr>
            <p:nvPr/>
          </p:nvCxnSpPr>
          <p:spPr>
            <a:xfrm flipV="1">
              <a:off x="3976388" y="3117834"/>
              <a:ext cx="1" cy="717955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Gerade Verbindung 116"/>
            <p:cNvCxnSpPr>
              <a:stCxn id="60" idx="0"/>
              <a:endCxn id="250" idx="4"/>
            </p:cNvCxnSpPr>
            <p:nvPr/>
          </p:nvCxnSpPr>
          <p:spPr>
            <a:xfrm flipH="1" flipV="1">
              <a:off x="3557221" y="2694671"/>
              <a:ext cx="429" cy="791172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Gerade Verbindung 118"/>
            <p:cNvCxnSpPr>
              <a:stCxn id="59" idx="0"/>
              <a:endCxn id="296" idx="4"/>
            </p:cNvCxnSpPr>
            <p:nvPr/>
          </p:nvCxnSpPr>
          <p:spPr>
            <a:xfrm flipH="1" flipV="1">
              <a:off x="3179337" y="2452541"/>
              <a:ext cx="2914" cy="681227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Gerade Verbindung 120"/>
            <p:cNvCxnSpPr>
              <a:stCxn id="82" idx="0"/>
              <a:endCxn id="297" idx="4"/>
            </p:cNvCxnSpPr>
            <p:nvPr/>
          </p:nvCxnSpPr>
          <p:spPr>
            <a:xfrm flipH="1" flipV="1">
              <a:off x="4781649" y="2391581"/>
              <a:ext cx="18659" cy="74499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Gerade Verbindung 122"/>
            <p:cNvCxnSpPr>
              <a:stCxn id="83" idx="0"/>
              <a:endCxn id="273" idx="4"/>
            </p:cNvCxnSpPr>
            <p:nvPr/>
          </p:nvCxnSpPr>
          <p:spPr>
            <a:xfrm flipV="1">
              <a:off x="5217348" y="2747878"/>
              <a:ext cx="30594" cy="84325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Gerade Verbindung 124"/>
            <p:cNvCxnSpPr>
              <a:stCxn id="84" idx="0"/>
              <a:endCxn id="274" idx="4"/>
            </p:cNvCxnSpPr>
            <p:nvPr/>
          </p:nvCxnSpPr>
          <p:spPr>
            <a:xfrm flipH="1" flipV="1">
              <a:off x="5671034" y="3149604"/>
              <a:ext cx="4781" cy="75187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0" name="Ellipse 359"/>
            <p:cNvSpPr/>
            <p:nvPr/>
          </p:nvSpPr>
          <p:spPr>
            <a:xfrm>
              <a:off x="1629019" y="2296450"/>
              <a:ext cx="122813" cy="1313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113" name="Gerade Verbindung 3112"/>
            <p:cNvCxnSpPr>
              <a:stCxn id="27" idx="0"/>
              <a:endCxn id="360" idx="4"/>
            </p:cNvCxnSpPr>
            <p:nvPr/>
          </p:nvCxnSpPr>
          <p:spPr>
            <a:xfrm flipV="1">
              <a:off x="1690426" y="2427829"/>
              <a:ext cx="0" cy="70593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5" name="Gerade Verbindung 3114"/>
            <p:cNvCxnSpPr>
              <a:stCxn id="360" idx="7"/>
              <a:endCxn id="232" idx="2"/>
            </p:cNvCxnSpPr>
            <p:nvPr/>
          </p:nvCxnSpPr>
          <p:spPr>
            <a:xfrm flipV="1">
              <a:off x="1733846" y="2241031"/>
              <a:ext cx="694876" cy="7465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17" name="Textfeld 3116"/>
          <p:cNvSpPr txBox="1"/>
          <p:nvPr/>
        </p:nvSpPr>
        <p:spPr>
          <a:xfrm>
            <a:off x="7639050" y="2508119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C</a:t>
            </a:r>
          </a:p>
        </p:txBody>
      </p:sp>
      <p:sp>
        <p:nvSpPr>
          <p:cNvPr id="367" name="Textfeld 366"/>
          <p:cNvSpPr txBox="1"/>
          <p:nvPr/>
        </p:nvSpPr>
        <p:spPr>
          <a:xfrm>
            <a:off x="7639050" y="91188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368" name="Textfeld 367"/>
          <p:cNvSpPr txBox="1"/>
          <p:nvPr/>
        </p:nvSpPr>
        <p:spPr>
          <a:xfrm>
            <a:off x="7639050" y="287243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B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369" name="Textfeld 368"/>
          <p:cNvSpPr txBox="1"/>
          <p:nvPr/>
        </p:nvSpPr>
        <p:spPr>
          <a:xfrm>
            <a:off x="7639050" y="403568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371" name="Textfeld 370"/>
          <p:cNvSpPr txBox="1"/>
          <p:nvPr/>
        </p:nvSpPr>
        <p:spPr>
          <a:xfrm>
            <a:off x="7639050" y="160612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C</a:t>
            </a:r>
          </a:p>
        </p:txBody>
      </p:sp>
      <p:cxnSp>
        <p:nvCxnSpPr>
          <p:cNvPr id="3122" name="Gerade Verbindung 3121"/>
          <p:cNvCxnSpPr>
            <a:stCxn id="289" idx="4"/>
            <a:endCxn id="277" idx="0"/>
          </p:cNvCxnSpPr>
          <p:nvPr/>
        </p:nvCxnSpPr>
        <p:spPr>
          <a:xfrm flipH="1">
            <a:off x="6710364" y="1595912"/>
            <a:ext cx="272704" cy="589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7" name="Textfeld 376"/>
          <p:cNvSpPr txBox="1"/>
          <p:nvPr/>
        </p:nvSpPr>
        <p:spPr>
          <a:xfrm>
            <a:off x="7639050" y="354284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378" name="Textfeld 377"/>
          <p:cNvSpPr txBox="1"/>
          <p:nvPr/>
        </p:nvSpPr>
        <p:spPr>
          <a:xfrm>
            <a:off x="7639050" y="464576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379" name="Textfeld 378"/>
          <p:cNvSpPr txBox="1"/>
          <p:nvPr/>
        </p:nvSpPr>
        <p:spPr>
          <a:xfrm>
            <a:off x="7639050" y="504328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C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69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3572924" y="3929943"/>
            <a:ext cx="122813" cy="13137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6162337" y="4383026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6508287" y="4739771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6508286" y="3386302"/>
            <a:ext cx="122813" cy="13137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6162337" y="2972872"/>
            <a:ext cx="122813" cy="13137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3577618" y="5309333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3701843" y="4656731"/>
            <a:ext cx="122813" cy="13137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8" name="Gerade Verbindung 17"/>
          <p:cNvCxnSpPr>
            <a:stCxn id="8" idx="4"/>
            <a:endCxn id="7" idx="0"/>
          </p:cNvCxnSpPr>
          <p:nvPr/>
        </p:nvCxnSpPr>
        <p:spPr>
          <a:xfrm>
            <a:off x="6569693" y="3517681"/>
            <a:ext cx="1" cy="12220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>
            <a:stCxn id="9" idx="4"/>
            <a:endCxn id="6" idx="0"/>
          </p:cNvCxnSpPr>
          <p:nvPr/>
        </p:nvCxnSpPr>
        <p:spPr>
          <a:xfrm>
            <a:off x="6223744" y="3104251"/>
            <a:ext cx="0" cy="12787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>
            <a:stCxn id="5" idx="4"/>
            <a:endCxn id="14" idx="0"/>
          </p:cNvCxnSpPr>
          <p:nvPr/>
        </p:nvCxnSpPr>
        <p:spPr>
          <a:xfrm>
            <a:off x="3634331" y="4061322"/>
            <a:ext cx="4694" cy="124801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lipse 24"/>
          <p:cNvSpPr/>
          <p:nvPr/>
        </p:nvSpPr>
        <p:spPr>
          <a:xfrm>
            <a:off x="4454867" y="4491774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>
            <a:off x="4794979" y="4903897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Ellipse 26"/>
          <p:cNvSpPr/>
          <p:nvPr/>
        </p:nvSpPr>
        <p:spPr>
          <a:xfrm>
            <a:off x="4794978" y="3550428"/>
            <a:ext cx="122813" cy="13137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Ellipse 27"/>
          <p:cNvSpPr/>
          <p:nvPr/>
        </p:nvSpPr>
        <p:spPr>
          <a:xfrm>
            <a:off x="4460598" y="3156571"/>
            <a:ext cx="122813" cy="13137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9" name="Gerade Verbindung 28"/>
          <p:cNvCxnSpPr>
            <a:stCxn id="27" idx="4"/>
            <a:endCxn id="26" idx="0"/>
          </p:cNvCxnSpPr>
          <p:nvPr/>
        </p:nvCxnSpPr>
        <p:spPr>
          <a:xfrm>
            <a:off x="4856385" y="3681807"/>
            <a:ext cx="1" cy="12220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>
            <a:stCxn id="28" idx="4"/>
            <a:endCxn id="25" idx="0"/>
          </p:cNvCxnSpPr>
          <p:nvPr/>
        </p:nvCxnSpPr>
        <p:spPr>
          <a:xfrm flipH="1">
            <a:off x="4516274" y="3287950"/>
            <a:ext cx="5731" cy="12038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lipse 30"/>
          <p:cNvSpPr/>
          <p:nvPr/>
        </p:nvSpPr>
        <p:spPr>
          <a:xfrm>
            <a:off x="2955667" y="4487128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/>
          <p:cNvSpPr/>
          <p:nvPr/>
        </p:nvSpPr>
        <p:spPr>
          <a:xfrm>
            <a:off x="3255701" y="4871150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Ellipse 32"/>
          <p:cNvSpPr/>
          <p:nvPr/>
        </p:nvSpPr>
        <p:spPr>
          <a:xfrm>
            <a:off x="3255700" y="3517681"/>
            <a:ext cx="122813" cy="13137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Ellipse 33"/>
          <p:cNvSpPr/>
          <p:nvPr/>
        </p:nvSpPr>
        <p:spPr>
          <a:xfrm>
            <a:off x="2955667" y="3119470"/>
            <a:ext cx="122813" cy="13137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5" name="Gerade Verbindung 34"/>
          <p:cNvCxnSpPr>
            <a:stCxn id="33" idx="4"/>
            <a:endCxn id="32" idx="0"/>
          </p:cNvCxnSpPr>
          <p:nvPr/>
        </p:nvCxnSpPr>
        <p:spPr>
          <a:xfrm>
            <a:off x="3317107" y="3649060"/>
            <a:ext cx="1" cy="12220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>
            <a:stCxn id="34" idx="4"/>
            <a:endCxn id="31" idx="0"/>
          </p:cNvCxnSpPr>
          <p:nvPr/>
        </p:nvCxnSpPr>
        <p:spPr>
          <a:xfrm>
            <a:off x="3017074" y="3250849"/>
            <a:ext cx="0" cy="123627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Ellipse 36"/>
          <p:cNvSpPr/>
          <p:nvPr/>
        </p:nvSpPr>
        <p:spPr>
          <a:xfrm>
            <a:off x="5137732" y="3929944"/>
            <a:ext cx="122813" cy="13137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Ellipse 37"/>
          <p:cNvSpPr/>
          <p:nvPr/>
        </p:nvSpPr>
        <p:spPr>
          <a:xfrm>
            <a:off x="5129668" y="5309333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9" name="Gerade Verbindung 38"/>
          <p:cNvCxnSpPr>
            <a:stCxn id="37" idx="4"/>
            <a:endCxn id="38" idx="0"/>
          </p:cNvCxnSpPr>
          <p:nvPr/>
        </p:nvCxnSpPr>
        <p:spPr>
          <a:xfrm flipH="1">
            <a:off x="5191075" y="4061323"/>
            <a:ext cx="8064" cy="12480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llipse 39"/>
          <p:cNvSpPr/>
          <p:nvPr/>
        </p:nvSpPr>
        <p:spPr>
          <a:xfrm>
            <a:off x="4057283" y="5143715"/>
            <a:ext cx="122813" cy="13137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Ellipse 40"/>
          <p:cNvSpPr/>
          <p:nvPr/>
        </p:nvSpPr>
        <p:spPr>
          <a:xfrm>
            <a:off x="4481966" y="5619351"/>
            <a:ext cx="122813" cy="13137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Ellipse 41"/>
          <p:cNvSpPr/>
          <p:nvPr/>
        </p:nvSpPr>
        <p:spPr>
          <a:xfrm>
            <a:off x="2371424" y="5054444"/>
            <a:ext cx="122813" cy="13137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Ellipse 42"/>
          <p:cNvSpPr/>
          <p:nvPr/>
        </p:nvSpPr>
        <p:spPr>
          <a:xfrm>
            <a:off x="2632842" y="5553662"/>
            <a:ext cx="122813" cy="13137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Ellipse 43"/>
          <p:cNvSpPr/>
          <p:nvPr/>
        </p:nvSpPr>
        <p:spPr>
          <a:xfrm>
            <a:off x="5343668" y="4636206"/>
            <a:ext cx="122813" cy="13137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Ellipse 44"/>
          <p:cNvSpPr/>
          <p:nvPr/>
        </p:nvSpPr>
        <p:spPr>
          <a:xfrm>
            <a:off x="5676071" y="5035204"/>
            <a:ext cx="122813" cy="13137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Ellipse 45"/>
          <p:cNvSpPr/>
          <p:nvPr/>
        </p:nvSpPr>
        <p:spPr>
          <a:xfrm>
            <a:off x="6134230" y="5530032"/>
            <a:ext cx="122813" cy="13137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 Verbindung 46"/>
          <p:cNvCxnSpPr>
            <a:stCxn id="31" idx="3"/>
            <a:endCxn id="42" idx="0"/>
          </p:cNvCxnSpPr>
          <p:nvPr/>
        </p:nvCxnSpPr>
        <p:spPr>
          <a:xfrm flipH="1">
            <a:off x="2432831" y="4599267"/>
            <a:ext cx="540822" cy="45517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>
            <a:stCxn id="32" idx="2"/>
            <a:endCxn id="42" idx="6"/>
          </p:cNvCxnSpPr>
          <p:nvPr/>
        </p:nvCxnSpPr>
        <p:spPr>
          <a:xfrm flipH="1">
            <a:off x="2494237" y="4936840"/>
            <a:ext cx="761464" cy="1832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52"/>
          <p:cNvCxnSpPr>
            <a:stCxn id="32" idx="4"/>
            <a:endCxn id="43" idx="0"/>
          </p:cNvCxnSpPr>
          <p:nvPr/>
        </p:nvCxnSpPr>
        <p:spPr>
          <a:xfrm flipH="1">
            <a:off x="2694249" y="5002529"/>
            <a:ext cx="622859" cy="5511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55"/>
          <p:cNvCxnSpPr>
            <a:stCxn id="14" idx="2"/>
            <a:endCxn id="43" idx="6"/>
          </p:cNvCxnSpPr>
          <p:nvPr/>
        </p:nvCxnSpPr>
        <p:spPr>
          <a:xfrm flipH="1">
            <a:off x="2755655" y="5375023"/>
            <a:ext cx="821963" cy="24432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59"/>
          <p:cNvCxnSpPr>
            <a:stCxn id="15" idx="2"/>
            <a:endCxn id="31" idx="6"/>
          </p:cNvCxnSpPr>
          <p:nvPr/>
        </p:nvCxnSpPr>
        <p:spPr>
          <a:xfrm flipH="1" flipV="1">
            <a:off x="3078480" y="4552818"/>
            <a:ext cx="623363" cy="16960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62"/>
          <p:cNvCxnSpPr>
            <a:stCxn id="40" idx="2"/>
            <a:endCxn id="32" idx="6"/>
          </p:cNvCxnSpPr>
          <p:nvPr/>
        </p:nvCxnSpPr>
        <p:spPr>
          <a:xfrm flipH="1" flipV="1">
            <a:off x="3378514" y="4936840"/>
            <a:ext cx="678769" cy="27256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68"/>
          <p:cNvCxnSpPr>
            <a:stCxn id="41" idx="2"/>
            <a:endCxn id="14" idx="6"/>
          </p:cNvCxnSpPr>
          <p:nvPr/>
        </p:nvCxnSpPr>
        <p:spPr>
          <a:xfrm flipH="1" flipV="1">
            <a:off x="3700431" y="5375023"/>
            <a:ext cx="781535" cy="3100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71"/>
          <p:cNvCxnSpPr>
            <a:stCxn id="25" idx="2"/>
            <a:endCxn id="15" idx="6"/>
          </p:cNvCxnSpPr>
          <p:nvPr/>
        </p:nvCxnSpPr>
        <p:spPr>
          <a:xfrm flipH="1">
            <a:off x="3824656" y="4557464"/>
            <a:ext cx="630211" cy="16495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74"/>
          <p:cNvCxnSpPr>
            <a:stCxn id="25" idx="3"/>
            <a:endCxn id="40" idx="0"/>
          </p:cNvCxnSpPr>
          <p:nvPr/>
        </p:nvCxnSpPr>
        <p:spPr>
          <a:xfrm flipH="1">
            <a:off x="4118690" y="4603913"/>
            <a:ext cx="354163" cy="5398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78"/>
          <p:cNvCxnSpPr>
            <a:stCxn id="26" idx="2"/>
            <a:endCxn id="40" idx="7"/>
          </p:cNvCxnSpPr>
          <p:nvPr/>
        </p:nvCxnSpPr>
        <p:spPr>
          <a:xfrm flipH="1">
            <a:off x="4162110" y="4969587"/>
            <a:ext cx="632869" cy="1933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81"/>
          <p:cNvCxnSpPr>
            <a:stCxn id="26" idx="3"/>
            <a:endCxn id="41" idx="0"/>
          </p:cNvCxnSpPr>
          <p:nvPr/>
        </p:nvCxnSpPr>
        <p:spPr>
          <a:xfrm flipH="1">
            <a:off x="4543373" y="5016036"/>
            <a:ext cx="269592" cy="60331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84"/>
          <p:cNvCxnSpPr>
            <a:stCxn id="38" idx="2"/>
            <a:endCxn id="41" idx="6"/>
          </p:cNvCxnSpPr>
          <p:nvPr/>
        </p:nvCxnSpPr>
        <p:spPr>
          <a:xfrm flipH="1">
            <a:off x="4604779" y="5375023"/>
            <a:ext cx="524889" cy="3100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rade Verbindung 87"/>
          <p:cNvCxnSpPr>
            <a:stCxn id="25" idx="6"/>
            <a:endCxn id="44" idx="2"/>
          </p:cNvCxnSpPr>
          <p:nvPr/>
        </p:nvCxnSpPr>
        <p:spPr>
          <a:xfrm>
            <a:off x="4577680" y="4557464"/>
            <a:ext cx="765988" cy="1444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rade Verbindung 90"/>
          <p:cNvCxnSpPr>
            <a:stCxn id="26" idx="6"/>
            <a:endCxn id="45" idx="2"/>
          </p:cNvCxnSpPr>
          <p:nvPr/>
        </p:nvCxnSpPr>
        <p:spPr>
          <a:xfrm>
            <a:off x="4917792" y="4969587"/>
            <a:ext cx="758279" cy="13130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>
            <a:stCxn id="38" idx="6"/>
            <a:endCxn id="46" idx="2"/>
          </p:cNvCxnSpPr>
          <p:nvPr/>
        </p:nvCxnSpPr>
        <p:spPr>
          <a:xfrm>
            <a:off x="5252481" y="5375023"/>
            <a:ext cx="881749" cy="2206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Gerade Verbindung 96"/>
          <p:cNvCxnSpPr>
            <a:stCxn id="6" idx="2"/>
            <a:endCxn id="44" idx="6"/>
          </p:cNvCxnSpPr>
          <p:nvPr/>
        </p:nvCxnSpPr>
        <p:spPr>
          <a:xfrm flipH="1">
            <a:off x="5466481" y="4448716"/>
            <a:ext cx="695856" cy="2531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rade Verbindung 99"/>
          <p:cNvCxnSpPr>
            <a:stCxn id="6" idx="3"/>
            <a:endCxn id="45" idx="7"/>
          </p:cNvCxnSpPr>
          <p:nvPr/>
        </p:nvCxnSpPr>
        <p:spPr>
          <a:xfrm flipH="1">
            <a:off x="5780898" y="4495165"/>
            <a:ext cx="399425" cy="55927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102"/>
          <p:cNvCxnSpPr>
            <a:stCxn id="7" idx="2"/>
            <a:endCxn id="45" idx="7"/>
          </p:cNvCxnSpPr>
          <p:nvPr/>
        </p:nvCxnSpPr>
        <p:spPr>
          <a:xfrm flipH="1">
            <a:off x="5780898" y="4805461"/>
            <a:ext cx="727389" cy="24898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Gerade Verbindung 105"/>
          <p:cNvCxnSpPr>
            <a:stCxn id="7" idx="3"/>
            <a:endCxn id="46" idx="7"/>
          </p:cNvCxnSpPr>
          <p:nvPr/>
        </p:nvCxnSpPr>
        <p:spPr>
          <a:xfrm flipH="1">
            <a:off x="6239057" y="4851910"/>
            <a:ext cx="287216" cy="6973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Ellipse 131"/>
          <p:cNvSpPr/>
          <p:nvPr/>
        </p:nvSpPr>
        <p:spPr>
          <a:xfrm>
            <a:off x="4357130" y="2295045"/>
            <a:ext cx="122813" cy="13137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7" name="Ellipse 136"/>
          <p:cNvSpPr/>
          <p:nvPr/>
        </p:nvSpPr>
        <p:spPr>
          <a:xfrm>
            <a:off x="4349066" y="3674434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1" name="Gerade Verbindung 140"/>
          <p:cNvCxnSpPr>
            <a:stCxn id="132" idx="4"/>
            <a:endCxn id="137" idx="0"/>
          </p:cNvCxnSpPr>
          <p:nvPr/>
        </p:nvCxnSpPr>
        <p:spPr>
          <a:xfrm flipH="1">
            <a:off x="4410473" y="2426424"/>
            <a:ext cx="8064" cy="12480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Ellipse 141"/>
          <p:cNvSpPr/>
          <p:nvPr/>
        </p:nvSpPr>
        <p:spPr>
          <a:xfrm>
            <a:off x="5405074" y="2872435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3" name="Ellipse 142"/>
          <p:cNvSpPr/>
          <p:nvPr/>
        </p:nvSpPr>
        <p:spPr>
          <a:xfrm>
            <a:off x="5624369" y="3235230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4" name="Ellipse 143"/>
          <p:cNvSpPr/>
          <p:nvPr/>
        </p:nvSpPr>
        <p:spPr>
          <a:xfrm>
            <a:off x="5624368" y="1881761"/>
            <a:ext cx="122813" cy="13137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5" name="Ellipse 144"/>
          <p:cNvSpPr/>
          <p:nvPr/>
        </p:nvSpPr>
        <p:spPr>
          <a:xfrm>
            <a:off x="5405074" y="1504777"/>
            <a:ext cx="122813" cy="13137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6" name="Gerade Verbindung 145"/>
          <p:cNvCxnSpPr>
            <a:stCxn id="144" idx="4"/>
            <a:endCxn id="143" idx="0"/>
          </p:cNvCxnSpPr>
          <p:nvPr/>
        </p:nvCxnSpPr>
        <p:spPr>
          <a:xfrm>
            <a:off x="5685775" y="2013140"/>
            <a:ext cx="1" cy="12220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Gerade Verbindung 146"/>
          <p:cNvCxnSpPr>
            <a:stCxn id="145" idx="4"/>
            <a:endCxn id="142" idx="0"/>
          </p:cNvCxnSpPr>
          <p:nvPr/>
        </p:nvCxnSpPr>
        <p:spPr>
          <a:xfrm>
            <a:off x="5466481" y="1636156"/>
            <a:ext cx="0" cy="123627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Ellipse 147"/>
          <p:cNvSpPr/>
          <p:nvPr/>
        </p:nvSpPr>
        <p:spPr>
          <a:xfrm>
            <a:off x="3701843" y="2938290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9" name="Ellipse 148"/>
          <p:cNvSpPr/>
          <p:nvPr/>
        </p:nvSpPr>
        <p:spPr>
          <a:xfrm>
            <a:off x="4038877" y="3236172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0" name="Ellipse 149"/>
          <p:cNvSpPr/>
          <p:nvPr/>
        </p:nvSpPr>
        <p:spPr>
          <a:xfrm>
            <a:off x="4038876" y="1882703"/>
            <a:ext cx="122813" cy="13137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1" name="Ellipse 150"/>
          <p:cNvSpPr/>
          <p:nvPr/>
        </p:nvSpPr>
        <p:spPr>
          <a:xfrm>
            <a:off x="3701843" y="1570632"/>
            <a:ext cx="122813" cy="13137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52" name="Gerade Verbindung 151"/>
          <p:cNvCxnSpPr>
            <a:stCxn id="150" idx="4"/>
            <a:endCxn id="149" idx="0"/>
          </p:cNvCxnSpPr>
          <p:nvPr/>
        </p:nvCxnSpPr>
        <p:spPr>
          <a:xfrm>
            <a:off x="4100283" y="2014082"/>
            <a:ext cx="1" cy="12220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Gerade Verbindung 152"/>
          <p:cNvCxnSpPr>
            <a:stCxn id="151" idx="4"/>
            <a:endCxn id="148" idx="0"/>
          </p:cNvCxnSpPr>
          <p:nvPr/>
        </p:nvCxnSpPr>
        <p:spPr>
          <a:xfrm>
            <a:off x="3763250" y="1702011"/>
            <a:ext cx="0" cy="123627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Ellipse 153"/>
          <p:cNvSpPr/>
          <p:nvPr/>
        </p:nvSpPr>
        <p:spPr>
          <a:xfrm>
            <a:off x="5923235" y="2203981"/>
            <a:ext cx="122813" cy="13137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5" name="Ellipse 154"/>
          <p:cNvSpPr/>
          <p:nvPr/>
        </p:nvSpPr>
        <p:spPr>
          <a:xfrm>
            <a:off x="5915171" y="3583370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56" name="Gerade Verbindung 155"/>
          <p:cNvCxnSpPr>
            <a:stCxn id="154" idx="4"/>
            <a:endCxn id="155" idx="0"/>
          </p:cNvCxnSpPr>
          <p:nvPr/>
        </p:nvCxnSpPr>
        <p:spPr>
          <a:xfrm flipH="1">
            <a:off x="5976578" y="2335360"/>
            <a:ext cx="8064" cy="12480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Ellipse 184"/>
          <p:cNvSpPr/>
          <p:nvPr/>
        </p:nvSpPr>
        <p:spPr>
          <a:xfrm>
            <a:off x="2487363" y="3216698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6" name="Ellipse 185"/>
          <p:cNvSpPr/>
          <p:nvPr/>
        </p:nvSpPr>
        <p:spPr>
          <a:xfrm>
            <a:off x="2757296" y="3650513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8" name="Ellipse 187"/>
          <p:cNvSpPr/>
          <p:nvPr/>
        </p:nvSpPr>
        <p:spPr>
          <a:xfrm>
            <a:off x="2487363" y="1849040"/>
            <a:ext cx="122813" cy="13137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90" name="Gerade Verbindung 189"/>
          <p:cNvCxnSpPr>
            <a:stCxn id="188" idx="4"/>
            <a:endCxn id="185" idx="0"/>
          </p:cNvCxnSpPr>
          <p:nvPr/>
        </p:nvCxnSpPr>
        <p:spPr>
          <a:xfrm>
            <a:off x="2548770" y="1980419"/>
            <a:ext cx="0" cy="123627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Gerade Verbindung 209"/>
          <p:cNvCxnSpPr>
            <a:stCxn id="34" idx="2"/>
            <a:endCxn id="185" idx="6"/>
          </p:cNvCxnSpPr>
          <p:nvPr/>
        </p:nvCxnSpPr>
        <p:spPr>
          <a:xfrm flipH="1">
            <a:off x="2610176" y="3185160"/>
            <a:ext cx="345491" cy="9722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Gerade Verbindung 212"/>
          <p:cNvCxnSpPr>
            <a:stCxn id="33" idx="2"/>
            <a:endCxn id="185" idx="5"/>
          </p:cNvCxnSpPr>
          <p:nvPr/>
        </p:nvCxnSpPr>
        <p:spPr>
          <a:xfrm flipH="1" flipV="1">
            <a:off x="2592190" y="3328837"/>
            <a:ext cx="663510" cy="2545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Gerade Verbindung 216"/>
          <p:cNvCxnSpPr>
            <a:stCxn id="5" idx="2"/>
            <a:endCxn id="186" idx="6"/>
          </p:cNvCxnSpPr>
          <p:nvPr/>
        </p:nvCxnSpPr>
        <p:spPr>
          <a:xfrm flipH="1" flipV="1">
            <a:off x="2880109" y="3716203"/>
            <a:ext cx="692815" cy="2794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Gerade Verbindung 219"/>
          <p:cNvCxnSpPr>
            <a:stCxn id="33" idx="2"/>
            <a:endCxn id="186" idx="6"/>
          </p:cNvCxnSpPr>
          <p:nvPr/>
        </p:nvCxnSpPr>
        <p:spPr>
          <a:xfrm flipH="1">
            <a:off x="2880109" y="3583371"/>
            <a:ext cx="375591" cy="1328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Gerade Verbindung 222"/>
          <p:cNvCxnSpPr>
            <a:stCxn id="148" idx="3"/>
            <a:endCxn id="34" idx="6"/>
          </p:cNvCxnSpPr>
          <p:nvPr/>
        </p:nvCxnSpPr>
        <p:spPr>
          <a:xfrm flipH="1">
            <a:off x="3078480" y="3050429"/>
            <a:ext cx="641349" cy="1347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Gerade Verbindung 225"/>
          <p:cNvCxnSpPr>
            <a:stCxn id="149" idx="2"/>
            <a:endCxn id="33" idx="6"/>
          </p:cNvCxnSpPr>
          <p:nvPr/>
        </p:nvCxnSpPr>
        <p:spPr>
          <a:xfrm flipH="1">
            <a:off x="3378513" y="3301862"/>
            <a:ext cx="660364" cy="28150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Gerade Verbindung 230"/>
          <p:cNvCxnSpPr>
            <a:stCxn id="137" idx="2"/>
            <a:endCxn id="5" idx="6"/>
          </p:cNvCxnSpPr>
          <p:nvPr/>
        </p:nvCxnSpPr>
        <p:spPr>
          <a:xfrm flipH="1">
            <a:off x="3695737" y="3740124"/>
            <a:ext cx="653329" cy="25550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Gerade Verbindung 234"/>
          <p:cNvCxnSpPr>
            <a:stCxn id="28" idx="2"/>
            <a:endCxn id="148" idx="6"/>
          </p:cNvCxnSpPr>
          <p:nvPr/>
        </p:nvCxnSpPr>
        <p:spPr>
          <a:xfrm flipH="1" flipV="1">
            <a:off x="3824656" y="3003980"/>
            <a:ext cx="635942" cy="2182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Gerade Verbindung 237"/>
          <p:cNvCxnSpPr>
            <a:stCxn id="28" idx="2"/>
            <a:endCxn id="149" idx="6"/>
          </p:cNvCxnSpPr>
          <p:nvPr/>
        </p:nvCxnSpPr>
        <p:spPr>
          <a:xfrm flipH="1">
            <a:off x="4161690" y="3222261"/>
            <a:ext cx="298908" cy="7960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Gerade Verbindung 240"/>
          <p:cNvCxnSpPr>
            <a:stCxn id="27" idx="2"/>
            <a:endCxn id="149" idx="6"/>
          </p:cNvCxnSpPr>
          <p:nvPr/>
        </p:nvCxnSpPr>
        <p:spPr>
          <a:xfrm flipH="1" flipV="1">
            <a:off x="4161690" y="3301862"/>
            <a:ext cx="633288" cy="3142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Gerade Verbindung 243"/>
          <p:cNvCxnSpPr>
            <a:stCxn id="37" idx="2"/>
            <a:endCxn id="137" idx="6"/>
          </p:cNvCxnSpPr>
          <p:nvPr/>
        </p:nvCxnSpPr>
        <p:spPr>
          <a:xfrm flipH="1" flipV="1">
            <a:off x="4471879" y="3740124"/>
            <a:ext cx="665853" cy="2555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Gerade Verbindung 246"/>
          <p:cNvCxnSpPr>
            <a:stCxn id="27" idx="3"/>
            <a:endCxn id="137" idx="6"/>
          </p:cNvCxnSpPr>
          <p:nvPr/>
        </p:nvCxnSpPr>
        <p:spPr>
          <a:xfrm flipH="1">
            <a:off x="4471879" y="3662567"/>
            <a:ext cx="341085" cy="7755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Gerade Verbindung 249"/>
          <p:cNvCxnSpPr>
            <a:stCxn id="142" idx="3"/>
            <a:endCxn id="28" idx="6"/>
          </p:cNvCxnSpPr>
          <p:nvPr/>
        </p:nvCxnSpPr>
        <p:spPr>
          <a:xfrm flipH="1">
            <a:off x="4583411" y="2984574"/>
            <a:ext cx="839649" cy="2376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Gerade Verbindung 252"/>
          <p:cNvCxnSpPr>
            <a:stCxn id="143" idx="2"/>
            <a:endCxn id="27" idx="6"/>
          </p:cNvCxnSpPr>
          <p:nvPr/>
        </p:nvCxnSpPr>
        <p:spPr>
          <a:xfrm flipH="1">
            <a:off x="4917791" y="3300920"/>
            <a:ext cx="706578" cy="31519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Gerade Verbindung 255"/>
          <p:cNvCxnSpPr>
            <a:stCxn id="155" idx="2"/>
            <a:endCxn id="37" idx="6"/>
          </p:cNvCxnSpPr>
          <p:nvPr/>
        </p:nvCxnSpPr>
        <p:spPr>
          <a:xfrm flipH="1">
            <a:off x="5260545" y="3649060"/>
            <a:ext cx="654626" cy="34657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Gerade Verbindung 258"/>
          <p:cNvCxnSpPr>
            <a:stCxn id="9" idx="2"/>
            <a:endCxn id="142" idx="6"/>
          </p:cNvCxnSpPr>
          <p:nvPr/>
        </p:nvCxnSpPr>
        <p:spPr>
          <a:xfrm flipH="1" flipV="1">
            <a:off x="5527887" y="2938125"/>
            <a:ext cx="634450" cy="1004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Gerade Verbindung 261"/>
          <p:cNvCxnSpPr>
            <a:stCxn id="9" idx="2"/>
            <a:endCxn id="143" idx="6"/>
          </p:cNvCxnSpPr>
          <p:nvPr/>
        </p:nvCxnSpPr>
        <p:spPr>
          <a:xfrm flipH="1">
            <a:off x="5747182" y="3038562"/>
            <a:ext cx="415155" cy="2623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Gerade Verbindung 264"/>
          <p:cNvCxnSpPr>
            <a:stCxn id="8" idx="2"/>
            <a:endCxn id="143" idx="6"/>
          </p:cNvCxnSpPr>
          <p:nvPr/>
        </p:nvCxnSpPr>
        <p:spPr>
          <a:xfrm flipH="1" flipV="1">
            <a:off x="5747182" y="3300920"/>
            <a:ext cx="761104" cy="1510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Gerade Verbindung 269"/>
          <p:cNvCxnSpPr>
            <a:stCxn id="8" idx="2"/>
            <a:endCxn id="155" idx="7"/>
          </p:cNvCxnSpPr>
          <p:nvPr/>
        </p:nvCxnSpPr>
        <p:spPr>
          <a:xfrm flipH="1">
            <a:off x="6019998" y="3451992"/>
            <a:ext cx="488288" cy="1506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Ellipse 274"/>
          <p:cNvSpPr/>
          <p:nvPr/>
        </p:nvSpPr>
        <p:spPr>
          <a:xfrm>
            <a:off x="2923945" y="1407903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6" name="Ellipse 275"/>
          <p:cNvSpPr/>
          <p:nvPr/>
        </p:nvSpPr>
        <p:spPr>
          <a:xfrm>
            <a:off x="3198051" y="1769234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7" name="Ellipse 276"/>
          <p:cNvSpPr/>
          <p:nvPr/>
        </p:nvSpPr>
        <p:spPr>
          <a:xfrm>
            <a:off x="3454805" y="2132337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8" name="Ellipse 277"/>
          <p:cNvSpPr/>
          <p:nvPr/>
        </p:nvSpPr>
        <p:spPr>
          <a:xfrm>
            <a:off x="2757293" y="2279156"/>
            <a:ext cx="122813" cy="13137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79" name="Gerade Verbindung 278"/>
          <p:cNvCxnSpPr>
            <a:stCxn id="278" idx="4"/>
          </p:cNvCxnSpPr>
          <p:nvPr/>
        </p:nvCxnSpPr>
        <p:spPr>
          <a:xfrm>
            <a:off x="2818700" y="2410535"/>
            <a:ext cx="1" cy="12220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Gerade Verbindung 411"/>
          <p:cNvCxnSpPr>
            <a:stCxn id="275" idx="3"/>
            <a:endCxn id="188" idx="6"/>
          </p:cNvCxnSpPr>
          <p:nvPr/>
        </p:nvCxnSpPr>
        <p:spPr>
          <a:xfrm flipH="1">
            <a:off x="2610176" y="1520042"/>
            <a:ext cx="331755" cy="3946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Gerade Verbindung 414"/>
          <p:cNvCxnSpPr>
            <a:stCxn id="276" idx="2"/>
            <a:endCxn id="188" idx="6"/>
          </p:cNvCxnSpPr>
          <p:nvPr/>
        </p:nvCxnSpPr>
        <p:spPr>
          <a:xfrm flipH="1">
            <a:off x="2610176" y="1834924"/>
            <a:ext cx="587875" cy="7980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8" name="Gerade Verbindung 417"/>
          <p:cNvCxnSpPr>
            <a:stCxn id="276" idx="2"/>
            <a:endCxn id="278" idx="6"/>
          </p:cNvCxnSpPr>
          <p:nvPr/>
        </p:nvCxnSpPr>
        <p:spPr>
          <a:xfrm flipH="1">
            <a:off x="2880106" y="1834924"/>
            <a:ext cx="317945" cy="50992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Gerade Verbindung 420"/>
          <p:cNvCxnSpPr>
            <a:stCxn id="277" idx="2"/>
            <a:endCxn id="278" idx="6"/>
          </p:cNvCxnSpPr>
          <p:nvPr/>
        </p:nvCxnSpPr>
        <p:spPr>
          <a:xfrm flipH="1">
            <a:off x="2880106" y="2198027"/>
            <a:ext cx="574699" cy="14681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" name="Gerade Verbindung 423"/>
          <p:cNvCxnSpPr>
            <a:stCxn id="132" idx="2"/>
            <a:endCxn id="277" idx="6"/>
          </p:cNvCxnSpPr>
          <p:nvPr/>
        </p:nvCxnSpPr>
        <p:spPr>
          <a:xfrm flipH="1" flipV="1">
            <a:off x="3577618" y="2198027"/>
            <a:ext cx="779512" cy="1627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" name="Gerade Verbindung 426"/>
          <p:cNvCxnSpPr>
            <a:stCxn id="150" idx="2"/>
            <a:endCxn id="276" idx="6"/>
          </p:cNvCxnSpPr>
          <p:nvPr/>
        </p:nvCxnSpPr>
        <p:spPr>
          <a:xfrm flipH="1" flipV="1">
            <a:off x="3320864" y="1834924"/>
            <a:ext cx="718012" cy="1134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Gerade Verbindung 429"/>
          <p:cNvCxnSpPr>
            <a:stCxn id="151" idx="2"/>
            <a:endCxn id="275" idx="6"/>
          </p:cNvCxnSpPr>
          <p:nvPr/>
        </p:nvCxnSpPr>
        <p:spPr>
          <a:xfrm flipH="1" flipV="1">
            <a:off x="3046758" y="1473593"/>
            <a:ext cx="655085" cy="16272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1" name="Ellipse 450"/>
          <p:cNvSpPr/>
          <p:nvPr/>
        </p:nvSpPr>
        <p:spPr>
          <a:xfrm>
            <a:off x="4421543" y="1388663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2" name="Ellipse 451"/>
          <p:cNvSpPr/>
          <p:nvPr/>
        </p:nvSpPr>
        <p:spPr>
          <a:xfrm>
            <a:off x="4696202" y="1721998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3" name="Ellipse 452"/>
          <p:cNvSpPr/>
          <p:nvPr/>
        </p:nvSpPr>
        <p:spPr>
          <a:xfrm>
            <a:off x="4991058" y="2094512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4" name="Ellipse 453"/>
          <p:cNvSpPr/>
          <p:nvPr/>
        </p:nvSpPr>
        <p:spPr>
          <a:xfrm>
            <a:off x="6223743" y="1473592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5" name="Ellipse 454"/>
          <p:cNvSpPr/>
          <p:nvPr/>
        </p:nvSpPr>
        <p:spPr>
          <a:xfrm>
            <a:off x="6424936" y="1778567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56" name="Gerade Verbindung 455"/>
          <p:cNvCxnSpPr>
            <a:stCxn id="451" idx="2"/>
            <a:endCxn id="151" idx="6"/>
          </p:cNvCxnSpPr>
          <p:nvPr/>
        </p:nvCxnSpPr>
        <p:spPr>
          <a:xfrm flipH="1">
            <a:off x="3824656" y="1454353"/>
            <a:ext cx="596887" cy="1819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Gerade Verbindung 458"/>
          <p:cNvCxnSpPr>
            <a:stCxn id="451" idx="2"/>
            <a:endCxn id="150" idx="6"/>
          </p:cNvCxnSpPr>
          <p:nvPr/>
        </p:nvCxnSpPr>
        <p:spPr>
          <a:xfrm flipH="1">
            <a:off x="4161689" y="1454353"/>
            <a:ext cx="259854" cy="494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Gerade Verbindung 461"/>
          <p:cNvCxnSpPr>
            <a:stCxn id="452" idx="2"/>
            <a:endCxn id="150" idx="6"/>
          </p:cNvCxnSpPr>
          <p:nvPr/>
        </p:nvCxnSpPr>
        <p:spPr>
          <a:xfrm flipH="1">
            <a:off x="4161689" y="1787688"/>
            <a:ext cx="534513" cy="16070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Gerade Verbindung 464"/>
          <p:cNvCxnSpPr>
            <a:stCxn id="453" idx="2"/>
            <a:endCxn id="132" idx="6"/>
          </p:cNvCxnSpPr>
          <p:nvPr/>
        </p:nvCxnSpPr>
        <p:spPr>
          <a:xfrm flipH="1">
            <a:off x="4479943" y="2160202"/>
            <a:ext cx="511115" cy="2005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Gerade Verbindung 467"/>
          <p:cNvCxnSpPr>
            <a:stCxn id="452" idx="2"/>
            <a:endCxn id="132" idx="6"/>
          </p:cNvCxnSpPr>
          <p:nvPr/>
        </p:nvCxnSpPr>
        <p:spPr>
          <a:xfrm flipH="1">
            <a:off x="4479943" y="1787688"/>
            <a:ext cx="216259" cy="5730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Gerade Verbindung 470"/>
          <p:cNvCxnSpPr>
            <a:stCxn id="145" idx="2"/>
            <a:endCxn id="451" idx="6"/>
          </p:cNvCxnSpPr>
          <p:nvPr/>
        </p:nvCxnSpPr>
        <p:spPr>
          <a:xfrm flipH="1" flipV="1">
            <a:off x="4544356" y="1454353"/>
            <a:ext cx="860718" cy="11611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Gerade Verbindung 473"/>
          <p:cNvCxnSpPr>
            <a:stCxn id="144" idx="2"/>
            <a:endCxn id="452" idx="6"/>
          </p:cNvCxnSpPr>
          <p:nvPr/>
        </p:nvCxnSpPr>
        <p:spPr>
          <a:xfrm flipH="1" flipV="1">
            <a:off x="4819015" y="1787688"/>
            <a:ext cx="805353" cy="1597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Gerade Verbindung 476"/>
          <p:cNvCxnSpPr>
            <a:stCxn id="154" idx="2"/>
            <a:endCxn id="453" idx="6"/>
          </p:cNvCxnSpPr>
          <p:nvPr/>
        </p:nvCxnSpPr>
        <p:spPr>
          <a:xfrm flipH="1" flipV="1">
            <a:off x="5113871" y="2160202"/>
            <a:ext cx="809364" cy="1094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Gerade Verbindung 496"/>
          <p:cNvCxnSpPr>
            <a:stCxn id="454" idx="2"/>
            <a:endCxn id="145" idx="6"/>
          </p:cNvCxnSpPr>
          <p:nvPr/>
        </p:nvCxnSpPr>
        <p:spPr>
          <a:xfrm flipH="1">
            <a:off x="5527887" y="1539282"/>
            <a:ext cx="695856" cy="311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Gerade Verbindung 499"/>
          <p:cNvCxnSpPr>
            <a:stCxn id="454" idx="2"/>
            <a:endCxn id="144" idx="6"/>
          </p:cNvCxnSpPr>
          <p:nvPr/>
        </p:nvCxnSpPr>
        <p:spPr>
          <a:xfrm flipH="1">
            <a:off x="5747181" y="1539282"/>
            <a:ext cx="476562" cy="4081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3" name="Gerade Verbindung 502"/>
          <p:cNvCxnSpPr>
            <a:stCxn id="455" idx="2"/>
            <a:endCxn id="154" idx="6"/>
          </p:cNvCxnSpPr>
          <p:nvPr/>
        </p:nvCxnSpPr>
        <p:spPr>
          <a:xfrm flipH="1">
            <a:off x="6046048" y="1844257"/>
            <a:ext cx="378888" cy="42541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Gerade Verbindung 505"/>
          <p:cNvCxnSpPr>
            <a:stCxn id="455" idx="2"/>
            <a:endCxn id="144" idx="6"/>
          </p:cNvCxnSpPr>
          <p:nvPr/>
        </p:nvCxnSpPr>
        <p:spPr>
          <a:xfrm flipH="1">
            <a:off x="5747181" y="1844257"/>
            <a:ext cx="677755" cy="1031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9" name="Textfeld 508"/>
          <p:cNvSpPr txBox="1"/>
          <p:nvPr/>
        </p:nvSpPr>
        <p:spPr>
          <a:xfrm>
            <a:off x="7162800" y="1388663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510" name="Textfeld 509"/>
          <p:cNvSpPr txBox="1"/>
          <p:nvPr/>
        </p:nvSpPr>
        <p:spPr>
          <a:xfrm>
            <a:off x="7162800" y="187482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B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511" name="Textfeld 510"/>
          <p:cNvSpPr txBox="1"/>
          <p:nvPr/>
        </p:nvSpPr>
        <p:spPr>
          <a:xfrm>
            <a:off x="7214616" y="287014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512" name="Textfeld 511"/>
          <p:cNvSpPr txBox="1"/>
          <p:nvPr/>
        </p:nvSpPr>
        <p:spPr>
          <a:xfrm>
            <a:off x="7214616" y="335630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A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513" name="Textfeld 512"/>
          <p:cNvSpPr txBox="1"/>
          <p:nvPr/>
        </p:nvSpPr>
        <p:spPr>
          <a:xfrm>
            <a:off x="7277100" y="4582919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514" name="Textfeld 513"/>
          <p:cNvSpPr txBox="1"/>
          <p:nvPr/>
        </p:nvSpPr>
        <p:spPr>
          <a:xfrm>
            <a:off x="7277100" y="506908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B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25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2667000" y="2442816"/>
            <a:ext cx="122813" cy="13137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Ellipse 4"/>
          <p:cNvSpPr/>
          <p:nvPr/>
        </p:nvSpPr>
        <p:spPr>
          <a:xfrm>
            <a:off x="3581400" y="2445261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4495800" y="2442815"/>
            <a:ext cx="122813" cy="13137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5410200" y="2445261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8"/>
          <p:cNvCxnSpPr>
            <a:stCxn id="4" idx="6"/>
            <a:endCxn id="5" idx="2"/>
          </p:cNvCxnSpPr>
          <p:nvPr/>
        </p:nvCxnSpPr>
        <p:spPr>
          <a:xfrm>
            <a:off x="2789813" y="2508506"/>
            <a:ext cx="791587" cy="244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>
            <a:stCxn id="5" idx="6"/>
            <a:endCxn id="6" idx="2"/>
          </p:cNvCxnSpPr>
          <p:nvPr/>
        </p:nvCxnSpPr>
        <p:spPr>
          <a:xfrm flipV="1">
            <a:off x="3704213" y="2508505"/>
            <a:ext cx="791587" cy="244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>
            <a:stCxn id="6" idx="6"/>
            <a:endCxn id="7" idx="2"/>
          </p:cNvCxnSpPr>
          <p:nvPr/>
        </p:nvCxnSpPr>
        <p:spPr>
          <a:xfrm>
            <a:off x="4618613" y="2508505"/>
            <a:ext cx="791587" cy="244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269804"/>
              </p:ext>
            </p:extLst>
          </p:nvPr>
        </p:nvGraphicFramePr>
        <p:xfrm>
          <a:off x="1828800" y="3657600"/>
          <a:ext cx="4970463" cy="170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ChemSketch" r:id="rId3" imgW="4971240" imgH="1710000" progId="ACD.ChemSketch.20">
                  <p:embed/>
                </p:oleObj>
              </mc:Choice>
              <mc:Fallback>
                <p:oleObj name="ChemSketch" r:id="rId3" imgW="4971240" imgH="17100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8800" y="3657600"/>
                        <a:ext cx="4970463" cy="1709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741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1752600" y="2442816"/>
            <a:ext cx="122813" cy="13137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Ellipse 4"/>
          <p:cNvSpPr/>
          <p:nvPr/>
        </p:nvSpPr>
        <p:spPr>
          <a:xfrm>
            <a:off x="2667000" y="1524000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3581400" y="2442815"/>
            <a:ext cx="122813" cy="13137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2667000" y="3429000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" name="Gerade Verbindung 7"/>
          <p:cNvCxnSpPr>
            <a:stCxn id="4" idx="7"/>
            <a:endCxn id="5" idx="3"/>
          </p:cNvCxnSpPr>
          <p:nvPr/>
        </p:nvCxnSpPr>
        <p:spPr>
          <a:xfrm flipV="1">
            <a:off x="1857427" y="1636139"/>
            <a:ext cx="827559" cy="82591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>
            <a:stCxn id="5" idx="5"/>
            <a:endCxn id="6" idx="1"/>
          </p:cNvCxnSpPr>
          <p:nvPr/>
        </p:nvCxnSpPr>
        <p:spPr>
          <a:xfrm>
            <a:off x="2771827" y="1636139"/>
            <a:ext cx="827559" cy="825916"/>
          </a:xfrm>
          <a:prstGeom prst="line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>
            <a:stCxn id="6" idx="3"/>
            <a:endCxn id="7" idx="7"/>
          </p:cNvCxnSpPr>
          <p:nvPr/>
        </p:nvCxnSpPr>
        <p:spPr>
          <a:xfrm flipH="1">
            <a:off x="2771827" y="2554954"/>
            <a:ext cx="827559" cy="8932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5422968" y="2442814"/>
            <a:ext cx="122813" cy="13137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4507452" y="1523999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6286499" y="1555017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8" name="Gerade Verbindung 17"/>
          <p:cNvCxnSpPr>
            <a:stCxn id="15" idx="3"/>
            <a:endCxn id="6" idx="7"/>
          </p:cNvCxnSpPr>
          <p:nvPr/>
        </p:nvCxnSpPr>
        <p:spPr>
          <a:xfrm flipH="1">
            <a:off x="3686227" y="1636138"/>
            <a:ext cx="839211" cy="82591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>
            <a:stCxn id="14" idx="1"/>
            <a:endCxn id="15" idx="5"/>
          </p:cNvCxnSpPr>
          <p:nvPr/>
        </p:nvCxnSpPr>
        <p:spPr>
          <a:xfrm flipH="1" flipV="1">
            <a:off x="4612279" y="1636138"/>
            <a:ext cx="828675" cy="825916"/>
          </a:xfrm>
          <a:prstGeom prst="line">
            <a:avLst/>
          </a:prstGeom>
          <a:ln w="2222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>
            <a:stCxn id="14" idx="7"/>
            <a:endCxn id="17" idx="3"/>
          </p:cNvCxnSpPr>
          <p:nvPr/>
        </p:nvCxnSpPr>
        <p:spPr>
          <a:xfrm flipV="1">
            <a:off x="5527795" y="1667156"/>
            <a:ext cx="776690" cy="79489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Ellipse 36"/>
          <p:cNvSpPr/>
          <p:nvPr/>
        </p:nvSpPr>
        <p:spPr>
          <a:xfrm>
            <a:off x="838200" y="3363311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Ellipse 37"/>
          <p:cNvSpPr/>
          <p:nvPr/>
        </p:nvSpPr>
        <p:spPr>
          <a:xfrm>
            <a:off x="4507451" y="3362325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4" name="Gerade Verbindung 43"/>
          <p:cNvCxnSpPr>
            <a:stCxn id="38" idx="1"/>
            <a:endCxn id="6" idx="5"/>
          </p:cNvCxnSpPr>
          <p:nvPr/>
        </p:nvCxnSpPr>
        <p:spPr>
          <a:xfrm flipH="1" flipV="1">
            <a:off x="3686227" y="2554954"/>
            <a:ext cx="839210" cy="826611"/>
          </a:xfrm>
          <a:prstGeom prst="line">
            <a:avLst/>
          </a:prstGeom>
          <a:ln w="2222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46"/>
          <p:cNvCxnSpPr>
            <a:stCxn id="14" idx="3"/>
            <a:endCxn id="38" idx="7"/>
          </p:cNvCxnSpPr>
          <p:nvPr/>
        </p:nvCxnSpPr>
        <p:spPr>
          <a:xfrm flipH="1">
            <a:off x="4612278" y="2554953"/>
            <a:ext cx="828676" cy="82661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58"/>
          <p:cNvCxnSpPr>
            <a:stCxn id="4" idx="5"/>
            <a:endCxn id="7" idx="1"/>
          </p:cNvCxnSpPr>
          <p:nvPr/>
        </p:nvCxnSpPr>
        <p:spPr>
          <a:xfrm>
            <a:off x="1857427" y="2554955"/>
            <a:ext cx="827559" cy="89328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61"/>
          <p:cNvCxnSpPr>
            <a:stCxn id="4" idx="3"/>
            <a:endCxn id="37" idx="7"/>
          </p:cNvCxnSpPr>
          <p:nvPr/>
        </p:nvCxnSpPr>
        <p:spPr>
          <a:xfrm flipH="1">
            <a:off x="943027" y="2554955"/>
            <a:ext cx="827559" cy="82759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Ellipse 64"/>
          <p:cNvSpPr/>
          <p:nvPr/>
        </p:nvSpPr>
        <p:spPr>
          <a:xfrm>
            <a:off x="6934200" y="2064605"/>
            <a:ext cx="122813" cy="1313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Ellipse 65"/>
          <p:cNvSpPr/>
          <p:nvPr/>
        </p:nvSpPr>
        <p:spPr>
          <a:xfrm>
            <a:off x="6934200" y="2660903"/>
            <a:ext cx="122813" cy="13137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Textfeld 67"/>
          <p:cNvSpPr txBox="1"/>
          <p:nvPr/>
        </p:nvSpPr>
        <p:spPr>
          <a:xfrm>
            <a:off x="7315200" y="1939794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Cl</a:t>
            </a:r>
            <a:endParaRPr lang="de-DE" dirty="0"/>
          </a:p>
        </p:txBody>
      </p:sp>
      <p:sp>
        <p:nvSpPr>
          <p:cNvPr id="69" name="Textfeld 68"/>
          <p:cNvSpPr txBox="1"/>
          <p:nvPr/>
        </p:nvSpPr>
        <p:spPr>
          <a:xfrm>
            <a:off x="7315200" y="2536092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>
                <a:solidFill>
                  <a:srgbClr val="FF0000"/>
                </a:solidFill>
              </a:rPr>
              <a:t>Cu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10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2956842"/>
              </p:ext>
            </p:extLst>
          </p:nvPr>
        </p:nvGraphicFramePr>
        <p:xfrm>
          <a:off x="8153400" y="152400"/>
          <a:ext cx="8382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ChemSketch" r:id="rId3" imgW="594360" imgH="161640" progId="ACD.ChemSketch.20">
                  <p:embed/>
                </p:oleObj>
              </mc:Choice>
              <mc:Fallback>
                <p:oleObj name="ChemSketch" r:id="rId3" imgW="594360" imgH="1616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153400" y="152400"/>
                        <a:ext cx="8382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5" name="Gruppieren 74"/>
          <p:cNvGrpSpPr/>
          <p:nvPr/>
        </p:nvGrpSpPr>
        <p:grpSpPr>
          <a:xfrm>
            <a:off x="575932" y="914400"/>
            <a:ext cx="8029353" cy="4946870"/>
            <a:chOff x="523674" y="1301530"/>
            <a:chExt cx="8029353" cy="4946870"/>
          </a:xfrm>
        </p:grpSpPr>
        <p:grpSp>
          <p:nvGrpSpPr>
            <p:cNvPr id="12" name="Gruppieren 11"/>
            <p:cNvGrpSpPr/>
            <p:nvPr/>
          </p:nvGrpSpPr>
          <p:grpSpPr>
            <a:xfrm>
              <a:off x="3585811" y="1301530"/>
              <a:ext cx="2133600" cy="2209800"/>
              <a:chOff x="381000" y="653738"/>
              <a:chExt cx="1143000" cy="1403662"/>
            </a:xfrm>
          </p:grpSpPr>
          <p:cxnSp>
            <p:nvCxnSpPr>
              <p:cNvPr id="13" name="Gerade Verbindung mit Pfeil 12"/>
              <p:cNvCxnSpPr/>
              <p:nvPr/>
            </p:nvCxnSpPr>
            <p:spPr>
              <a:xfrm>
                <a:off x="381000" y="1416045"/>
                <a:ext cx="1143000" cy="0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Gerade Verbindung mit Pfeil 13"/>
              <p:cNvCxnSpPr/>
              <p:nvPr/>
            </p:nvCxnSpPr>
            <p:spPr>
              <a:xfrm flipV="1">
                <a:off x="914400" y="685801"/>
                <a:ext cx="0" cy="1371599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 Verbindung mit Pfeil 14"/>
              <p:cNvCxnSpPr/>
              <p:nvPr/>
            </p:nvCxnSpPr>
            <p:spPr>
              <a:xfrm flipV="1">
                <a:off x="457200" y="838200"/>
                <a:ext cx="990600" cy="1066800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feld 15"/>
              <p:cNvSpPr txBox="1"/>
              <p:nvPr/>
            </p:nvSpPr>
            <p:spPr>
              <a:xfrm>
                <a:off x="1371600" y="1426086"/>
                <a:ext cx="1524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 smtClean="0"/>
                  <a:t>x</a:t>
                </a:r>
                <a:endParaRPr lang="de-DE" sz="1200" dirty="0"/>
              </a:p>
            </p:txBody>
          </p:sp>
          <p:sp>
            <p:nvSpPr>
              <p:cNvPr id="17" name="Textfeld 16"/>
              <p:cNvSpPr txBox="1"/>
              <p:nvPr/>
            </p:nvSpPr>
            <p:spPr>
              <a:xfrm>
                <a:off x="1346200" y="884182"/>
                <a:ext cx="177800" cy="1759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/>
                  <a:t>y</a:t>
                </a:r>
              </a:p>
            </p:txBody>
          </p:sp>
          <p:sp>
            <p:nvSpPr>
              <p:cNvPr id="18" name="Textfeld 17"/>
              <p:cNvSpPr txBox="1"/>
              <p:nvPr/>
            </p:nvSpPr>
            <p:spPr>
              <a:xfrm>
                <a:off x="927100" y="653738"/>
                <a:ext cx="1524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 smtClean="0"/>
                  <a:t>z</a:t>
                </a:r>
                <a:endParaRPr lang="de-DE" sz="1200" dirty="0"/>
              </a:p>
            </p:txBody>
          </p:sp>
        </p:grpSp>
        <p:grpSp>
          <p:nvGrpSpPr>
            <p:cNvPr id="26" name="Gruppieren 25"/>
            <p:cNvGrpSpPr/>
            <p:nvPr/>
          </p:nvGrpSpPr>
          <p:grpSpPr>
            <a:xfrm>
              <a:off x="523674" y="1332797"/>
              <a:ext cx="2133600" cy="2209800"/>
              <a:chOff x="381000" y="653738"/>
              <a:chExt cx="1143000" cy="1403662"/>
            </a:xfrm>
          </p:grpSpPr>
          <p:cxnSp>
            <p:nvCxnSpPr>
              <p:cNvPr id="27" name="Gerade Verbindung mit Pfeil 26"/>
              <p:cNvCxnSpPr/>
              <p:nvPr/>
            </p:nvCxnSpPr>
            <p:spPr>
              <a:xfrm>
                <a:off x="381000" y="1416045"/>
                <a:ext cx="1143000" cy="0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Gerade Verbindung mit Pfeil 27"/>
              <p:cNvCxnSpPr/>
              <p:nvPr/>
            </p:nvCxnSpPr>
            <p:spPr>
              <a:xfrm flipV="1">
                <a:off x="914400" y="685801"/>
                <a:ext cx="0" cy="1371599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Gerade Verbindung mit Pfeil 28"/>
              <p:cNvCxnSpPr/>
              <p:nvPr/>
            </p:nvCxnSpPr>
            <p:spPr>
              <a:xfrm flipV="1">
                <a:off x="457200" y="838200"/>
                <a:ext cx="990600" cy="1066800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feld 29"/>
              <p:cNvSpPr txBox="1"/>
              <p:nvPr/>
            </p:nvSpPr>
            <p:spPr>
              <a:xfrm>
                <a:off x="1371600" y="1401808"/>
                <a:ext cx="1524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 smtClean="0"/>
                  <a:t>x</a:t>
                </a:r>
                <a:endParaRPr lang="de-DE" sz="1200" dirty="0"/>
              </a:p>
            </p:txBody>
          </p:sp>
          <p:sp>
            <p:nvSpPr>
              <p:cNvPr id="31" name="Textfeld 30"/>
              <p:cNvSpPr txBox="1"/>
              <p:nvPr/>
            </p:nvSpPr>
            <p:spPr>
              <a:xfrm>
                <a:off x="1340841" y="893510"/>
                <a:ext cx="1524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/>
                  <a:t>y</a:t>
                </a:r>
              </a:p>
            </p:txBody>
          </p:sp>
          <p:sp>
            <p:nvSpPr>
              <p:cNvPr id="32" name="Textfeld 31"/>
              <p:cNvSpPr txBox="1"/>
              <p:nvPr/>
            </p:nvSpPr>
            <p:spPr>
              <a:xfrm>
                <a:off x="927100" y="653738"/>
                <a:ext cx="1524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 smtClean="0"/>
                  <a:t>z</a:t>
                </a:r>
                <a:endParaRPr lang="de-DE" sz="1200" dirty="0"/>
              </a:p>
            </p:txBody>
          </p:sp>
        </p:grpSp>
        <p:grpSp>
          <p:nvGrpSpPr>
            <p:cNvPr id="47" name="Gruppieren 46"/>
            <p:cNvGrpSpPr/>
            <p:nvPr/>
          </p:nvGrpSpPr>
          <p:grpSpPr>
            <a:xfrm>
              <a:off x="6419427" y="1301530"/>
              <a:ext cx="2133600" cy="2209800"/>
              <a:chOff x="381000" y="653738"/>
              <a:chExt cx="1143000" cy="1403662"/>
            </a:xfrm>
          </p:grpSpPr>
          <p:cxnSp>
            <p:nvCxnSpPr>
              <p:cNvPr id="48" name="Gerade Verbindung mit Pfeil 47"/>
              <p:cNvCxnSpPr/>
              <p:nvPr/>
            </p:nvCxnSpPr>
            <p:spPr>
              <a:xfrm>
                <a:off x="381000" y="1416045"/>
                <a:ext cx="1143000" cy="0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Gerade Verbindung mit Pfeil 48"/>
              <p:cNvCxnSpPr/>
              <p:nvPr/>
            </p:nvCxnSpPr>
            <p:spPr>
              <a:xfrm flipV="1">
                <a:off x="914400" y="685801"/>
                <a:ext cx="0" cy="1371599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Gerade Verbindung mit Pfeil 49"/>
              <p:cNvCxnSpPr/>
              <p:nvPr/>
            </p:nvCxnSpPr>
            <p:spPr>
              <a:xfrm flipV="1">
                <a:off x="457200" y="838200"/>
                <a:ext cx="990600" cy="1066800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Textfeld 50"/>
              <p:cNvSpPr txBox="1"/>
              <p:nvPr/>
            </p:nvSpPr>
            <p:spPr>
              <a:xfrm>
                <a:off x="1371600" y="1426086"/>
                <a:ext cx="1524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 smtClean="0"/>
                  <a:t>x</a:t>
                </a:r>
                <a:endParaRPr lang="de-DE" sz="1200" dirty="0"/>
              </a:p>
            </p:txBody>
          </p:sp>
          <p:sp>
            <p:nvSpPr>
              <p:cNvPr id="52" name="Textfeld 51"/>
              <p:cNvSpPr txBox="1"/>
              <p:nvPr/>
            </p:nvSpPr>
            <p:spPr>
              <a:xfrm>
                <a:off x="1346200" y="884182"/>
                <a:ext cx="177800" cy="1759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/>
                  <a:t>y</a:t>
                </a:r>
              </a:p>
            </p:txBody>
          </p:sp>
          <p:sp>
            <p:nvSpPr>
              <p:cNvPr id="53" name="Textfeld 52"/>
              <p:cNvSpPr txBox="1"/>
              <p:nvPr/>
            </p:nvSpPr>
            <p:spPr>
              <a:xfrm>
                <a:off x="927100" y="653738"/>
                <a:ext cx="1524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 smtClean="0"/>
                  <a:t>z</a:t>
                </a:r>
                <a:endParaRPr lang="de-DE" sz="1200" dirty="0"/>
              </a:p>
            </p:txBody>
          </p:sp>
        </p:grpSp>
        <p:grpSp>
          <p:nvGrpSpPr>
            <p:cNvPr id="54" name="Gruppieren 53"/>
            <p:cNvGrpSpPr/>
            <p:nvPr/>
          </p:nvGrpSpPr>
          <p:grpSpPr>
            <a:xfrm>
              <a:off x="4805011" y="4038600"/>
              <a:ext cx="2133600" cy="2209800"/>
              <a:chOff x="381000" y="653738"/>
              <a:chExt cx="1143000" cy="1403662"/>
            </a:xfrm>
          </p:grpSpPr>
          <p:cxnSp>
            <p:nvCxnSpPr>
              <p:cNvPr id="55" name="Gerade Verbindung mit Pfeil 54"/>
              <p:cNvCxnSpPr/>
              <p:nvPr/>
            </p:nvCxnSpPr>
            <p:spPr>
              <a:xfrm>
                <a:off x="381000" y="1416045"/>
                <a:ext cx="1143000" cy="0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Gerade Verbindung mit Pfeil 55"/>
              <p:cNvCxnSpPr/>
              <p:nvPr/>
            </p:nvCxnSpPr>
            <p:spPr>
              <a:xfrm flipV="1">
                <a:off x="914400" y="685801"/>
                <a:ext cx="0" cy="1371599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Gerade Verbindung mit Pfeil 56"/>
              <p:cNvCxnSpPr/>
              <p:nvPr/>
            </p:nvCxnSpPr>
            <p:spPr>
              <a:xfrm flipV="1">
                <a:off x="457200" y="838200"/>
                <a:ext cx="990600" cy="1066800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Textfeld 57"/>
              <p:cNvSpPr txBox="1"/>
              <p:nvPr/>
            </p:nvSpPr>
            <p:spPr>
              <a:xfrm>
                <a:off x="1371600" y="1426086"/>
                <a:ext cx="1524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 smtClean="0"/>
                  <a:t>x</a:t>
                </a:r>
                <a:endParaRPr lang="de-DE" sz="1200" dirty="0"/>
              </a:p>
            </p:txBody>
          </p:sp>
          <p:sp>
            <p:nvSpPr>
              <p:cNvPr id="59" name="Textfeld 58"/>
              <p:cNvSpPr txBox="1"/>
              <p:nvPr/>
            </p:nvSpPr>
            <p:spPr>
              <a:xfrm>
                <a:off x="1346200" y="884182"/>
                <a:ext cx="177800" cy="1759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/>
                  <a:t>y</a:t>
                </a:r>
              </a:p>
            </p:txBody>
          </p:sp>
          <p:sp>
            <p:nvSpPr>
              <p:cNvPr id="60" name="Textfeld 59"/>
              <p:cNvSpPr txBox="1"/>
              <p:nvPr/>
            </p:nvSpPr>
            <p:spPr>
              <a:xfrm>
                <a:off x="927100" y="653738"/>
                <a:ext cx="1524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 smtClean="0"/>
                  <a:t>z</a:t>
                </a:r>
                <a:endParaRPr lang="de-DE" sz="1200" dirty="0"/>
              </a:p>
            </p:txBody>
          </p:sp>
        </p:grpSp>
        <p:grpSp>
          <p:nvGrpSpPr>
            <p:cNvPr id="61" name="Gruppieren 60"/>
            <p:cNvGrpSpPr/>
            <p:nvPr/>
          </p:nvGrpSpPr>
          <p:grpSpPr>
            <a:xfrm>
              <a:off x="1726138" y="4016591"/>
              <a:ext cx="2133600" cy="2209800"/>
              <a:chOff x="381000" y="653738"/>
              <a:chExt cx="1143000" cy="1403662"/>
            </a:xfrm>
          </p:grpSpPr>
          <p:cxnSp>
            <p:nvCxnSpPr>
              <p:cNvPr id="62" name="Gerade Verbindung mit Pfeil 61"/>
              <p:cNvCxnSpPr/>
              <p:nvPr/>
            </p:nvCxnSpPr>
            <p:spPr>
              <a:xfrm>
                <a:off x="381000" y="1416045"/>
                <a:ext cx="1143000" cy="0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Gerade Verbindung mit Pfeil 62"/>
              <p:cNvCxnSpPr/>
              <p:nvPr/>
            </p:nvCxnSpPr>
            <p:spPr>
              <a:xfrm flipV="1">
                <a:off x="914400" y="685801"/>
                <a:ext cx="0" cy="1371599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Gerade Verbindung mit Pfeil 63"/>
              <p:cNvCxnSpPr/>
              <p:nvPr/>
            </p:nvCxnSpPr>
            <p:spPr>
              <a:xfrm flipV="1">
                <a:off x="457200" y="838200"/>
                <a:ext cx="990600" cy="1066800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Textfeld 64"/>
              <p:cNvSpPr txBox="1"/>
              <p:nvPr/>
            </p:nvSpPr>
            <p:spPr>
              <a:xfrm>
                <a:off x="1371600" y="1426086"/>
                <a:ext cx="1524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 smtClean="0"/>
                  <a:t>x</a:t>
                </a:r>
                <a:endParaRPr lang="de-DE" sz="1200" dirty="0"/>
              </a:p>
            </p:txBody>
          </p:sp>
          <p:sp>
            <p:nvSpPr>
              <p:cNvPr id="66" name="Textfeld 65"/>
              <p:cNvSpPr txBox="1"/>
              <p:nvPr/>
            </p:nvSpPr>
            <p:spPr>
              <a:xfrm>
                <a:off x="1346200" y="884182"/>
                <a:ext cx="177800" cy="1759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/>
                  <a:t>y</a:t>
                </a:r>
              </a:p>
            </p:txBody>
          </p:sp>
          <p:sp>
            <p:nvSpPr>
              <p:cNvPr id="67" name="Textfeld 66"/>
              <p:cNvSpPr txBox="1"/>
              <p:nvPr/>
            </p:nvSpPr>
            <p:spPr>
              <a:xfrm>
                <a:off x="927100" y="653738"/>
                <a:ext cx="1524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 smtClean="0"/>
                  <a:t>z</a:t>
                </a:r>
                <a:endParaRPr lang="de-DE" sz="1200" dirty="0"/>
              </a:p>
            </p:txBody>
          </p:sp>
        </p:grpSp>
        <p:graphicFrame>
          <p:nvGraphicFramePr>
            <p:cNvPr id="68" name="Objekt 6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26759624"/>
                </p:ext>
              </p:extLst>
            </p:nvPr>
          </p:nvGraphicFramePr>
          <p:xfrm>
            <a:off x="2419007" y="4329000"/>
            <a:ext cx="605621" cy="17680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" name="ChemSketch" r:id="rId5" imgW="335160" imgH="978480" progId="ACD.ChemSketch.20">
                    <p:embed/>
                  </p:oleObj>
                </mc:Choice>
                <mc:Fallback>
                  <p:oleObj name="ChemSketch" r:id="rId5" imgW="335160" imgH="978480" progId="ACD.ChemSketch.2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419007" y="4329000"/>
                          <a:ext cx="605621" cy="176806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9" name="Objekt 6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90615823"/>
                </p:ext>
              </p:extLst>
            </p:nvPr>
          </p:nvGraphicFramePr>
          <p:xfrm>
            <a:off x="3994433" y="1485572"/>
            <a:ext cx="1174115" cy="20946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6" name="ChemSketch" r:id="rId7" imgW="676800" imgH="1207080" progId="ACD.ChemSketch.20">
                    <p:embed/>
                  </p:oleObj>
                </mc:Choice>
                <mc:Fallback>
                  <p:oleObj name="ChemSketch" r:id="rId7" imgW="676800" imgH="1207080" progId="ACD.ChemSketch.2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994433" y="1485572"/>
                          <a:ext cx="1174115" cy="209466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" name="Objekt 6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54402752"/>
                </p:ext>
              </p:extLst>
            </p:nvPr>
          </p:nvGraphicFramePr>
          <p:xfrm>
            <a:off x="4874588" y="4710087"/>
            <a:ext cx="1898076" cy="10448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7" name="ChemSketch" r:id="rId9" imgW="1005840" imgH="554760" progId="ACD.ChemSketch.20">
                    <p:embed/>
                  </p:oleObj>
                </mc:Choice>
                <mc:Fallback>
                  <p:oleObj name="ChemSketch" r:id="rId9" imgW="1005840" imgH="554760" progId="ACD.ChemSketch.2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874588" y="4710087"/>
                          <a:ext cx="1898076" cy="104483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" name="Objekt 7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79242555"/>
                </p:ext>
              </p:extLst>
            </p:nvPr>
          </p:nvGraphicFramePr>
          <p:xfrm>
            <a:off x="747724" y="1737612"/>
            <a:ext cx="1567653" cy="15676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8" name="ChemSketch" r:id="rId11" imgW="795600" imgH="795600" progId="ACD.ChemSketch.20">
                    <p:embed/>
                  </p:oleObj>
                </mc:Choice>
                <mc:Fallback>
                  <p:oleObj name="ChemSketch" r:id="rId11" imgW="795600" imgH="795600" progId="ACD.ChemSketch.2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747724" y="1737612"/>
                          <a:ext cx="1567653" cy="156765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73" name="Gerade Verbindung 72"/>
            <p:cNvCxnSpPr/>
            <p:nvPr/>
          </p:nvCxnSpPr>
          <p:spPr>
            <a:xfrm flipV="1">
              <a:off x="665914" y="2532905"/>
              <a:ext cx="853440" cy="76976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74" name="Objekt 7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16059909"/>
                </p:ext>
              </p:extLst>
            </p:nvPr>
          </p:nvGraphicFramePr>
          <p:xfrm>
            <a:off x="6458995" y="2027818"/>
            <a:ext cx="1912136" cy="979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9" name="ChemSketch" r:id="rId13" imgW="1112400" imgH="569880" progId="ACD.ChemSketch.20">
                    <p:embed/>
                  </p:oleObj>
                </mc:Choice>
                <mc:Fallback>
                  <p:oleObj name="ChemSketch" r:id="rId13" imgW="1112400" imgH="569880" progId="ACD.ChemSketch.2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6458995" y="2027818"/>
                          <a:ext cx="1912136" cy="97925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6" name="Textfeld 75"/>
              <p:cNvSpPr txBox="1"/>
              <p:nvPr/>
            </p:nvSpPr>
            <p:spPr>
              <a:xfrm>
                <a:off x="1066800" y="3429000"/>
                <a:ext cx="8538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de-DE" b="0" i="1" smtClean="0">
                              <a:latin typeface="Cambria Math"/>
                            </a:rPr>
                            <m:t>𝑥𝑧</m:t>
                          </m:r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6" name="Textfeld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3429000"/>
                <a:ext cx="853836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7" name="Textfeld 76"/>
              <p:cNvSpPr txBox="1"/>
              <p:nvPr/>
            </p:nvSpPr>
            <p:spPr>
              <a:xfrm>
                <a:off x="4145673" y="3396734"/>
                <a:ext cx="853836" cy="391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de-DE" b="0" i="1" smtClean="0">
                              <a:latin typeface="Cambria Math"/>
                            </a:rPr>
                            <m:t>𝑦𝑧</m:t>
                          </m:r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7" name="Textfeld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673" y="3396734"/>
                <a:ext cx="853836" cy="391261"/>
              </a:xfrm>
              <a:prstGeom prst="rect">
                <a:avLst/>
              </a:prstGeom>
              <a:blipFill rotWithShape="1">
                <a:blip r:embed="rId16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8" name="Textfeld 77"/>
              <p:cNvSpPr txBox="1"/>
              <p:nvPr/>
            </p:nvSpPr>
            <p:spPr>
              <a:xfrm>
                <a:off x="7040447" y="3310606"/>
                <a:ext cx="853836" cy="391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de-DE" b="0" i="1" smtClean="0">
                              <a:latin typeface="Cambria Math"/>
                            </a:rPr>
                            <m:t>𝑥𝑦</m:t>
                          </m:r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8" name="Textfeld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0447" y="3310606"/>
                <a:ext cx="853836" cy="391261"/>
              </a:xfrm>
              <a:prstGeom prst="rect">
                <a:avLst/>
              </a:prstGeom>
              <a:blipFill rotWithShape="1">
                <a:blip r:embed="rId17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feld 78"/>
              <p:cNvSpPr txBox="1"/>
              <p:nvPr/>
            </p:nvSpPr>
            <p:spPr>
              <a:xfrm>
                <a:off x="2354839" y="5943600"/>
                <a:ext cx="853836" cy="3712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/>
                            </a:rPr>
                            <m:t>𝑑</m:t>
                          </m:r>
                        </m:e>
                        <m:sub>
                          <m:sSup>
                            <m:sSupPr>
                              <m:ctrlPr>
                                <a:rPr lang="de-DE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9" name="Textfeld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4839" y="5943600"/>
                <a:ext cx="853836" cy="371255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0" name="Textfeld 79"/>
              <p:cNvSpPr txBox="1"/>
              <p:nvPr/>
            </p:nvSpPr>
            <p:spPr>
              <a:xfrm>
                <a:off x="5426031" y="5973726"/>
                <a:ext cx="853836" cy="4037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/>
                            </a:rPr>
                            <m:t>𝑑</m:t>
                          </m:r>
                        </m:e>
                        <m:sub>
                          <m:sSup>
                            <m:sSupPr>
                              <m:ctrlPr>
                                <a:rPr lang="de-DE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de-DE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de-DE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80" name="Textfeld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6031" y="5973726"/>
                <a:ext cx="853836" cy="403700"/>
              </a:xfrm>
              <a:prstGeom prst="rect">
                <a:avLst/>
              </a:prstGeom>
              <a:blipFill rotWithShape="1">
                <a:blip r:embed="rId19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266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266</Words>
  <Application>Microsoft Office PowerPoint</Application>
  <PresentationFormat>Bildschirmpräsentation (4:3)</PresentationFormat>
  <Paragraphs>92</Paragraphs>
  <Slides>9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1" baseType="lpstr">
      <vt:lpstr>Larissa</vt:lpstr>
      <vt:lpstr>ACD/ChemSketch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BTF-RELOADED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BTF-USER</dc:creator>
  <cp:lastModifiedBy>BTF-USER</cp:lastModifiedBy>
  <cp:revision>25</cp:revision>
  <dcterms:created xsi:type="dcterms:W3CDTF">2015-06-15T10:23:22Z</dcterms:created>
  <dcterms:modified xsi:type="dcterms:W3CDTF">2015-06-25T11:11:09Z</dcterms:modified>
</cp:coreProperties>
</file>