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5" userDrawn="1">
          <p15:clr>
            <a:srgbClr val="A4A3A4"/>
          </p15:clr>
        </p15:guide>
        <p15:guide id="2" pos="7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400"/>
    <a:srgbClr val="00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34" y="534"/>
      </p:cViewPr>
      <p:guideLst>
        <p:guide orient="horz" pos="595"/>
        <p:guide pos="7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>
            <a:extLst>
              <a:ext uri="{FF2B5EF4-FFF2-40B4-BE49-F238E27FC236}">
                <a16:creationId xmlns:a16="http://schemas.microsoft.com/office/drawing/2014/main" id="{D354064E-0A2B-40BA-A061-D125DDAD1D34}"/>
              </a:ext>
            </a:extLst>
          </p:cNvPr>
          <p:cNvSpPr>
            <a:spLocks noChangeAspect="1"/>
          </p:cNvSpPr>
          <p:nvPr/>
        </p:nvSpPr>
        <p:spPr>
          <a:xfrm>
            <a:off x="648586" y="2009553"/>
            <a:ext cx="720000" cy="720000"/>
          </a:xfrm>
          <a:prstGeom prst="ellipse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B1C872F4-1552-4FB7-AEAB-7A8DE3CF568C}"/>
              </a:ext>
            </a:extLst>
          </p:cNvPr>
          <p:cNvSpPr>
            <a:spLocks noChangeAspect="1"/>
          </p:cNvSpPr>
          <p:nvPr/>
        </p:nvSpPr>
        <p:spPr>
          <a:xfrm>
            <a:off x="2695102" y="2009553"/>
            <a:ext cx="720000" cy="720000"/>
          </a:xfrm>
          <a:prstGeom prst="ellipse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7D4BAC2B-3970-4C04-85D1-48EE866E87D5}"/>
              </a:ext>
            </a:extLst>
          </p:cNvPr>
          <p:cNvSpPr>
            <a:spLocks noChangeAspect="1"/>
          </p:cNvSpPr>
          <p:nvPr/>
        </p:nvSpPr>
        <p:spPr>
          <a:xfrm>
            <a:off x="1671844" y="2009553"/>
            <a:ext cx="720000" cy="720000"/>
          </a:xfrm>
          <a:prstGeom prst="ellipse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4CA79B5-341B-4CC1-B0CB-B4B0730A1296}"/>
              </a:ext>
            </a:extLst>
          </p:cNvPr>
          <p:cNvSpPr>
            <a:spLocks noChangeAspect="1"/>
          </p:cNvSpPr>
          <p:nvPr/>
        </p:nvSpPr>
        <p:spPr>
          <a:xfrm>
            <a:off x="3718360" y="2009553"/>
            <a:ext cx="720000" cy="720000"/>
          </a:xfrm>
          <a:prstGeom prst="ellipse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C9757BF-CA74-499D-9DC3-7D60E8E22106}"/>
              </a:ext>
            </a:extLst>
          </p:cNvPr>
          <p:cNvSpPr>
            <a:spLocks noChangeAspect="1"/>
          </p:cNvSpPr>
          <p:nvPr/>
        </p:nvSpPr>
        <p:spPr>
          <a:xfrm>
            <a:off x="4740690" y="2009553"/>
            <a:ext cx="720000" cy="720000"/>
          </a:xfrm>
          <a:prstGeom prst="ellipse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372E8E70-1D86-4734-87C3-1E4C97309469}"/>
              </a:ext>
            </a:extLst>
          </p:cNvPr>
          <p:cNvSpPr>
            <a:spLocks noChangeAspect="1"/>
          </p:cNvSpPr>
          <p:nvPr/>
        </p:nvSpPr>
        <p:spPr>
          <a:xfrm>
            <a:off x="5764876" y="2009553"/>
            <a:ext cx="720000" cy="720000"/>
          </a:xfrm>
          <a:prstGeom prst="ellipse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ACBBEC4D-7450-4D5C-89D0-A7F266CC724B}"/>
              </a:ext>
            </a:extLst>
          </p:cNvPr>
          <p:cNvSpPr>
            <a:spLocks noChangeAspect="1"/>
          </p:cNvSpPr>
          <p:nvPr/>
        </p:nvSpPr>
        <p:spPr>
          <a:xfrm>
            <a:off x="6788134" y="2009553"/>
            <a:ext cx="720000" cy="720000"/>
          </a:xfrm>
          <a:prstGeom prst="ellipse">
            <a:avLst/>
          </a:prstGeom>
          <a:solidFill>
            <a:schemeClr val="bg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519EE75-96D0-476A-A375-8B86A7AD2486}"/>
              </a:ext>
            </a:extLst>
          </p:cNvPr>
          <p:cNvSpPr txBox="1"/>
          <p:nvPr/>
        </p:nvSpPr>
        <p:spPr>
          <a:xfrm>
            <a:off x="730305" y="2184887"/>
            <a:ext cx="556563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de-DE" b="1" dirty="0"/>
              <a:t>Gly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AA55A7B-4B17-4CC5-83AC-972AF6D66E9D}"/>
              </a:ext>
            </a:extLst>
          </p:cNvPr>
          <p:cNvSpPr txBox="1"/>
          <p:nvPr/>
        </p:nvSpPr>
        <p:spPr>
          <a:xfrm>
            <a:off x="1747150" y="2171240"/>
            <a:ext cx="569387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de-DE" b="1" dirty="0"/>
              <a:t>Glu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3286CE3-CCA0-4C60-8C78-C72505162CAC}"/>
              </a:ext>
            </a:extLst>
          </p:cNvPr>
          <p:cNvSpPr txBox="1"/>
          <p:nvPr/>
        </p:nvSpPr>
        <p:spPr>
          <a:xfrm>
            <a:off x="2751172" y="2184887"/>
            <a:ext cx="607859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de-DE" b="1" dirty="0"/>
              <a:t>Phe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D79A445-239E-4B94-B89D-1CE8AB4C5F2B}"/>
              </a:ext>
            </a:extLst>
          </p:cNvPr>
          <p:cNvSpPr txBox="1"/>
          <p:nvPr/>
        </p:nvSpPr>
        <p:spPr>
          <a:xfrm>
            <a:off x="3800078" y="2171240"/>
            <a:ext cx="556563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de-DE" b="1" dirty="0" err="1"/>
              <a:t>Thr</a:t>
            </a:r>
            <a:endParaRPr lang="de-DE" b="1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CC9402C-86A7-4304-8228-90C3B242C5E8}"/>
              </a:ext>
            </a:extLst>
          </p:cNvPr>
          <p:cNvSpPr txBox="1"/>
          <p:nvPr/>
        </p:nvSpPr>
        <p:spPr>
          <a:xfrm>
            <a:off x="4822409" y="2171240"/>
            <a:ext cx="556563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de-DE" b="1" dirty="0"/>
              <a:t>Gly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6498E46-900B-4B73-84F8-16DD6AA9CE6B}"/>
              </a:ext>
            </a:extLst>
          </p:cNvPr>
          <p:cNvSpPr txBox="1"/>
          <p:nvPr/>
        </p:nvSpPr>
        <p:spPr>
          <a:xfrm>
            <a:off x="5846595" y="2184887"/>
            <a:ext cx="556563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de-DE" b="1" dirty="0" err="1"/>
              <a:t>Thr</a:t>
            </a:r>
            <a:endParaRPr lang="de-DE" b="1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DB5E9FA-5CBE-497C-A938-732554E81DBE}"/>
              </a:ext>
            </a:extLst>
          </p:cNvPr>
          <p:cNvSpPr txBox="1"/>
          <p:nvPr/>
        </p:nvSpPr>
        <p:spPr>
          <a:xfrm>
            <a:off x="6884824" y="2184887"/>
            <a:ext cx="526619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l"/>
            <a:r>
              <a:rPr lang="de-DE" b="1" dirty="0"/>
              <a:t>Tyr</a:t>
            </a:r>
          </a:p>
        </p:txBody>
      </p: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36C920A8-CCEE-469B-A7E5-D6F937074BDD}"/>
              </a:ext>
            </a:extLst>
          </p:cNvPr>
          <p:cNvCxnSpPr>
            <a:stCxn id="3" idx="2"/>
          </p:cNvCxnSpPr>
          <p:nvPr/>
        </p:nvCxnSpPr>
        <p:spPr>
          <a:xfrm flipH="1" flipV="1">
            <a:off x="406400" y="2355906"/>
            <a:ext cx="24218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02CAA153-EAB3-432A-9D4B-0D382965833B}"/>
              </a:ext>
            </a:extLst>
          </p:cNvPr>
          <p:cNvCxnSpPr>
            <a:stCxn id="3" idx="6"/>
            <a:endCxn id="8" idx="2"/>
          </p:cNvCxnSpPr>
          <p:nvPr/>
        </p:nvCxnSpPr>
        <p:spPr>
          <a:xfrm>
            <a:off x="1368586" y="2369553"/>
            <a:ext cx="30325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CA7B65F8-B499-4F0F-941B-C795DC704352}"/>
              </a:ext>
            </a:extLst>
          </p:cNvPr>
          <p:cNvCxnSpPr>
            <a:stCxn id="8" idx="6"/>
            <a:endCxn id="7" idx="2"/>
          </p:cNvCxnSpPr>
          <p:nvPr/>
        </p:nvCxnSpPr>
        <p:spPr>
          <a:xfrm>
            <a:off x="2391844" y="2369553"/>
            <a:ext cx="30325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12C58DDB-12F9-4CB3-9FC1-BF3B633AA12F}"/>
              </a:ext>
            </a:extLst>
          </p:cNvPr>
          <p:cNvCxnSpPr>
            <a:stCxn id="7" idx="6"/>
            <a:endCxn id="9" idx="2"/>
          </p:cNvCxnSpPr>
          <p:nvPr/>
        </p:nvCxnSpPr>
        <p:spPr>
          <a:xfrm>
            <a:off x="3415102" y="2369553"/>
            <a:ext cx="30325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E26826A4-8EE9-4E72-AD8B-D6FE0CE828EE}"/>
              </a:ext>
            </a:extLst>
          </p:cNvPr>
          <p:cNvCxnSpPr>
            <a:cxnSpLocks/>
            <a:stCxn id="9" idx="6"/>
            <a:endCxn id="10" idx="2"/>
          </p:cNvCxnSpPr>
          <p:nvPr/>
        </p:nvCxnSpPr>
        <p:spPr>
          <a:xfrm>
            <a:off x="4438360" y="2369553"/>
            <a:ext cx="30233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12D15CF8-B12B-4FE0-908F-073674E94CBB}"/>
              </a:ext>
            </a:extLst>
          </p:cNvPr>
          <p:cNvCxnSpPr>
            <a:stCxn id="10" idx="6"/>
            <a:endCxn id="11" idx="2"/>
          </p:cNvCxnSpPr>
          <p:nvPr/>
        </p:nvCxnSpPr>
        <p:spPr>
          <a:xfrm>
            <a:off x="5460690" y="2369553"/>
            <a:ext cx="30418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2CB1DF3C-A978-4E04-B0B6-D677EB7F1B94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>
            <a:off x="6484876" y="2369553"/>
            <a:ext cx="30325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1E432FD1-2A1D-4064-B7EA-4CC52C746115}"/>
              </a:ext>
            </a:extLst>
          </p:cNvPr>
          <p:cNvCxnSpPr>
            <a:stCxn id="12" idx="6"/>
          </p:cNvCxnSpPr>
          <p:nvPr/>
        </p:nvCxnSpPr>
        <p:spPr>
          <a:xfrm>
            <a:off x="7508134" y="2369553"/>
            <a:ext cx="33094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fik 24">
            <a:extLst>
              <a:ext uri="{FF2B5EF4-FFF2-40B4-BE49-F238E27FC236}">
                <a16:creationId xmlns:a16="http://schemas.microsoft.com/office/drawing/2014/main" id="{B780BA12-A54A-4232-9C5F-212B386070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81" y="4237037"/>
            <a:ext cx="8048625" cy="1000125"/>
          </a:xfrm>
          <a:prstGeom prst="rect">
            <a:avLst/>
          </a:prstGeom>
        </p:spPr>
      </p:pic>
      <p:sp>
        <p:nvSpPr>
          <p:cNvPr id="26" name="Rechteck 25">
            <a:extLst>
              <a:ext uri="{FF2B5EF4-FFF2-40B4-BE49-F238E27FC236}">
                <a16:creationId xmlns:a16="http://schemas.microsoft.com/office/drawing/2014/main" id="{57D7D781-C9A2-40A4-94AE-146EEFB05068}"/>
              </a:ext>
            </a:extLst>
          </p:cNvPr>
          <p:cNvSpPr/>
          <p:nvPr/>
        </p:nvSpPr>
        <p:spPr>
          <a:xfrm>
            <a:off x="1048199" y="2530157"/>
            <a:ext cx="7200000" cy="720000"/>
          </a:xfrm>
          <a:prstGeom prst="rect">
            <a:avLst/>
          </a:prstGeom>
          <a:solidFill>
            <a:schemeClr val="bg2">
              <a:lumMod val="75000"/>
            </a:schemeClr>
          </a:solidFill>
          <a:ln w="2222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0717C8D-203C-4C4A-B984-A18DC678B8CF}"/>
              </a:ext>
            </a:extLst>
          </p:cNvPr>
          <p:cNvSpPr/>
          <p:nvPr/>
        </p:nvSpPr>
        <p:spPr>
          <a:xfrm>
            <a:off x="2514600" y="2529612"/>
            <a:ext cx="252000" cy="720000"/>
          </a:xfrm>
          <a:prstGeom prst="rect">
            <a:avLst/>
          </a:prstGeom>
          <a:solidFill>
            <a:srgbClr val="009B00"/>
          </a:solidFill>
          <a:ln w="22225">
            <a:solidFill>
              <a:srgbClr val="00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0DFC50A-EF3A-4A76-8910-7C4F4014FAFB}"/>
              </a:ext>
            </a:extLst>
          </p:cNvPr>
          <p:cNvSpPr/>
          <p:nvPr/>
        </p:nvSpPr>
        <p:spPr>
          <a:xfrm>
            <a:off x="2954692" y="2529612"/>
            <a:ext cx="216000" cy="720000"/>
          </a:xfrm>
          <a:prstGeom prst="rect">
            <a:avLst/>
          </a:prstGeom>
          <a:solidFill>
            <a:srgbClr val="009B00"/>
          </a:solidFill>
          <a:ln w="22225">
            <a:solidFill>
              <a:srgbClr val="00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0B032433-86D4-49EB-8F20-31F869E19D89}"/>
              </a:ext>
            </a:extLst>
          </p:cNvPr>
          <p:cNvSpPr/>
          <p:nvPr/>
        </p:nvSpPr>
        <p:spPr>
          <a:xfrm>
            <a:off x="3511886" y="2529612"/>
            <a:ext cx="324000" cy="720000"/>
          </a:xfrm>
          <a:prstGeom prst="rect">
            <a:avLst/>
          </a:prstGeom>
          <a:solidFill>
            <a:srgbClr val="009B00"/>
          </a:solidFill>
          <a:ln w="22225">
            <a:solidFill>
              <a:srgbClr val="00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D8D03AA-AFA9-4AA0-9D04-C3AC884EB9B0}"/>
              </a:ext>
            </a:extLst>
          </p:cNvPr>
          <p:cNvSpPr/>
          <p:nvPr/>
        </p:nvSpPr>
        <p:spPr>
          <a:xfrm>
            <a:off x="4075457" y="2529612"/>
            <a:ext cx="252000" cy="720000"/>
          </a:xfrm>
          <a:prstGeom prst="rect">
            <a:avLst/>
          </a:prstGeom>
          <a:solidFill>
            <a:srgbClr val="009B00"/>
          </a:solidFill>
          <a:ln w="22225">
            <a:solidFill>
              <a:srgbClr val="00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1E13D76-9816-4274-9BA3-2A488A5614FC}"/>
              </a:ext>
            </a:extLst>
          </p:cNvPr>
          <p:cNvSpPr/>
          <p:nvPr/>
        </p:nvSpPr>
        <p:spPr>
          <a:xfrm>
            <a:off x="4519647" y="2529612"/>
            <a:ext cx="324000" cy="720000"/>
          </a:xfrm>
          <a:prstGeom prst="rect">
            <a:avLst/>
          </a:prstGeom>
          <a:solidFill>
            <a:srgbClr val="009B00"/>
          </a:solidFill>
          <a:ln w="22225">
            <a:solidFill>
              <a:srgbClr val="00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86DAE898-6D48-4C4A-AAB8-E98C6228C31D}"/>
              </a:ext>
            </a:extLst>
          </p:cNvPr>
          <p:cNvSpPr/>
          <p:nvPr/>
        </p:nvSpPr>
        <p:spPr>
          <a:xfrm>
            <a:off x="5033614" y="2531427"/>
            <a:ext cx="144000" cy="72000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348F106A-8404-44C7-96A5-1E5350882CA7}"/>
              </a:ext>
            </a:extLst>
          </p:cNvPr>
          <p:cNvSpPr/>
          <p:nvPr/>
        </p:nvSpPr>
        <p:spPr>
          <a:xfrm>
            <a:off x="5394162" y="2529612"/>
            <a:ext cx="324000" cy="720000"/>
          </a:xfrm>
          <a:prstGeom prst="rect">
            <a:avLst/>
          </a:prstGeom>
          <a:solidFill>
            <a:srgbClr val="009B00"/>
          </a:solidFill>
          <a:ln w="22225">
            <a:solidFill>
              <a:srgbClr val="00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BF528061-87D9-4FF7-A663-4894405BE250}"/>
              </a:ext>
            </a:extLst>
          </p:cNvPr>
          <p:cNvSpPr/>
          <p:nvPr/>
        </p:nvSpPr>
        <p:spPr>
          <a:xfrm>
            <a:off x="5764530" y="2529612"/>
            <a:ext cx="252000" cy="720000"/>
          </a:xfrm>
          <a:prstGeom prst="rect">
            <a:avLst/>
          </a:prstGeom>
          <a:solidFill>
            <a:srgbClr val="009B00"/>
          </a:solidFill>
          <a:ln w="22225">
            <a:solidFill>
              <a:srgbClr val="00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649D1865-33DB-4C88-A63B-8F3775DC26F9}"/>
              </a:ext>
            </a:extLst>
          </p:cNvPr>
          <p:cNvSpPr/>
          <p:nvPr/>
        </p:nvSpPr>
        <p:spPr>
          <a:xfrm>
            <a:off x="6087176" y="2529612"/>
            <a:ext cx="486000" cy="720000"/>
          </a:xfrm>
          <a:prstGeom prst="rect">
            <a:avLst/>
          </a:prstGeom>
          <a:solidFill>
            <a:srgbClr val="009B00"/>
          </a:solidFill>
          <a:ln w="22225">
            <a:solidFill>
              <a:srgbClr val="00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2C3D7458-35DF-4D57-BC32-DE627258156F}"/>
              </a:ext>
            </a:extLst>
          </p:cNvPr>
          <p:cNvSpPr/>
          <p:nvPr/>
        </p:nvSpPr>
        <p:spPr>
          <a:xfrm>
            <a:off x="6670107" y="2532062"/>
            <a:ext cx="144000" cy="720000"/>
          </a:xfrm>
          <a:prstGeom prst="rect">
            <a:avLst/>
          </a:prstGeom>
          <a:solidFill>
            <a:srgbClr val="009B00"/>
          </a:solidFill>
          <a:ln w="22225">
            <a:solidFill>
              <a:srgbClr val="00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61389FC2-8BE5-4B84-9070-E2C57FC99BC6}"/>
              </a:ext>
            </a:extLst>
          </p:cNvPr>
          <p:cNvSpPr/>
          <p:nvPr/>
        </p:nvSpPr>
        <p:spPr>
          <a:xfrm>
            <a:off x="6891553" y="2529612"/>
            <a:ext cx="432000" cy="720000"/>
          </a:xfrm>
          <a:prstGeom prst="rect">
            <a:avLst/>
          </a:prstGeom>
          <a:solidFill>
            <a:srgbClr val="009B00"/>
          </a:solidFill>
          <a:ln w="22225">
            <a:solidFill>
              <a:srgbClr val="00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3BA5CFB1-083C-47C4-AD2D-C8F382B364D4}"/>
              </a:ext>
            </a:extLst>
          </p:cNvPr>
          <p:cNvSpPr/>
          <p:nvPr/>
        </p:nvSpPr>
        <p:spPr>
          <a:xfrm>
            <a:off x="7637799" y="2531427"/>
            <a:ext cx="288000" cy="72000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EA64BEDF-F95A-41B5-AEEC-2C06CA941206}"/>
              </a:ext>
            </a:extLst>
          </p:cNvPr>
          <p:cNvSpPr/>
          <p:nvPr/>
        </p:nvSpPr>
        <p:spPr>
          <a:xfrm>
            <a:off x="8006567" y="2527300"/>
            <a:ext cx="180000" cy="724127"/>
          </a:xfrm>
          <a:prstGeom prst="rect">
            <a:avLst/>
          </a:prstGeom>
          <a:solidFill>
            <a:srgbClr val="009B00"/>
          </a:solidFill>
          <a:ln w="22225">
            <a:solidFill>
              <a:srgbClr val="00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27909010-36BA-4B74-B4AF-17D7FDE57BDA}"/>
              </a:ext>
            </a:extLst>
          </p:cNvPr>
          <p:cNvSpPr txBox="1"/>
          <p:nvPr/>
        </p:nvSpPr>
        <p:spPr>
          <a:xfrm>
            <a:off x="721507" y="267303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000" b="1" dirty="0"/>
              <a:t>1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33F3AD8E-0D00-4647-BB21-13F7EC6CBD16}"/>
              </a:ext>
            </a:extLst>
          </p:cNvPr>
          <p:cNvSpPr txBox="1"/>
          <p:nvPr/>
        </p:nvSpPr>
        <p:spPr>
          <a:xfrm>
            <a:off x="8253406" y="268930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000" b="1" dirty="0"/>
              <a:t>152</a:t>
            </a:r>
          </a:p>
        </p:txBody>
      </p:sp>
    </p:spTree>
    <p:extLst>
      <p:ext uri="{BB962C8B-B14F-4D97-AF65-F5344CB8AC3E}">
        <p14:creationId xmlns:p14="http://schemas.microsoft.com/office/powerpoint/2010/main" val="4175035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191BDFD-6426-411D-9469-0FAE88FE101D}"/>
              </a:ext>
            </a:extLst>
          </p:cNvPr>
          <p:cNvSpPr txBox="1"/>
          <p:nvPr/>
        </p:nvSpPr>
        <p:spPr>
          <a:xfrm>
            <a:off x="213651" y="656508"/>
            <a:ext cx="13805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reduzierende</a:t>
            </a:r>
          </a:p>
          <a:p>
            <a:pPr algn="ctr"/>
            <a:r>
              <a:rPr lang="de-DE" sz="1600" dirty="0"/>
              <a:t>Zucker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4C045AF-52A8-4940-9C4F-BDE863E0DDE4}"/>
              </a:ext>
            </a:extLst>
          </p:cNvPr>
          <p:cNvSpPr txBox="1"/>
          <p:nvPr/>
        </p:nvSpPr>
        <p:spPr>
          <a:xfrm>
            <a:off x="2082800" y="533400"/>
            <a:ext cx="1391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Aminosäuren</a:t>
            </a:r>
          </a:p>
          <a:p>
            <a:pPr algn="ctr"/>
            <a:r>
              <a:rPr lang="de-DE" sz="1600" dirty="0"/>
              <a:t>Peptide</a:t>
            </a:r>
          </a:p>
          <a:p>
            <a:pPr algn="ctr"/>
            <a:r>
              <a:rPr lang="de-DE" sz="1600" dirty="0"/>
              <a:t>Proteine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8AEDA28-695B-4CF4-8955-619AEC537B7F}"/>
              </a:ext>
            </a:extLst>
          </p:cNvPr>
          <p:cNvSpPr txBox="1"/>
          <p:nvPr/>
        </p:nvSpPr>
        <p:spPr>
          <a:xfrm>
            <a:off x="4257136" y="660398"/>
            <a:ext cx="1391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Glycosylamin-Bildung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3CF941D-D667-49FC-9B36-3BCCF9347A32}"/>
              </a:ext>
            </a:extLst>
          </p:cNvPr>
          <p:cNvSpPr txBox="1"/>
          <p:nvPr/>
        </p:nvSpPr>
        <p:spPr>
          <a:xfrm>
            <a:off x="5868718" y="311507"/>
            <a:ext cx="1747328" cy="58477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Amadori-/Heyns-Umlagerung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C56860E-A6C3-4044-B857-84C81ACEB798}"/>
              </a:ext>
            </a:extLst>
          </p:cNvPr>
          <p:cNvSpPr txBox="1"/>
          <p:nvPr/>
        </p:nvSpPr>
        <p:spPr>
          <a:xfrm>
            <a:off x="1680569" y="775286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+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D7E9FBFF-0E76-4B0D-AA88-3DC570073DD4}"/>
              </a:ext>
            </a:extLst>
          </p:cNvPr>
          <p:cNvCxnSpPr>
            <a:stCxn id="3" idx="3"/>
            <a:endCxn id="4" idx="1"/>
          </p:cNvCxnSpPr>
          <p:nvPr/>
        </p:nvCxnSpPr>
        <p:spPr>
          <a:xfrm>
            <a:off x="3474528" y="948899"/>
            <a:ext cx="782608" cy="388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B6C97754-E7C7-436C-8228-0D4763B8AC2B}"/>
              </a:ext>
            </a:extLst>
          </p:cNvPr>
          <p:cNvSpPr txBox="1"/>
          <p:nvPr/>
        </p:nvSpPr>
        <p:spPr>
          <a:xfrm>
            <a:off x="6947552" y="1537328"/>
            <a:ext cx="17956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600" dirty="0"/>
              <a:t>α</a:t>
            </a:r>
            <a:r>
              <a:rPr lang="de-DE" sz="1600" dirty="0"/>
              <a:t>-Aminocarbonyl-</a:t>
            </a:r>
          </a:p>
          <a:p>
            <a:pPr algn="ctr"/>
            <a:r>
              <a:rPr lang="de-DE" sz="1600" dirty="0"/>
              <a:t>Verbindungen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1D7F963-210D-41FC-BB43-AF85DBE22B85}"/>
              </a:ext>
            </a:extLst>
          </p:cNvPr>
          <p:cNvSpPr txBox="1"/>
          <p:nvPr/>
        </p:nvSpPr>
        <p:spPr>
          <a:xfrm>
            <a:off x="9047331" y="932633"/>
            <a:ext cx="485518" cy="2198294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pPr algn="l"/>
            <a:r>
              <a:rPr lang="de-DE" b="1" dirty="0"/>
              <a:t>Phase 1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7F07589-DBD0-487A-829D-576D97F74B75}"/>
              </a:ext>
            </a:extLst>
          </p:cNvPr>
          <p:cNvSpPr txBox="1"/>
          <p:nvPr/>
        </p:nvSpPr>
        <p:spPr>
          <a:xfrm>
            <a:off x="5826806" y="2650553"/>
            <a:ext cx="1747328" cy="33855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Enolisierungen</a:t>
            </a:r>
            <a:endParaRPr lang="de-DE" sz="16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9372CBC-BD20-4765-8354-CCAA640DD3A6}"/>
              </a:ext>
            </a:extLst>
          </p:cNvPr>
          <p:cNvSpPr txBox="1"/>
          <p:nvPr/>
        </p:nvSpPr>
        <p:spPr>
          <a:xfrm>
            <a:off x="4229568" y="2008676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Aminosäuren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5CBD9DF-E387-4B84-A09D-C219CCA45865}"/>
              </a:ext>
            </a:extLst>
          </p:cNvPr>
          <p:cNvSpPr txBox="1"/>
          <p:nvPr/>
        </p:nvSpPr>
        <p:spPr>
          <a:xfrm>
            <a:off x="4772986" y="2347230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+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41E0825-1CEE-4BA8-816C-40A6C136DC4F}"/>
              </a:ext>
            </a:extLst>
          </p:cNvPr>
          <p:cNvSpPr txBox="1"/>
          <p:nvPr/>
        </p:nvSpPr>
        <p:spPr>
          <a:xfrm>
            <a:off x="4204168" y="2698287"/>
            <a:ext cx="1447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600" dirty="0"/>
              <a:t>α</a:t>
            </a:r>
            <a:r>
              <a:rPr lang="de-DE" sz="1600" dirty="0"/>
              <a:t>-Dicarbonyl-</a:t>
            </a:r>
          </a:p>
          <a:p>
            <a:pPr algn="ctr"/>
            <a:r>
              <a:rPr lang="de-DE" sz="1600" dirty="0"/>
              <a:t>Verbindungen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265FBFA-5425-4D68-8F62-E8679621E457}"/>
              </a:ext>
            </a:extLst>
          </p:cNvPr>
          <p:cNvSpPr txBox="1"/>
          <p:nvPr/>
        </p:nvSpPr>
        <p:spPr>
          <a:xfrm>
            <a:off x="1220875" y="3243382"/>
            <a:ext cx="1747328" cy="33855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Umwandlungen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9771D5D-B208-4B1B-B1ED-B0F5DFF1C8B6}"/>
              </a:ext>
            </a:extLst>
          </p:cNvPr>
          <p:cNvSpPr txBox="1"/>
          <p:nvPr/>
        </p:nvSpPr>
        <p:spPr>
          <a:xfrm>
            <a:off x="372565" y="3776871"/>
            <a:ext cx="1677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Dicarbonyl- und </a:t>
            </a:r>
          </a:p>
          <a:p>
            <a:pPr algn="ctr"/>
            <a:r>
              <a:rPr lang="de-DE" sz="1600" dirty="0"/>
              <a:t>Tricarbonyl-</a:t>
            </a:r>
          </a:p>
          <a:p>
            <a:pPr algn="ctr"/>
            <a:r>
              <a:rPr lang="de-DE" sz="1600" dirty="0"/>
              <a:t>Verbindungen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971C0BE-524F-4434-A833-456C090F2F8F}"/>
              </a:ext>
            </a:extLst>
          </p:cNvPr>
          <p:cNvSpPr txBox="1"/>
          <p:nvPr/>
        </p:nvSpPr>
        <p:spPr>
          <a:xfrm>
            <a:off x="512224" y="4946422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Aminosäuren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95398E5-7DF3-421F-A4C6-CE8DA3C2ACF4}"/>
              </a:ext>
            </a:extLst>
          </p:cNvPr>
          <p:cNvSpPr txBox="1"/>
          <p:nvPr/>
        </p:nvSpPr>
        <p:spPr>
          <a:xfrm>
            <a:off x="1068429" y="460786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+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CF123134-6C88-4F21-B861-2B62124AE1E0}"/>
              </a:ext>
            </a:extLst>
          </p:cNvPr>
          <p:cNvSpPr txBox="1"/>
          <p:nvPr/>
        </p:nvSpPr>
        <p:spPr>
          <a:xfrm>
            <a:off x="1358467" y="5414537"/>
            <a:ext cx="1609736" cy="338554"/>
          </a:xfrm>
          <a:prstGeom prst="rect">
            <a:avLst/>
          </a:prstGeom>
          <a:solidFill>
            <a:srgbClr val="FF6400"/>
          </a:solidFill>
          <a:ln>
            <a:solidFill>
              <a:srgbClr val="FF64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Strecker-Abbau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881A83A-1868-464B-A666-988CB33EC81D}"/>
              </a:ext>
            </a:extLst>
          </p:cNvPr>
          <p:cNvSpPr txBox="1"/>
          <p:nvPr/>
        </p:nvSpPr>
        <p:spPr>
          <a:xfrm>
            <a:off x="3129748" y="5600573"/>
            <a:ext cx="17956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600" dirty="0"/>
              <a:t>α</a:t>
            </a:r>
            <a:r>
              <a:rPr lang="de-DE" sz="1600" dirty="0"/>
              <a:t>-Aminocarbonyl-</a:t>
            </a:r>
          </a:p>
          <a:p>
            <a:pPr algn="ctr"/>
            <a:r>
              <a:rPr lang="de-DE" sz="1600" dirty="0"/>
              <a:t>Verbindungen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5EAD1E9-3BC5-4932-BBD1-05335F9A32C3}"/>
              </a:ext>
            </a:extLst>
          </p:cNvPr>
          <p:cNvSpPr txBox="1"/>
          <p:nvPr/>
        </p:nvSpPr>
        <p:spPr>
          <a:xfrm>
            <a:off x="4941889" y="4521712"/>
            <a:ext cx="1800493" cy="338554"/>
          </a:xfrm>
          <a:prstGeom prst="rect">
            <a:avLst/>
          </a:prstGeom>
          <a:solidFill>
            <a:srgbClr val="FF6400"/>
          </a:solidFill>
          <a:ln>
            <a:solidFill>
              <a:srgbClr val="FF64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Folge-Reaktionen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9FB1158-355A-4FD0-8C3D-C5BA29A4B505}"/>
              </a:ext>
            </a:extLst>
          </p:cNvPr>
          <p:cNvSpPr txBox="1"/>
          <p:nvPr/>
        </p:nvSpPr>
        <p:spPr>
          <a:xfrm>
            <a:off x="7229412" y="4763284"/>
            <a:ext cx="1391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Aroma-Stoffe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3CDB178-9223-4388-8438-03B8D9A7F815}"/>
              </a:ext>
            </a:extLst>
          </p:cNvPr>
          <p:cNvSpPr txBox="1"/>
          <p:nvPr/>
        </p:nvSpPr>
        <p:spPr>
          <a:xfrm>
            <a:off x="7229412" y="5331903"/>
            <a:ext cx="16754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Prä-Melanoidine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EC0A923-7357-4764-A32E-40D61DA9BBEE}"/>
              </a:ext>
            </a:extLst>
          </p:cNvPr>
          <p:cNvSpPr txBox="1"/>
          <p:nvPr/>
        </p:nvSpPr>
        <p:spPr>
          <a:xfrm>
            <a:off x="7419912" y="5991007"/>
            <a:ext cx="12875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Melanoidine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CE1DD6D-5F79-4BF7-A915-E901BCF1391B}"/>
              </a:ext>
            </a:extLst>
          </p:cNvPr>
          <p:cNvSpPr txBox="1"/>
          <p:nvPr/>
        </p:nvSpPr>
        <p:spPr>
          <a:xfrm>
            <a:off x="9047798" y="4349601"/>
            <a:ext cx="485518" cy="2198294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pPr algn="l"/>
            <a:r>
              <a:rPr lang="de-DE" b="1" dirty="0"/>
              <a:t>Phase 2</a:t>
            </a:r>
          </a:p>
        </p:txBody>
      </p:sp>
      <p:cxnSp>
        <p:nvCxnSpPr>
          <p:cNvPr id="27" name="Verbinder: gewinkelt 26">
            <a:extLst>
              <a:ext uri="{FF2B5EF4-FFF2-40B4-BE49-F238E27FC236}">
                <a16:creationId xmlns:a16="http://schemas.microsoft.com/office/drawing/2014/main" id="{35B6C668-EF54-4836-A76A-DD8499D84E59}"/>
              </a:ext>
            </a:extLst>
          </p:cNvPr>
          <p:cNvCxnSpPr>
            <a:stCxn id="4" idx="3"/>
            <a:endCxn id="9" idx="0"/>
          </p:cNvCxnSpPr>
          <p:nvPr/>
        </p:nvCxnSpPr>
        <p:spPr>
          <a:xfrm>
            <a:off x="5648864" y="952786"/>
            <a:ext cx="2196530" cy="584542"/>
          </a:xfrm>
          <a:prstGeom prst="bentConnector2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Verbinder: gewinkelt 29">
            <a:extLst>
              <a:ext uri="{FF2B5EF4-FFF2-40B4-BE49-F238E27FC236}">
                <a16:creationId xmlns:a16="http://schemas.microsoft.com/office/drawing/2014/main" id="{05B5DE37-53EC-4204-A706-13F9B96F8C0F}"/>
              </a:ext>
            </a:extLst>
          </p:cNvPr>
          <p:cNvCxnSpPr>
            <a:cxnSpLocks/>
            <a:stCxn id="9" idx="2"/>
          </p:cNvCxnSpPr>
          <p:nvPr/>
        </p:nvCxnSpPr>
        <p:spPr>
          <a:xfrm rot="5400000">
            <a:off x="6391919" y="1043758"/>
            <a:ext cx="375130" cy="2531820"/>
          </a:xfrm>
          <a:prstGeom prst="bentConnector2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Verbinder: gewinkelt 31">
            <a:extLst>
              <a:ext uri="{FF2B5EF4-FFF2-40B4-BE49-F238E27FC236}">
                <a16:creationId xmlns:a16="http://schemas.microsoft.com/office/drawing/2014/main" id="{3DA38846-090A-4ECA-9C09-F0101408FD23}"/>
              </a:ext>
            </a:extLst>
          </p:cNvPr>
          <p:cNvCxnSpPr>
            <a:stCxn id="12" idx="1"/>
            <a:endCxn id="3" idx="2"/>
          </p:cNvCxnSpPr>
          <p:nvPr/>
        </p:nvCxnSpPr>
        <p:spPr>
          <a:xfrm rot="10800000">
            <a:off x="2778664" y="1364397"/>
            <a:ext cx="1450904" cy="813556"/>
          </a:xfrm>
          <a:prstGeom prst="bentConnector2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Verbinder: gewinkelt 33">
            <a:extLst>
              <a:ext uri="{FF2B5EF4-FFF2-40B4-BE49-F238E27FC236}">
                <a16:creationId xmlns:a16="http://schemas.microsoft.com/office/drawing/2014/main" id="{043C9256-5687-4B6B-9738-824AF26B8BD5}"/>
              </a:ext>
            </a:extLst>
          </p:cNvPr>
          <p:cNvCxnSpPr>
            <a:stCxn id="14" idx="1"/>
            <a:endCxn id="2" idx="2"/>
          </p:cNvCxnSpPr>
          <p:nvPr/>
        </p:nvCxnSpPr>
        <p:spPr>
          <a:xfrm rot="10800000">
            <a:off x="903904" y="1241283"/>
            <a:ext cx="3300264" cy="1749392"/>
          </a:xfrm>
          <a:prstGeom prst="bentConnector2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Verbinder: gewinkelt 37">
            <a:extLst>
              <a:ext uri="{FF2B5EF4-FFF2-40B4-BE49-F238E27FC236}">
                <a16:creationId xmlns:a16="http://schemas.microsoft.com/office/drawing/2014/main" id="{26C0BBE0-D2DB-49A2-B1D7-575B12892E93}"/>
              </a:ext>
            </a:extLst>
          </p:cNvPr>
          <p:cNvCxnSpPr>
            <a:stCxn id="14" idx="1"/>
            <a:endCxn id="16" idx="0"/>
          </p:cNvCxnSpPr>
          <p:nvPr/>
        </p:nvCxnSpPr>
        <p:spPr>
          <a:xfrm rot="10800000" flipV="1">
            <a:off x="1211096" y="2990675"/>
            <a:ext cx="2993072" cy="786196"/>
          </a:xfrm>
          <a:prstGeom prst="bentConnector2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Verbinder: gewinkelt 39">
            <a:extLst>
              <a:ext uri="{FF2B5EF4-FFF2-40B4-BE49-F238E27FC236}">
                <a16:creationId xmlns:a16="http://schemas.microsoft.com/office/drawing/2014/main" id="{FC49EE3B-0F03-4410-9862-7EB42B9D338E}"/>
              </a:ext>
            </a:extLst>
          </p:cNvPr>
          <p:cNvCxnSpPr>
            <a:stCxn id="17" idx="2"/>
            <a:endCxn id="20" idx="1"/>
          </p:cNvCxnSpPr>
          <p:nvPr/>
        </p:nvCxnSpPr>
        <p:spPr>
          <a:xfrm rot="16200000" flipH="1">
            <a:off x="1864926" y="4628138"/>
            <a:ext cx="607985" cy="1921660"/>
          </a:xfrm>
          <a:prstGeom prst="bentConnector2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Verbinder: gewinkelt 42">
            <a:extLst>
              <a:ext uri="{FF2B5EF4-FFF2-40B4-BE49-F238E27FC236}">
                <a16:creationId xmlns:a16="http://schemas.microsoft.com/office/drawing/2014/main" id="{6EECC179-A34E-4D18-96CE-07A41778BC7D}"/>
              </a:ext>
            </a:extLst>
          </p:cNvPr>
          <p:cNvCxnSpPr>
            <a:stCxn id="20" idx="3"/>
            <a:endCxn id="22" idx="1"/>
          </p:cNvCxnSpPr>
          <p:nvPr/>
        </p:nvCxnSpPr>
        <p:spPr>
          <a:xfrm flipV="1">
            <a:off x="4925432" y="4932561"/>
            <a:ext cx="2303980" cy="960400"/>
          </a:xfrm>
          <a:prstGeom prst="bentConnector3">
            <a:avLst>
              <a:gd name="adj1" fmla="val 64332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Verbinder: gewinkelt 44">
            <a:extLst>
              <a:ext uri="{FF2B5EF4-FFF2-40B4-BE49-F238E27FC236}">
                <a16:creationId xmlns:a16="http://schemas.microsoft.com/office/drawing/2014/main" id="{94A459C3-FB08-4988-913D-DE82482F3E8B}"/>
              </a:ext>
            </a:extLst>
          </p:cNvPr>
          <p:cNvCxnSpPr>
            <a:stCxn id="20" idx="3"/>
            <a:endCxn id="23" idx="1"/>
          </p:cNvCxnSpPr>
          <p:nvPr/>
        </p:nvCxnSpPr>
        <p:spPr>
          <a:xfrm flipV="1">
            <a:off x="4925432" y="5501180"/>
            <a:ext cx="2303980" cy="391781"/>
          </a:xfrm>
          <a:prstGeom prst="bentConnector3">
            <a:avLst>
              <a:gd name="adj1" fmla="val 64332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8DDF2C48-DEF0-48BE-9542-5C3BFD9CE8D1}"/>
              </a:ext>
            </a:extLst>
          </p:cNvPr>
          <p:cNvCxnSpPr>
            <a:stCxn id="20" idx="3"/>
            <a:endCxn id="24" idx="1"/>
          </p:cNvCxnSpPr>
          <p:nvPr/>
        </p:nvCxnSpPr>
        <p:spPr>
          <a:xfrm>
            <a:off x="4925432" y="5892961"/>
            <a:ext cx="2494480" cy="267323"/>
          </a:xfrm>
          <a:prstGeom prst="bentConnector3">
            <a:avLst>
              <a:gd name="adj1" fmla="val 59673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C257D3F8-C315-4644-8E92-7B854F30200F}"/>
              </a:ext>
            </a:extLst>
          </p:cNvPr>
          <p:cNvCxnSpPr>
            <a:stCxn id="23" idx="2"/>
            <a:endCxn id="24" idx="0"/>
          </p:cNvCxnSpPr>
          <p:nvPr/>
        </p:nvCxnSpPr>
        <p:spPr>
          <a:xfrm flipH="1">
            <a:off x="8063678" y="5670457"/>
            <a:ext cx="3464" cy="32055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3D6B52A7-353E-4396-AC15-787E362D456C}"/>
              </a:ext>
            </a:extLst>
          </p:cNvPr>
          <p:cNvCxnSpPr>
            <a:stCxn id="16" idx="3"/>
          </p:cNvCxnSpPr>
          <p:nvPr/>
        </p:nvCxnSpPr>
        <p:spPr>
          <a:xfrm flipV="1">
            <a:off x="2049627" y="4139751"/>
            <a:ext cx="7593145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633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</Words>
  <Application>Microsoft Office PowerPoint</Application>
  <PresentationFormat>A4-Papier (210 x 297 mm)</PresentationFormat>
  <Paragraphs>39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10</cp:revision>
  <dcterms:created xsi:type="dcterms:W3CDTF">2020-05-18T07:49:30Z</dcterms:created>
  <dcterms:modified xsi:type="dcterms:W3CDTF">2020-06-12T11:07:50Z</dcterms:modified>
</cp:coreProperties>
</file>