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CC00CC"/>
    <a:srgbClr val="33CCFF"/>
    <a:srgbClr val="00CC00"/>
    <a:srgbClr val="EE661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" y="762"/>
      </p:cViewPr>
      <p:guideLst>
        <p:guide orient="horz" pos="2160"/>
        <p:guide pos="384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Y-Werte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Tabelle1!$A$2:$A$4</c:f>
              <c:numCache>
                <c:formatCode>General</c:formatCode>
                <c:ptCount val="3"/>
                <c:pt idx="0">
                  <c:v>100</c:v>
                </c:pt>
                <c:pt idx="1">
                  <c:v>500</c:v>
                </c:pt>
                <c:pt idx="2">
                  <c:v>500</c:v>
                </c:pt>
              </c:numCache>
            </c:numRef>
          </c:xVal>
          <c:yVal>
            <c:numRef>
              <c:f>Tabelle1!$B$2:$B$4</c:f>
              <c:numCache>
                <c:formatCode>General</c:formatCode>
                <c:ptCount val="3"/>
                <c:pt idx="0">
                  <c:v>10</c:v>
                </c:pt>
                <c:pt idx="1">
                  <c:v>30</c:v>
                </c:pt>
                <c:pt idx="2">
                  <c:v>50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672-43DE-AF85-22DCBFA9B6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205696"/>
        <c:axId val="145206088"/>
      </c:scatterChart>
      <c:valAx>
        <c:axId val="145205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2000" dirty="0" smtClean="0">
                    <a:solidFill>
                      <a:schemeClr val="tx1"/>
                    </a:solidFill>
                    <a:latin typeface="+mn-lt"/>
                  </a:rPr>
                  <a:t>Bruchdehnung (%)</a:t>
                </a:r>
                <a:endParaRPr lang="de-DE" sz="200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.73706717519685039"/>
              <c:y val="0.924027256149898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5206088"/>
        <c:crosses val="autoZero"/>
        <c:crossBetween val="midCat"/>
      </c:valAx>
      <c:valAx>
        <c:axId val="145206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5205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Y-Werte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Tabelle1!$A$2:$A$4</c:f>
              <c:numCache>
                <c:formatCode>General</c:formatCode>
                <c:ptCount val="3"/>
                <c:pt idx="0">
                  <c:v>100</c:v>
                </c:pt>
                <c:pt idx="1">
                  <c:v>500</c:v>
                </c:pt>
                <c:pt idx="2">
                  <c:v>500</c:v>
                </c:pt>
              </c:numCache>
            </c:numRef>
          </c:xVal>
          <c:yVal>
            <c:numRef>
              <c:f>Tabelle1!$B$2:$B$4</c:f>
              <c:numCache>
                <c:formatCode>General</c:formatCode>
                <c:ptCount val="3"/>
                <c:pt idx="0">
                  <c:v>10</c:v>
                </c:pt>
                <c:pt idx="1">
                  <c:v>30</c:v>
                </c:pt>
                <c:pt idx="2">
                  <c:v>50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A15-4C46-BD76-22100AA2FF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4884480"/>
        <c:axId val="284884872"/>
      </c:scatterChart>
      <c:valAx>
        <c:axId val="284884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2000" dirty="0" smtClean="0">
                    <a:solidFill>
                      <a:schemeClr val="tx1"/>
                    </a:solidFill>
                    <a:latin typeface="+mn-lt"/>
                  </a:rPr>
                  <a:t>Bruchdehnung (%)</a:t>
                </a:r>
                <a:endParaRPr lang="de-DE" sz="200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.73706717519685039"/>
              <c:y val="0.924027256149898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84884872"/>
        <c:crosses val="autoZero"/>
        <c:crossBetween val="midCat"/>
      </c:valAx>
      <c:valAx>
        <c:axId val="284884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848844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15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823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96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75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04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34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83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22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38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03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078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F0F99-3C3B-4774-A336-8A08BE9B1CE2}" type="datetimeFigureOut">
              <a:rPr lang="de-DE" smtClean="0"/>
              <a:t>11.07.2016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9BC87-BF76-40D6-A5B5-7FC76EADA5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42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87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3412902" y="1764405"/>
            <a:ext cx="901522" cy="25371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5033493" y="3513787"/>
            <a:ext cx="901522" cy="25371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4325156" y="3513787"/>
            <a:ext cx="708337" cy="787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/>
          <p:cNvSpPr txBox="1"/>
          <p:nvPr/>
        </p:nvSpPr>
        <p:spPr>
          <a:xfrm>
            <a:off x="5935015" y="2136313"/>
            <a:ext cx="2492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Klebstoffschicht</a:t>
            </a:r>
            <a:endParaRPr lang="de-DE" sz="2800" dirty="0"/>
          </a:p>
        </p:txBody>
      </p:sp>
      <p:cxnSp>
        <p:nvCxnSpPr>
          <p:cNvPr id="14" name="Gerade Verbindung mit Pfeil 13"/>
          <p:cNvCxnSpPr/>
          <p:nvPr/>
        </p:nvCxnSpPr>
        <p:spPr>
          <a:xfrm flipH="1">
            <a:off x="4816699" y="2575775"/>
            <a:ext cx="965915" cy="82424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el 1"/>
          <p:cNvSpPr txBox="1">
            <a:spLocks/>
          </p:cNvSpPr>
          <p:nvPr/>
        </p:nvSpPr>
        <p:spPr>
          <a:xfrm>
            <a:off x="524814" y="-326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mtClean="0"/>
              <a:t>Zugscherfestigkeit</a:t>
            </a:r>
            <a:endParaRPr lang="de-DE" dirty="0"/>
          </a:p>
        </p:txBody>
      </p:sp>
      <p:sp>
        <p:nvSpPr>
          <p:cNvPr id="18" name="Pfeil nach unten 17"/>
          <p:cNvSpPr/>
          <p:nvPr/>
        </p:nvSpPr>
        <p:spPr>
          <a:xfrm>
            <a:off x="5121397" y="5620898"/>
            <a:ext cx="725714" cy="1099216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2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4814" y="-32651"/>
            <a:ext cx="10515600" cy="1325563"/>
          </a:xfrm>
        </p:spPr>
        <p:txBody>
          <a:bodyPr/>
          <a:lstStyle/>
          <a:p>
            <a:pPr algn="ctr"/>
            <a:r>
              <a:rPr lang="de-DE" dirty="0" smtClean="0"/>
              <a:t>Zugscherfestigkeit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412902" y="1764405"/>
            <a:ext cx="901522" cy="25371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5033493" y="3513787"/>
            <a:ext cx="901522" cy="25371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4325156" y="3513787"/>
            <a:ext cx="708337" cy="787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5935015" y="2136313"/>
            <a:ext cx="2492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Klebstoffschicht</a:t>
            </a:r>
            <a:endParaRPr lang="de-DE" sz="2800" dirty="0"/>
          </a:p>
        </p:txBody>
      </p:sp>
      <p:cxnSp>
        <p:nvCxnSpPr>
          <p:cNvPr id="9" name="Gerade Verbindung mit Pfeil 8"/>
          <p:cNvCxnSpPr/>
          <p:nvPr/>
        </p:nvCxnSpPr>
        <p:spPr>
          <a:xfrm flipH="1">
            <a:off x="4816699" y="2575775"/>
            <a:ext cx="965915" cy="82424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m 7"/>
          <p:cNvSpPr/>
          <p:nvPr/>
        </p:nvSpPr>
        <p:spPr>
          <a:xfrm rot="16200000">
            <a:off x="4009961" y="3818249"/>
            <a:ext cx="1327994" cy="719069"/>
          </a:xfrm>
          <a:prstGeom prst="parallelogram">
            <a:avLst>
              <a:gd name="adj" fmla="val 7284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40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2.22222E-6 L 0.00013 0.078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9563" y="171941"/>
            <a:ext cx="10515600" cy="1325563"/>
          </a:xfrm>
        </p:spPr>
        <p:txBody>
          <a:bodyPr/>
          <a:lstStyle/>
          <a:p>
            <a:pPr algn="ctr"/>
            <a:r>
              <a:rPr lang="de-DE" dirty="0" smtClean="0"/>
              <a:t>Zugscherfestigkeit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412902" y="1858785"/>
            <a:ext cx="901522" cy="25371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5033493" y="4034974"/>
            <a:ext cx="901522" cy="25371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5935015" y="2136313"/>
            <a:ext cx="2492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Klebstoffschicht</a:t>
            </a:r>
            <a:endParaRPr lang="de-DE" sz="2800" dirty="0"/>
          </a:p>
        </p:txBody>
      </p:sp>
      <p:cxnSp>
        <p:nvCxnSpPr>
          <p:cNvPr id="9" name="Gerade Verbindung mit Pfeil 8"/>
          <p:cNvCxnSpPr/>
          <p:nvPr/>
        </p:nvCxnSpPr>
        <p:spPr>
          <a:xfrm flipH="1">
            <a:off x="4816699" y="2575775"/>
            <a:ext cx="965915" cy="82424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m 7"/>
          <p:cNvSpPr/>
          <p:nvPr/>
        </p:nvSpPr>
        <p:spPr>
          <a:xfrm rot="16200000">
            <a:off x="4009962" y="3865439"/>
            <a:ext cx="1327994" cy="719069"/>
          </a:xfrm>
          <a:prstGeom prst="parallelogram">
            <a:avLst>
              <a:gd name="adj" fmla="val 7284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Freihandform 12"/>
          <p:cNvSpPr/>
          <p:nvPr/>
        </p:nvSpPr>
        <p:spPr>
          <a:xfrm>
            <a:off x="4556977" y="3897988"/>
            <a:ext cx="476518" cy="953037"/>
          </a:xfrm>
          <a:custGeom>
            <a:avLst/>
            <a:gdLst>
              <a:gd name="connsiteX0" fmla="*/ 463639 w 476518"/>
              <a:gd name="connsiteY0" fmla="*/ 141668 h 953037"/>
              <a:gd name="connsiteX1" fmla="*/ 476518 w 476518"/>
              <a:gd name="connsiteY1" fmla="*/ 953037 h 953037"/>
              <a:gd name="connsiteX2" fmla="*/ 0 w 476518"/>
              <a:gd name="connsiteY2" fmla="*/ 643944 h 953037"/>
              <a:gd name="connsiteX3" fmla="*/ 103031 w 476518"/>
              <a:gd name="connsiteY3" fmla="*/ 605308 h 953037"/>
              <a:gd name="connsiteX4" fmla="*/ 12878 w 476518"/>
              <a:gd name="connsiteY4" fmla="*/ 528034 h 953037"/>
              <a:gd name="connsiteX5" fmla="*/ 154546 w 476518"/>
              <a:gd name="connsiteY5" fmla="*/ 502277 h 953037"/>
              <a:gd name="connsiteX6" fmla="*/ 64394 w 476518"/>
              <a:gd name="connsiteY6" fmla="*/ 373488 h 953037"/>
              <a:gd name="connsiteX7" fmla="*/ 206062 w 476518"/>
              <a:gd name="connsiteY7" fmla="*/ 334851 h 953037"/>
              <a:gd name="connsiteX8" fmla="*/ 115909 w 476518"/>
              <a:gd name="connsiteY8" fmla="*/ 218941 h 953037"/>
              <a:gd name="connsiteX9" fmla="*/ 218940 w 476518"/>
              <a:gd name="connsiteY9" fmla="*/ 218941 h 953037"/>
              <a:gd name="connsiteX10" fmla="*/ 115909 w 476518"/>
              <a:gd name="connsiteY10" fmla="*/ 77274 h 953037"/>
              <a:gd name="connsiteX11" fmla="*/ 141667 w 476518"/>
              <a:gd name="connsiteY11" fmla="*/ 0 h 953037"/>
              <a:gd name="connsiteX12" fmla="*/ 206062 w 476518"/>
              <a:gd name="connsiteY12" fmla="*/ 12879 h 953037"/>
              <a:gd name="connsiteX13" fmla="*/ 463639 w 476518"/>
              <a:gd name="connsiteY13" fmla="*/ 141668 h 953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6518" h="953037">
                <a:moveTo>
                  <a:pt x="463639" y="141668"/>
                </a:moveTo>
                <a:lnTo>
                  <a:pt x="476518" y="953037"/>
                </a:lnTo>
                <a:lnTo>
                  <a:pt x="0" y="643944"/>
                </a:lnTo>
                <a:lnTo>
                  <a:pt x="103031" y="605308"/>
                </a:lnTo>
                <a:lnTo>
                  <a:pt x="12878" y="528034"/>
                </a:lnTo>
                <a:lnTo>
                  <a:pt x="154546" y="502277"/>
                </a:lnTo>
                <a:lnTo>
                  <a:pt x="64394" y="373488"/>
                </a:lnTo>
                <a:lnTo>
                  <a:pt x="206062" y="334851"/>
                </a:lnTo>
                <a:lnTo>
                  <a:pt x="115909" y="218941"/>
                </a:lnTo>
                <a:lnTo>
                  <a:pt x="218940" y="218941"/>
                </a:lnTo>
                <a:lnTo>
                  <a:pt x="115909" y="77274"/>
                </a:lnTo>
                <a:lnTo>
                  <a:pt x="141667" y="0"/>
                </a:lnTo>
                <a:lnTo>
                  <a:pt x="206062" y="12879"/>
                </a:lnTo>
                <a:lnTo>
                  <a:pt x="463639" y="14166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Freihandform 13"/>
          <p:cNvSpPr/>
          <p:nvPr/>
        </p:nvSpPr>
        <p:spPr>
          <a:xfrm>
            <a:off x="4327302" y="3621126"/>
            <a:ext cx="489397" cy="1068946"/>
          </a:xfrm>
          <a:custGeom>
            <a:avLst/>
            <a:gdLst>
              <a:gd name="connsiteX0" fmla="*/ 0 w 489397"/>
              <a:gd name="connsiteY0" fmla="*/ 0 h 1068946"/>
              <a:gd name="connsiteX1" fmla="*/ 0 w 489397"/>
              <a:gd name="connsiteY1" fmla="*/ 772732 h 1068946"/>
              <a:gd name="connsiteX2" fmla="*/ 425003 w 489397"/>
              <a:gd name="connsiteY2" fmla="*/ 1068946 h 1068946"/>
              <a:gd name="connsiteX3" fmla="*/ 360609 w 489397"/>
              <a:gd name="connsiteY3" fmla="*/ 927278 h 1068946"/>
              <a:gd name="connsiteX4" fmla="*/ 437882 w 489397"/>
              <a:gd name="connsiteY4" fmla="*/ 901521 h 1068946"/>
              <a:gd name="connsiteX5" fmla="*/ 360609 w 489397"/>
              <a:gd name="connsiteY5" fmla="*/ 746974 h 1068946"/>
              <a:gd name="connsiteX6" fmla="*/ 476518 w 489397"/>
              <a:gd name="connsiteY6" fmla="*/ 721216 h 1068946"/>
              <a:gd name="connsiteX7" fmla="*/ 373487 w 489397"/>
              <a:gd name="connsiteY7" fmla="*/ 618185 h 1068946"/>
              <a:gd name="connsiteX8" fmla="*/ 373487 w 489397"/>
              <a:gd name="connsiteY8" fmla="*/ 618185 h 1068946"/>
              <a:gd name="connsiteX9" fmla="*/ 399245 w 489397"/>
              <a:gd name="connsiteY9" fmla="*/ 502276 h 1068946"/>
              <a:gd name="connsiteX10" fmla="*/ 399245 w 489397"/>
              <a:gd name="connsiteY10" fmla="*/ 502276 h 1068946"/>
              <a:gd name="connsiteX11" fmla="*/ 360609 w 489397"/>
              <a:gd name="connsiteY11" fmla="*/ 347729 h 1068946"/>
              <a:gd name="connsiteX12" fmla="*/ 489397 w 489397"/>
              <a:gd name="connsiteY12" fmla="*/ 373487 h 1068946"/>
              <a:gd name="connsiteX13" fmla="*/ 0 w 489397"/>
              <a:gd name="connsiteY13" fmla="*/ 0 h 1068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89397" h="1068946">
                <a:moveTo>
                  <a:pt x="0" y="0"/>
                </a:moveTo>
                <a:lnTo>
                  <a:pt x="0" y="772732"/>
                </a:lnTo>
                <a:lnTo>
                  <a:pt x="425003" y="1068946"/>
                </a:lnTo>
                <a:lnTo>
                  <a:pt x="360609" y="927278"/>
                </a:lnTo>
                <a:lnTo>
                  <a:pt x="437882" y="901521"/>
                </a:lnTo>
                <a:lnTo>
                  <a:pt x="360609" y="746974"/>
                </a:lnTo>
                <a:lnTo>
                  <a:pt x="476518" y="721216"/>
                </a:lnTo>
                <a:lnTo>
                  <a:pt x="373487" y="618185"/>
                </a:lnTo>
                <a:lnTo>
                  <a:pt x="373487" y="618185"/>
                </a:lnTo>
                <a:lnTo>
                  <a:pt x="399245" y="502276"/>
                </a:lnTo>
                <a:lnTo>
                  <a:pt x="399245" y="502276"/>
                </a:lnTo>
                <a:lnTo>
                  <a:pt x="360609" y="347729"/>
                </a:lnTo>
                <a:lnTo>
                  <a:pt x="489397" y="373487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7501609" y="4320740"/>
            <a:ext cx="3813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Kraft (MPa) bei der der Klebstoff bricht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68839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1.48148E-6 L 0.00417 0.1583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7917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7 L 0.00117 0.1553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775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3" grpId="0" animBg="1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/>
          <a:lstStyle/>
          <a:p>
            <a:pPr algn="ctr"/>
            <a:r>
              <a:rPr lang="de-DE" dirty="0" smtClean="0"/>
              <a:t>Bruchdehnung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 rot="16200000">
            <a:off x="3499988" y="2011148"/>
            <a:ext cx="901522" cy="25371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 rot="16200000">
            <a:off x="6828715" y="2011146"/>
            <a:ext cx="901522" cy="25371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 rot="16200000">
            <a:off x="5166267" y="2885839"/>
            <a:ext cx="901523" cy="787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6747815" y="1384297"/>
            <a:ext cx="2492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Klebstoffschicht</a:t>
            </a:r>
            <a:endParaRPr lang="de-DE" sz="2800" dirty="0"/>
          </a:p>
        </p:txBody>
      </p:sp>
      <p:cxnSp>
        <p:nvCxnSpPr>
          <p:cNvPr id="10" name="Gerade Verbindung mit Pfeil 9"/>
          <p:cNvCxnSpPr/>
          <p:nvPr/>
        </p:nvCxnSpPr>
        <p:spPr>
          <a:xfrm flipH="1">
            <a:off x="5629499" y="1823759"/>
            <a:ext cx="965915" cy="82424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feil nach unten 10"/>
          <p:cNvSpPr/>
          <p:nvPr/>
        </p:nvSpPr>
        <p:spPr>
          <a:xfrm rot="16200000">
            <a:off x="8561283" y="2730106"/>
            <a:ext cx="725714" cy="1099216"/>
          </a:xfrm>
          <a:prstGeom prst="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19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 rot="16200000">
            <a:off x="3499987" y="2011142"/>
            <a:ext cx="901522" cy="25371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 rot="16200000">
            <a:off x="6828715" y="2011146"/>
            <a:ext cx="901522" cy="253713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 rot="16200000">
            <a:off x="5162434" y="2885832"/>
            <a:ext cx="901523" cy="787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rapezoid 6"/>
          <p:cNvSpPr/>
          <p:nvPr/>
        </p:nvSpPr>
        <p:spPr>
          <a:xfrm rot="5400000">
            <a:off x="5162433" y="2885836"/>
            <a:ext cx="901523" cy="787757"/>
          </a:xfrm>
          <a:prstGeom prst="trapezoid">
            <a:avLst>
              <a:gd name="adj" fmla="val 475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rapezoid 7"/>
          <p:cNvSpPr/>
          <p:nvPr/>
        </p:nvSpPr>
        <p:spPr>
          <a:xfrm rot="16200000">
            <a:off x="5160518" y="2883915"/>
            <a:ext cx="901524" cy="791589"/>
          </a:xfrm>
          <a:prstGeom prst="trapezoid">
            <a:avLst>
              <a:gd name="adj" fmla="val 475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/>
          <a:lstStyle/>
          <a:p>
            <a:pPr algn="ctr"/>
            <a:r>
              <a:rPr lang="de-DE" dirty="0" smtClean="0"/>
              <a:t>Bruchdehnung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096000" y="4991533"/>
            <a:ext cx="5920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Bleibende Längenänderung beim Bruch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19305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7.40741E-7 L 0.03893 -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7.40741E-7 L -0.04193 -7.40741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-0.04141 -7.40741E-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7.40741E-7 L 0.04088 -7.40741E-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847669" y="226913"/>
            <a:ext cx="9312331" cy="5911420"/>
            <a:chOff x="847669" y="226913"/>
            <a:chExt cx="9312331" cy="5911420"/>
          </a:xfrm>
        </p:grpSpPr>
        <p:graphicFrame>
          <p:nvGraphicFramePr>
            <p:cNvPr id="10" name="Diagramm 9"/>
            <p:cNvGraphicFramePr/>
            <p:nvPr>
              <p:extLst>
                <p:ext uri="{D42A27DB-BD31-4B8C-83A1-F6EECF244321}">
                  <p14:modId xmlns:p14="http://schemas.microsoft.com/office/powerpoint/2010/main" val="1412664969"/>
                </p:ext>
              </p:extLst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" name="Textfeld 10"/>
            <p:cNvSpPr txBox="1"/>
            <p:nvPr/>
          </p:nvSpPr>
          <p:spPr>
            <a:xfrm>
              <a:off x="850311" y="226913"/>
              <a:ext cx="16963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Zugscher</a:t>
              </a:r>
              <a:r>
                <a:rPr lang="de-DE" dirty="0" smtClean="0"/>
                <a:t>-</a:t>
              </a:r>
              <a:br>
                <a:rPr lang="de-DE" dirty="0" smtClean="0"/>
              </a:br>
              <a:r>
                <a:rPr lang="de-DE" dirty="0" smtClean="0"/>
                <a:t>Festigkeit </a:t>
              </a:r>
              <a:r>
                <a:rPr lang="de-DE" dirty="0" smtClean="0"/>
                <a:t>(MPA)</a:t>
              </a:r>
              <a:endParaRPr lang="de-DE" dirty="0"/>
            </a:p>
          </p:txBody>
        </p:sp>
        <p:sp>
          <p:nvSpPr>
            <p:cNvPr id="12" name="Ellipse 11"/>
            <p:cNvSpPr/>
            <p:nvPr/>
          </p:nvSpPr>
          <p:spPr>
            <a:xfrm>
              <a:off x="2421227" y="1379251"/>
              <a:ext cx="292682" cy="1145007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2421228" y="2021983"/>
              <a:ext cx="167426" cy="2202287"/>
            </a:xfrm>
            <a:prstGeom prst="ellipse">
              <a:avLst/>
            </a:prstGeom>
            <a:solidFill>
              <a:srgbClr val="33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588653" y="2343955"/>
              <a:ext cx="412123" cy="1146218"/>
            </a:xfrm>
            <a:prstGeom prst="ellipse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>
              <a:off x="2588654" y="3444022"/>
              <a:ext cx="1911753" cy="1147293"/>
            </a:xfrm>
            <a:prstGeom prst="ellipse">
              <a:avLst/>
            </a:prstGeom>
            <a:solidFill>
              <a:srgbClr val="00CC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>
              <a:off x="2713909" y="3263719"/>
              <a:ext cx="634598" cy="1442433"/>
            </a:xfrm>
            <a:prstGeom prst="ellipse">
              <a:avLst/>
            </a:prstGeom>
            <a:solidFill>
              <a:srgbClr val="CC00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4500407" y="4456090"/>
              <a:ext cx="4334500" cy="656823"/>
            </a:xfrm>
            <a:prstGeom prst="ellipse">
              <a:avLst/>
            </a:prstGeom>
            <a:solidFill>
              <a:srgbClr val="FF99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2713909" y="1289740"/>
              <a:ext cx="15104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Phenolharze</a:t>
              </a:r>
              <a:endParaRPr lang="de-DE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852907" y="2343955"/>
              <a:ext cx="15405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rgbClr val="33CCFF"/>
                  </a:solidFill>
                </a:rPr>
                <a:t>Standard</a:t>
              </a:r>
              <a:br>
                <a:rPr lang="de-DE" sz="2000" b="1" dirty="0" smtClean="0">
                  <a:solidFill>
                    <a:srgbClr val="33CCFF"/>
                  </a:solidFill>
                </a:rPr>
              </a:br>
              <a:r>
                <a:rPr lang="de-DE" sz="2000" b="1" dirty="0" smtClean="0">
                  <a:solidFill>
                    <a:srgbClr val="33CCFF"/>
                  </a:solidFill>
                </a:rPr>
                <a:t>Epoxidharze</a:t>
              </a:r>
              <a:endParaRPr lang="de-DE" sz="2000" b="1" dirty="0">
                <a:solidFill>
                  <a:srgbClr val="33CCFF"/>
                </a:solidFill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3031208" y="2276729"/>
              <a:ext cx="26499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rgbClr val="0000FF"/>
                  </a:solidFill>
                </a:rPr>
                <a:t>Crashfeste Epoxidharze</a:t>
              </a:r>
              <a:endParaRPr lang="de-DE" sz="2000" b="1" dirty="0">
                <a:solidFill>
                  <a:srgbClr val="0000FF"/>
                </a:solidFill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7077701" y="3980956"/>
              <a:ext cx="16138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rgbClr val="EE661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Polyurethane</a:t>
              </a:r>
              <a:endParaRPr lang="de-DE" sz="2000" b="1" dirty="0">
                <a:solidFill>
                  <a:srgbClr val="EE66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544576" y="3349891"/>
              <a:ext cx="10635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err="1" smtClean="0">
                  <a:solidFill>
                    <a:srgbClr val="00CC00"/>
                  </a:solidFill>
                </a:rPr>
                <a:t>Acrylate</a:t>
              </a:r>
              <a:endParaRPr lang="de-DE" sz="2000" b="1" dirty="0">
                <a:solidFill>
                  <a:srgbClr val="00CC00"/>
                </a:solidFill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847669" y="4055980"/>
              <a:ext cx="14071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rgbClr val="CC00CC"/>
                  </a:solidFill>
                </a:rPr>
                <a:t>Kautschuke</a:t>
              </a:r>
              <a:endParaRPr lang="de-DE" sz="2000" b="1" dirty="0">
                <a:solidFill>
                  <a:srgbClr val="CC00C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93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30582929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18941" y="270457"/>
            <a:ext cx="2501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Zugscherfestigkeit (MPA)</a:t>
            </a:r>
            <a:endParaRPr lang="de-DE" dirty="0"/>
          </a:p>
        </p:txBody>
      </p:sp>
      <p:sp>
        <p:nvSpPr>
          <p:cNvPr id="6" name="Ellipse 5"/>
          <p:cNvSpPr/>
          <p:nvPr/>
        </p:nvSpPr>
        <p:spPr>
          <a:xfrm>
            <a:off x="2421227" y="1379251"/>
            <a:ext cx="292682" cy="1145007"/>
          </a:xfrm>
          <a:prstGeom prst="ellipse">
            <a:avLst/>
          </a:prstGeom>
          <a:solidFill>
            <a:srgbClr val="EE66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421228" y="2021983"/>
            <a:ext cx="167426" cy="220228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2588653" y="2343955"/>
            <a:ext cx="412123" cy="114621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2588654" y="3444022"/>
            <a:ext cx="1911753" cy="114729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>
            <a:off x="2713909" y="3263719"/>
            <a:ext cx="634598" cy="1442433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4500407" y="4456090"/>
            <a:ext cx="4334500" cy="65682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2713909" y="1289740"/>
            <a:ext cx="1510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accent2"/>
                </a:solidFill>
              </a:rPr>
              <a:t>Phenolharze</a:t>
            </a:r>
            <a:endParaRPr lang="de-DE" sz="2000" b="1" dirty="0">
              <a:solidFill>
                <a:schemeClr val="accent2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-39723" y="2343955"/>
            <a:ext cx="25031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Standard Epoxidharze</a:t>
            </a:r>
            <a:endParaRPr lang="de-DE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031208" y="2276729"/>
            <a:ext cx="2649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accent1">
                    <a:lumMod val="75000"/>
                  </a:schemeClr>
                </a:solidFill>
              </a:rPr>
              <a:t>Crashfeste Epoxidharze</a:t>
            </a:r>
            <a:endParaRPr lang="de-DE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077701" y="3980956"/>
            <a:ext cx="1613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chemeClr val="accent4"/>
                </a:solidFill>
              </a:rPr>
              <a:t>Polyurethane</a:t>
            </a:r>
            <a:endParaRPr lang="de-DE" sz="2000" b="1" dirty="0">
              <a:solidFill>
                <a:schemeClr val="accent4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544576" y="3349891"/>
            <a:ext cx="1063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err="1" smtClean="0">
                <a:solidFill>
                  <a:srgbClr val="00B050"/>
                </a:solidFill>
              </a:rPr>
              <a:t>Acrylate</a:t>
            </a:r>
            <a:endParaRPr lang="de-DE" sz="2000" b="1" dirty="0">
              <a:solidFill>
                <a:srgbClr val="00B05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760581" y="4055980"/>
            <a:ext cx="1514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err="1" smtClean="0">
                <a:solidFill>
                  <a:srgbClr val="7030A0"/>
                </a:solidFill>
              </a:rPr>
              <a:t>Kautschucke</a:t>
            </a:r>
            <a:endParaRPr lang="de-DE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84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Breitbild</PresentationFormat>
  <Paragraphs>27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Zugscherfestigkeit</vt:lpstr>
      <vt:lpstr>Zugscherfestigkeit</vt:lpstr>
      <vt:lpstr>Bruchdehnung</vt:lpstr>
      <vt:lpstr>Bruchdehnung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</dc:creator>
  <cp:lastModifiedBy>Walter Wagner</cp:lastModifiedBy>
  <cp:revision>29</cp:revision>
  <dcterms:created xsi:type="dcterms:W3CDTF">2015-06-15T15:11:03Z</dcterms:created>
  <dcterms:modified xsi:type="dcterms:W3CDTF">2016-07-11T12:45:36Z</dcterms:modified>
</cp:coreProperties>
</file>