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FF"/>
    <a:srgbClr val="DDDDDD"/>
    <a:srgbClr val="B2B2B2"/>
    <a:srgbClr val="FF99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32" autoAdjust="0"/>
  </p:normalViewPr>
  <p:slideViewPr>
    <p:cSldViewPr>
      <p:cViewPr varScale="1">
        <p:scale>
          <a:sx n="69" d="100"/>
          <a:sy n="69" d="100"/>
        </p:scale>
        <p:origin x="72" y="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8E43-2C79-482F-8855-2CA52754DBDE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D4ED8-2D9A-463B-A0D9-463652BBB64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4029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8E43-2C79-482F-8855-2CA52754DBDE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D4ED8-2D9A-463B-A0D9-463652BBB64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7699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8E43-2C79-482F-8855-2CA52754DBDE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D4ED8-2D9A-463B-A0D9-463652BBB64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4831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8E43-2C79-482F-8855-2CA52754DBDE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D4ED8-2D9A-463B-A0D9-463652BBB64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1875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8E43-2C79-482F-8855-2CA52754DBDE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D4ED8-2D9A-463B-A0D9-463652BBB64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5461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8E43-2C79-482F-8855-2CA52754DBDE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D4ED8-2D9A-463B-A0D9-463652BBB64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8927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8E43-2C79-482F-8855-2CA52754DBDE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D4ED8-2D9A-463B-A0D9-463652BBB64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2053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8E43-2C79-482F-8855-2CA52754DBDE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D4ED8-2D9A-463B-A0D9-463652BBB64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6046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8E43-2C79-482F-8855-2CA52754DBDE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D4ED8-2D9A-463B-A0D9-463652BBB64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7544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8E43-2C79-482F-8855-2CA52754DBDE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D4ED8-2D9A-463B-A0D9-463652BBB64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7284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8E43-2C79-482F-8855-2CA52754DBDE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D4ED8-2D9A-463B-A0D9-463652BBB64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7942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18E43-2C79-482F-8855-2CA52754DBDE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D4ED8-2D9A-463B-A0D9-463652BBB64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8818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uppieren 42"/>
          <p:cNvGrpSpPr/>
          <p:nvPr/>
        </p:nvGrpSpPr>
        <p:grpSpPr>
          <a:xfrm>
            <a:off x="539552" y="116632"/>
            <a:ext cx="7920880" cy="4494045"/>
            <a:chOff x="251520" y="728768"/>
            <a:chExt cx="7920880" cy="4494045"/>
          </a:xfrm>
        </p:grpSpPr>
        <p:sp>
          <p:nvSpPr>
            <p:cNvPr id="30" name="Eingekerbter Richtungspfeil 29"/>
            <p:cNvSpPr/>
            <p:nvPr/>
          </p:nvSpPr>
          <p:spPr>
            <a:xfrm>
              <a:off x="251520" y="2708921"/>
              <a:ext cx="3653928" cy="1440159"/>
            </a:xfrm>
            <a:prstGeom prst="chevron">
              <a:avLst/>
            </a:prstGeom>
            <a:solidFill>
              <a:schemeClr val="bg1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dirty="0" err="1">
                  <a:solidFill>
                    <a:schemeClr val="tx1"/>
                  </a:solidFill>
                </a:rPr>
                <a:t>Ethylen</a:t>
              </a:r>
              <a:endParaRPr lang="de-DE" sz="3200" dirty="0">
                <a:solidFill>
                  <a:schemeClr val="tx1"/>
                </a:solidFill>
              </a:endParaRPr>
            </a:p>
          </p:txBody>
        </p:sp>
        <p:sp>
          <p:nvSpPr>
            <p:cNvPr id="29" name="Richtungspfeil 28"/>
            <p:cNvSpPr/>
            <p:nvPr/>
          </p:nvSpPr>
          <p:spPr>
            <a:xfrm>
              <a:off x="5220072" y="2708921"/>
              <a:ext cx="2952328" cy="1440159"/>
            </a:xfrm>
            <a:prstGeom prst="homePlate">
              <a:avLst/>
            </a:prstGeom>
            <a:solidFill>
              <a:schemeClr val="bg1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dirty="0">
                  <a:solidFill>
                    <a:schemeClr val="tx1"/>
                  </a:solidFill>
                </a:rPr>
                <a:t>Polyethylen</a:t>
              </a:r>
            </a:p>
          </p:txBody>
        </p:sp>
        <p:sp>
          <p:nvSpPr>
            <p:cNvPr id="24" name="Flussdiagramm: Verzögerung 23"/>
            <p:cNvSpPr/>
            <p:nvPr/>
          </p:nvSpPr>
          <p:spPr>
            <a:xfrm rot="16200000" flipH="1">
              <a:off x="2968848" y="2876464"/>
              <a:ext cx="2513892" cy="2178806"/>
            </a:xfrm>
            <a:custGeom>
              <a:avLst/>
              <a:gdLst>
                <a:gd name="connsiteX0" fmla="*/ 0 w 2513892"/>
                <a:gd name="connsiteY0" fmla="*/ 0 h 2130173"/>
                <a:gd name="connsiteX1" fmla="*/ 1256946 w 2513892"/>
                <a:gd name="connsiteY1" fmla="*/ 0 h 2130173"/>
                <a:gd name="connsiteX2" fmla="*/ 2513892 w 2513892"/>
                <a:gd name="connsiteY2" fmla="*/ 1065087 h 2130173"/>
                <a:gd name="connsiteX3" fmla="*/ 1256946 w 2513892"/>
                <a:gd name="connsiteY3" fmla="*/ 2130174 h 2130173"/>
                <a:gd name="connsiteX4" fmla="*/ 0 w 2513892"/>
                <a:gd name="connsiteY4" fmla="*/ 2130173 h 2130173"/>
                <a:gd name="connsiteX5" fmla="*/ 0 w 2513892"/>
                <a:gd name="connsiteY5" fmla="*/ 0 h 2130173"/>
                <a:gd name="connsiteX0" fmla="*/ 0 w 2513892"/>
                <a:gd name="connsiteY0" fmla="*/ 25519 h 2155693"/>
                <a:gd name="connsiteX1" fmla="*/ 1256946 w 2513892"/>
                <a:gd name="connsiteY1" fmla="*/ 25519 h 2155693"/>
                <a:gd name="connsiteX2" fmla="*/ 2513892 w 2513892"/>
                <a:gd name="connsiteY2" fmla="*/ 1090606 h 2155693"/>
                <a:gd name="connsiteX3" fmla="*/ 1256946 w 2513892"/>
                <a:gd name="connsiteY3" fmla="*/ 2155693 h 2155693"/>
                <a:gd name="connsiteX4" fmla="*/ 0 w 2513892"/>
                <a:gd name="connsiteY4" fmla="*/ 2155692 h 2155693"/>
                <a:gd name="connsiteX5" fmla="*/ 0 w 2513892"/>
                <a:gd name="connsiteY5" fmla="*/ 25519 h 2155693"/>
                <a:gd name="connsiteX0" fmla="*/ 0 w 2513892"/>
                <a:gd name="connsiteY0" fmla="*/ 25519 h 2178806"/>
                <a:gd name="connsiteX1" fmla="*/ 1256946 w 2513892"/>
                <a:gd name="connsiteY1" fmla="*/ 25519 h 2178806"/>
                <a:gd name="connsiteX2" fmla="*/ 2513892 w 2513892"/>
                <a:gd name="connsiteY2" fmla="*/ 1090606 h 2178806"/>
                <a:gd name="connsiteX3" fmla="*/ 1256946 w 2513892"/>
                <a:gd name="connsiteY3" fmla="*/ 2155693 h 2178806"/>
                <a:gd name="connsiteX4" fmla="*/ 0 w 2513892"/>
                <a:gd name="connsiteY4" fmla="*/ 2155692 h 2178806"/>
                <a:gd name="connsiteX5" fmla="*/ 0 w 2513892"/>
                <a:gd name="connsiteY5" fmla="*/ 25519 h 21788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13892" h="2178806">
                  <a:moveTo>
                    <a:pt x="0" y="25519"/>
                  </a:moveTo>
                  <a:lnTo>
                    <a:pt x="1256946" y="25519"/>
                  </a:lnTo>
                  <a:cubicBezTo>
                    <a:pt x="2017816" y="-136406"/>
                    <a:pt x="2513892" y="502375"/>
                    <a:pt x="2513892" y="1090606"/>
                  </a:cubicBezTo>
                  <a:cubicBezTo>
                    <a:pt x="2513892" y="1678837"/>
                    <a:pt x="1932091" y="2308095"/>
                    <a:pt x="1256946" y="2155693"/>
                  </a:cubicBezTo>
                  <a:lnTo>
                    <a:pt x="0" y="2155692"/>
                  </a:lnTo>
                  <a:lnTo>
                    <a:pt x="0" y="25519"/>
                  </a:lnTo>
                  <a:close/>
                </a:path>
              </a:pathLst>
            </a:custGeom>
            <a:solidFill>
              <a:srgbClr val="FF9900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3200"/>
            </a:p>
          </p:txBody>
        </p:sp>
        <p:sp>
          <p:nvSpPr>
            <p:cNvPr id="10" name="Flussdiagramm: Grenzstelle 9"/>
            <p:cNvSpPr/>
            <p:nvPr/>
          </p:nvSpPr>
          <p:spPr>
            <a:xfrm rot="16200000">
              <a:off x="2373289" y="2304022"/>
              <a:ext cx="3677342" cy="2160240"/>
            </a:xfrm>
            <a:custGeom>
              <a:avLst/>
              <a:gdLst>
                <a:gd name="connsiteX0" fmla="*/ 3475 w 21600"/>
                <a:gd name="connsiteY0" fmla="*/ 0 h 21600"/>
                <a:gd name="connsiteX1" fmla="*/ 18125 w 21600"/>
                <a:gd name="connsiteY1" fmla="*/ 0 h 21600"/>
                <a:gd name="connsiteX2" fmla="*/ 21600 w 21600"/>
                <a:gd name="connsiteY2" fmla="*/ 10800 h 21600"/>
                <a:gd name="connsiteX3" fmla="*/ 18125 w 21600"/>
                <a:gd name="connsiteY3" fmla="*/ 21600 h 21600"/>
                <a:gd name="connsiteX4" fmla="*/ 3475 w 21600"/>
                <a:gd name="connsiteY4" fmla="*/ 21600 h 21600"/>
                <a:gd name="connsiteX5" fmla="*/ 0 w 21600"/>
                <a:gd name="connsiteY5" fmla="*/ 10800 h 21600"/>
                <a:gd name="connsiteX6" fmla="*/ 3475 w 21600"/>
                <a:gd name="connsiteY6" fmla="*/ 0 h 21600"/>
                <a:gd name="connsiteX0" fmla="*/ 3475 w 22659"/>
                <a:gd name="connsiteY0" fmla="*/ 0 h 21600"/>
                <a:gd name="connsiteX1" fmla="*/ 18125 w 22659"/>
                <a:gd name="connsiteY1" fmla="*/ 0 h 21600"/>
                <a:gd name="connsiteX2" fmla="*/ 22659 w 22659"/>
                <a:gd name="connsiteY2" fmla="*/ 10800 h 21600"/>
                <a:gd name="connsiteX3" fmla="*/ 18125 w 22659"/>
                <a:gd name="connsiteY3" fmla="*/ 21600 h 21600"/>
                <a:gd name="connsiteX4" fmla="*/ 3475 w 22659"/>
                <a:gd name="connsiteY4" fmla="*/ 21600 h 21600"/>
                <a:gd name="connsiteX5" fmla="*/ 0 w 22659"/>
                <a:gd name="connsiteY5" fmla="*/ 10800 h 21600"/>
                <a:gd name="connsiteX6" fmla="*/ 3475 w 22659"/>
                <a:gd name="connsiteY6" fmla="*/ 0 h 21600"/>
                <a:gd name="connsiteX0" fmla="*/ 5416 w 24600"/>
                <a:gd name="connsiteY0" fmla="*/ 0 h 21600"/>
                <a:gd name="connsiteX1" fmla="*/ 20066 w 24600"/>
                <a:gd name="connsiteY1" fmla="*/ 0 h 21600"/>
                <a:gd name="connsiteX2" fmla="*/ 24600 w 24600"/>
                <a:gd name="connsiteY2" fmla="*/ 10800 h 21600"/>
                <a:gd name="connsiteX3" fmla="*/ 20066 w 24600"/>
                <a:gd name="connsiteY3" fmla="*/ 21600 h 21600"/>
                <a:gd name="connsiteX4" fmla="*/ 5416 w 24600"/>
                <a:gd name="connsiteY4" fmla="*/ 21600 h 21600"/>
                <a:gd name="connsiteX5" fmla="*/ 0 w 24600"/>
                <a:gd name="connsiteY5" fmla="*/ 10714 h 21600"/>
                <a:gd name="connsiteX6" fmla="*/ 5416 w 24600"/>
                <a:gd name="connsiteY6" fmla="*/ 0 h 21600"/>
                <a:gd name="connsiteX0" fmla="*/ 5886 w 25070"/>
                <a:gd name="connsiteY0" fmla="*/ 0 h 21600"/>
                <a:gd name="connsiteX1" fmla="*/ 20536 w 25070"/>
                <a:gd name="connsiteY1" fmla="*/ 0 h 21600"/>
                <a:gd name="connsiteX2" fmla="*/ 25070 w 25070"/>
                <a:gd name="connsiteY2" fmla="*/ 10800 h 21600"/>
                <a:gd name="connsiteX3" fmla="*/ 20536 w 25070"/>
                <a:gd name="connsiteY3" fmla="*/ 21600 h 21600"/>
                <a:gd name="connsiteX4" fmla="*/ 5886 w 25070"/>
                <a:gd name="connsiteY4" fmla="*/ 21600 h 21600"/>
                <a:gd name="connsiteX5" fmla="*/ 0 w 25070"/>
                <a:gd name="connsiteY5" fmla="*/ 10628 h 21600"/>
                <a:gd name="connsiteX6" fmla="*/ 5886 w 25070"/>
                <a:gd name="connsiteY6" fmla="*/ 0 h 2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070" h="21600">
                  <a:moveTo>
                    <a:pt x="5886" y="0"/>
                  </a:moveTo>
                  <a:lnTo>
                    <a:pt x="20536" y="0"/>
                  </a:lnTo>
                  <a:cubicBezTo>
                    <a:pt x="22455" y="0"/>
                    <a:pt x="25070" y="4835"/>
                    <a:pt x="25070" y="10800"/>
                  </a:cubicBezTo>
                  <a:cubicBezTo>
                    <a:pt x="25070" y="16765"/>
                    <a:pt x="22455" y="21600"/>
                    <a:pt x="20536" y="21600"/>
                  </a:cubicBezTo>
                  <a:lnTo>
                    <a:pt x="5886" y="21600"/>
                  </a:lnTo>
                  <a:cubicBezTo>
                    <a:pt x="3967" y="21600"/>
                    <a:pt x="0" y="16593"/>
                    <a:pt x="0" y="10628"/>
                  </a:cubicBezTo>
                  <a:cubicBezTo>
                    <a:pt x="0" y="4663"/>
                    <a:pt x="3967" y="0"/>
                    <a:pt x="5886" y="0"/>
                  </a:cubicBezTo>
                  <a:close/>
                </a:path>
              </a:pathLst>
            </a:custGeom>
            <a:noFill/>
            <a:ln w="22225" cmpd="sng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3200"/>
            </a:p>
          </p:txBody>
        </p:sp>
        <p:cxnSp>
          <p:nvCxnSpPr>
            <p:cNvPr id="12" name="Gerade Verbindung 11"/>
            <p:cNvCxnSpPr>
              <a:stCxn id="10" idx="2"/>
            </p:cNvCxnSpPr>
            <p:nvPr/>
          </p:nvCxnSpPr>
          <p:spPr>
            <a:xfrm>
              <a:off x="4211960" y="1545471"/>
              <a:ext cx="0" cy="3107665"/>
            </a:xfrm>
            <a:prstGeom prst="line">
              <a:avLst/>
            </a:pr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uppieren 22"/>
            <p:cNvGrpSpPr/>
            <p:nvPr/>
          </p:nvGrpSpPr>
          <p:grpSpPr>
            <a:xfrm>
              <a:off x="3696546" y="4437112"/>
              <a:ext cx="1029804" cy="216024"/>
              <a:chOff x="3696546" y="4437112"/>
              <a:chExt cx="1029804" cy="216024"/>
            </a:xfrm>
          </p:grpSpPr>
          <p:sp>
            <p:nvSpPr>
              <p:cNvPr id="20" name="Ellipse 19"/>
              <p:cNvSpPr/>
              <p:nvPr/>
            </p:nvSpPr>
            <p:spPr>
              <a:xfrm>
                <a:off x="4211448" y="4437112"/>
                <a:ext cx="514902" cy="216024"/>
              </a:xfrm>
              <a:custGeom>
                <a:avLst/>
                <a:gdLst>
                  <a:gd name="connsiteX0" fmla="*/ 0 w 514390"/>
                  <a:gd name="connsiteY0" fmla="*/ 108012 h 216024"/>
                  <a:gd name="connsiteX1" fmla="*/ 257195 w 514390"/>
                  <a:gd name="connsiteY1" fmla="*/ 0 h 216024"/>
                  <a:gd name="connsiteX2" fmla="*/ 514390 w 514390"/>
                  <a:gd name="connsiteY2" fmla="*/ 108012 h 216024"/>
                  <a:gd name="connsiteX3" fmla="*/ 257195 w 514390"/>
                  <a:gd name="connsiteY3" fmla="*/ 216024 h 216024"/>
                  <a:gd name="connsiteX4" fmla="*/ 0 w 514390"/>
                  <a:gd name="connsiteY4" fmla="*/ 108012 h 216024"/>
                  <a:gd name="connsiteX0" fmla="*/ 512 w 514902"/>
                  <a:gd name="connsiteY0" fmla="*/ 108012 h 216024"/>
                  <a:gd name="connsiteX1" fmla="*/ 257707 w 514902"/>
                  <a:gd name="connsiteY1" fmla="*/ 0 h 216024"/>
                  <a:gd name="connsiteX2" fmla="*/ 514902 w 514902"/>
                  <a:gd name="connsiteY2" fmla="*/ 108012 h 216024"/>
                  <a:gd name="connsiteX3" fmla="*/ 257707 w 514902"/>
                  <a:gd name="connsiteY3" fmla="*/ 216024 h 216024"/>
                  <a:gd name="connsiteX4" fmla="*/ 512 w 514902"/>
                  <a:gd name="connsiteY4" fmla="*/ 108012 h 2160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4902" h="216024">
                    <a:moveTo>
                      <a:pt x="512" y="108012"/>
                    </a:moveTo>
                    <a:cubicBezTo>
                      <a:pt x="10037" y="91222"/>
                      <a:pt x="115662" y="0"/>
                      <a:pt x="257707" y="0"/>
                    </a:cubicBezTo>
                    <a:cubicBezTo>
                      <a:pt x="399752" y="0"/>
                      <a:pt x="514902" y="48359"/>
                      <a:pt x="514902" y="108012"/>
                    </a:cubicBezTo>
                    <a:cubicBezTo>
                      <a:pt x="514902" y="167665"/>
                      <a:pt x="399752" y="216024"/>
                      <a:pt x="257707" y="216024"/>
                    </a:cubicBezTo>
                    <a:cubicBezTo>
                      <a:pt x="115662" y="216024"/>
                      <a:pt x="-9013" y="124802"/>
                      <a:pt x="512" y="108012"/>
                    </a:cubicBezTo>
                    <a:close/>
                  </a:path>
                </a:pathLst>
              </a:custGeom>
              <a:solidFill>
                <a:srgbClr val="0000FF"/>
              </a:solidFill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3200"/>
              </a:p>
            </p:txBody>
          </p:sp>
          <p:sp>
            <p:nvSpPr>
              <p:cNvPr id="22" name="Ellipse 19"/>
              <p:cNvSpPr/>
              <p:nvPr/>
            </p:nvSpPr>
            <p:spPr>
              <a:xfrm flipH="1">
                <a:off x="3696546" y="4437112"/>
                <a:ext cx="514902" cy="216024"/>
              </a:xfrm>
              <a:custGeom>
                <a:avLst/>
                <a:gdLst>
                  <a:gd name="connsiteX0" fmla="*/ 0 w 514390"/>
                  <a:gd name="connsiteY0" fmla="*/ 108012 h 216024"/>
                  <a:gd name="connsiteX1" fmla="*/ 257195 w 514390"/>
                  <a:gd name="connsiteY1" fmla="*/ 0 h 216024"/>
                  <a:gd name="connsiteX2" fmla="*/ 514390 w 514390"/>
                  <a:gd name="connsiteY2" fmla="*/ 108012 h 216024"/>
                  <a:gd name="connsiteX3" fmla="*/ 257195 w 514390"/>
                  <a:gd name="connsiteY3" fmla="*/ 216024 h 216024"/>
                  <a:gd name="connsiteX4" fmla="*/ 0 w 514390"/>
                  <a:gd name="connsiteY4" fmla="*/ 108012 h 216024"/>
                  <a:gd name="connsiteX0" fmla="*/ 512 w 514902"/>
                  <a:gd name="connsiteY0" fmla="*/ 108012 h 216024"/>
                  <a:gd name="connsiteX1" fmla="*/ 257707 w 514902"/>
                  <a:gd name="connsiteY1" fmla="*/ 0 h 216024"/>
                  <a:gd name="connsiteX2" fmla="*/ 514902 w 514902"/>
                  <a:gd name="connsiteY2" fmla="*/ 108012 h 216024"/>
                  <a:gd name="connsiteX3" fmla="*/ 257707 w 514902"/>
                  <a:gd name="connsiteY3" fmla="*/ 216024 h 216024"/>
                  <a:gd name="connsiteX4" fmla="*/ 512 w 514902"/>
                  <a:gd name="connsiteY4" fmla="*/ 108012 h 2160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4902" h="216024">
                    <a:moveTo>
                      <a:pt x="512" y="108012"/>
                    </a:moveTo>
                    <a:cubicBezTo>
                      <a:pt x="10037" y="91222"/>
                      <a:pt x="115662" y="0"/>
                      <a:pt x="257707" y="0"/>
                    </a:cubicBezTo>
                    <a:cubicBezTo>
                      <a:pt x="399752" y="0"/>
                      <a:pt x="514902" y="48359"/>
                      <a:pt x="514902" y="108012"/>
                    </a:cubicBezTo>
                    <a:cubicBezTo>
                      <a:pt x="514902" y="167665"/>
                      <a:pt x="399752" y="216024"/>
                      <a:pt x="257707" y="216024"/>
                    </a:cubicBezTo>
                    <a:cubicBezTo>
                      <a:pt x="115662" y="216024"/>
                      <a:pt x="-9013" y="124802"/>
                      <a:pt x="512" y="108012"/>
                    </a:cubicBezTo>
                    <a:close/>
                  </a:path>
                </a:pathLst>
              </a:custGeom>
              <a:solidFill>
                <a:srgbClr val="0000FF"/>
              </a:solidFill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3200"/>
              </a:p>
            </p:txBody>
          </p:sp>
        </p:grpSp>
        <p:cxnSp>
          <p:nvCxnSpPr>
            <p:cNvPr id="26" name="Gerade Verbindung 25"/>
            <p:cNvCxnSpPr>
              <a:stCxn id="10" idx="2"/>
            </p:cNvCxnSpPr>
            <p:nvPr/>
          </p:nvCxnSpPr>
          <p:spPr>
            <a:xfrm flipV="1">
              <a:off x="4211960" y="1340768"/>
              <a:ext cx="0" cy="204703"/>
            </a:xfrm>
            <a:prstGeom prst="line">
              <a:avLst/>
            </a:pr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Ellipse 27"/>
            <p:cNvSpPr/>
            <p:nvPr/>
          </p:nvSpPr>
          <p:spPr>
            <a:xfrm>
              <a:off x="3905448" y="728768"/>
              <a:ext cx="612000" cy="612000"/>
            </a:xfrm>
            <a:prstGeom prst="ellipse">
              <a:avLst/>
            </a:prstGeom>
            <a:solidFill>
              <a:srgbClr val="0000FF"/>
            </a:solidFill>
            <a:ln w="2222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b="1" dirty="0">
                  <a:solidFill>
                    <a:srgbClr val="DDDDDD"/>
                  </a:solidFill>
                </a:rPr>
                <a:t>M</a:t>
              </a:r>
            </a:p>
          </p:txBody>
        </p:sp>
      </p:grpSp>
      <p:grpSp>
        <p:nvGrpSpPr>
          <p:cNvPr id="42" name="Gruppieren 41"/>
          <p:cNvGrpSpPr/>
          <p:nvPr/>
        </p:nvGrpSpPr>
        <p:grpSpPr>
          <a:xfrm>
            <a:off x="1108752" y="4581128"/>
            <a:ext cx="6781455" cy="1929210"/>
            <a:chOff x="636733" y="4672496"/>
            <a:chExt cx="6781455" cy="1929210"/>
          </a:xfrm>
        </p:grpSpPr>
        <p:sp>
          <p:nvSpPr>
            <p:cNvPr id="31" name="Textfeld 30"/>
            <p:cNvSpPr txBox="1"/>
            <p:nvPr/>
          </p:nvSpPr>
          <p:spPr>
            <a:xfrm>
              <a:off x="636733" y="5724545"/>
              <a:ext cx="124906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200" dirty="0"/>
                <a:t>n C</a:t>
              </a:r>
              <a:r>
                <a:rPr lang="de-DE" sz="3200" baseline="-25000" dirty="0"/>
                <a:t>2</a:t>
              </a:r>
              <a:r>
                <a:rPr lang="de-DE" sz="3200" dirty="0"/>
                <a:t>H</a:t>
              </a:r>
              <a:r>
                <a:rPr lang="de-DE" sz="3200" baseline="-25000" dirty="0"/>
                <a:t>4</a:t>
              </a:r>
            </a:p>
          </p:txBody>
        </p:sp>
        <p:sp>
          <p:nvSpPr>
            <p:cNvPr id="32" name="Textfeld 31"/>
            <p:cNvSpPr txBox="1"/>
            <p:nvPr/>
          </p:nvSpPr>
          <p:spPr>
            <a:xfrm>
              <a:off x="6084168" y="5724545"/>
              <a:ext cx="133402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200" dirty="0"/>
                <a:t>(C</a:t>
              </a:r>
              <a:r>
                <a:rPr lang="de-DE" sz="3200" baseline="-25000" dirty="0"/>
                <a:t>2</a:t>
              </a:r>
              <a:r>
                <a:rPr lang="de-DE" sz="3200" dirty="0"/>
                <a:t>H</a:t>
              </a:r>
              <a:r>
                <a:rPr lang="de-DE" sz="3200" baseline="-25000" dirty="0"/>
                <a:t>4</a:t>
              </a:r>
              <a:r>
                <a:rPr lang="de-DE" sz="3200" dirty="0"/>
                <a:t>)</a:t>
              </a:r>
              <a:r>
                <a:rPr lang="de-DE" sz="3200" baseline="-25000" dirty="0"/>
                <a:t>n</a:t>
              </a:r>
            </a:p>
          </p:txBody>
        </p:sp>
        <p:cxnSp>
          <p:nvCxnSpPr>
            <p:cNvPr id="34" name="Gerade Verbindung mit Pfeil 33"/>
            <p:cNvCxnSpPr>
              <a:stCxn id="31" idx="3"/>
              <a:endCxn id="32" idx="1"/>
            </p:cNvCxnSpPr>
            <p:nvPr/>
          </p:nvCxnSpPr>
          <p:spPr>
            <a:xfrm>
              <a:off x="1885793" y="6016933"/>
              <a:ext cx="4198375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feld 34"/>
            <p:cNvSpPr txBox="1"/>
            <p:nvPr/>
          </p:nvSpPr>
          <p:spPr>
            <a:xfrm>
              <a:off x="2568662" y="4672496"/>
              <a:ext cx="319292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200" dirty="0"/>
                <a:t>Rührkesselreaktor</a:t>
              </a:r>
            </a:p>
          </p:txBody>
        </p:sp>
        <p:sp>
          <p:nvSpPr>
            <p:cNvPr id="40" name="Textfeld 39"/>
            <p:cNvSpPr txBox="1"/>
            <p:nvPr/>
          </p:nvSpPr>
          <p:spPr>
            <a:xfrm>
              <a:off x="2004885" y="5455873"/>
              <a:ext cx="382425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200" dirty="0"/>
                <a:t>gelöste </a:t>
              </a:r>
              <a:r>
                <a:rPr lang="de-DE" sz="3200" dirty="0" err="1"/>
                <a:t>Ti</a:t>
              </a:r>
              <a:r>
                <a:rPr lang="de-DE" sz="3200" dirty="0"/>
                <a:t>-Verbindung</a:t>
              </a:r>
            </a:p>
          </p:txBody>
        </p:sp>
        <p:sp>
          <p:nvSpPr>
            <p:cNvPr id="41" name="Textfeld 40"/>
            <p:cNvSpPr txBox="1"/>
            <p:nvPr/>
          </p:nvSpPr>
          <p:spPr>
            <a:xfrm>
              <a:off x="2950081" y="6016931"/>
              <a:ext cx="206979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200" dirty="0"/>
                <a:t>80 °C/5 bar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48044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uppieren 23"/>
          <p:cNvGrpSpPr/>
          <p:nvPr/>
        </p:nvGrpSpPr>
        <p:grpSpPr>
          <a:xfrm>
            <a:off x="2915816" y="1772816"/>
            <a:ext cx="4623185" cy="3291462"/>
            <a:chOff x="2915816" y="1772816"/>
            <a:chExt cx="4623185" cy="3291462"/>
          </a:xfrm>
        </p:grpSpPr>
        <p:sp>
          <p:nvSpPr>
            <p:cNvPr id="4" name="Ellipse 3"/>
            <p:cNvSpPr/>
            <p:nvPr/>
          </p:nvSpPr>
          <p:spPr>
            <a:xfrm>
              <a:off x="4211960" y="1772816"/>
              <a:ext cx="720080" cy="720080"/>
            </a:xfrm>
            <a:prstGeom prst="ellipse">
              <a:avLst/>
            </a:prstGeom>
            <a:solidFill>
              <a:srgbClr val="FFFF00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dirty="0">
                  <a:solidFill>
                    <a:schemeClr val="tx1"/>
                  </a:solidFill>
                </a:rPr>
                <a:t>Cl</a:t>
              </a:r>
            </a:p>
          </p:txBody>
        </p:sp>
        <p:sp>
          <p:nvSpPr>
            <p:cNvPr id="5" name="Ellipse 4"/>
            <p:cNvSpPr/>
            <p:nvPr/>
          </p:nvSpPr>
          <p:spPr>
            <a:xfrm>
              <a:off x="5508104" y="3068657"/>
              <a:ext cx="720080" cy="720080"/>
            </a:xfrm>
            <a:prstGeom prst="ellipse">
              <a:avLst/>
            </a:prstGeom>
            <a:solidFill>
              <a:srgbClr val="FFFF00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800" dirty="0">
                  <a:solidFill>
                    <a:schemeClr val="tx1"/>
                  </a:solidFill>
                </a:rPr>
                <a:t>Et</a:t>
              </a:r>
              <a:endParaRPr lang="de-DE" sz="3200" dirty="0">
                <a:solidFill>
                  <a:schemeClr val="tx1"/>
                </a:solidFill>
              </a:endParaRPr>
            </a:p>
          </p:txBody>
        </p:sp>
        <p:sp>
          <p:nvSpPr>
            <p:cNvPr id="6" name="Ellipse 5"/>
            <p:cNvSpPr/>
            <p:nvPr/>
          </p:nvSpPr>
          <p:spPr>
            <a:xfrm>
              <a:off x="4211960" y="3068657"/>
              <a:ext cx="720080" cy="720080"/>
            </a:xfrm>
            <a:prstGeom prst="ellipse">
              <a:avLst/>
            </a:prstGeom>
            <a:solidFill>
              <a:srgbClr val="FFFF00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dirty="0" err="1">
                  <a:solidFill>
                    <a:schemeClr val="tx1"/>
                  </a:solidFill>
                </a:rPr>
                <a:t>Ti</a:t>
              </a:r>
              <a:endParaRPr lang="de-DE" sz="3200" dirty="0">
                <a:solidFill>
                  <a:schemeClr val="tx1"/>
                </a:solidFill>
              </a:endParaRPr>
            </a:p>
          </p:txBody>
        </p:sp>
        <p:sp>
          <p:nvSpPr>
            <p:cNvPr id="7" name="Ellipse 6"/>
            <p:cNvSpPr/>
            <p:nvPr/>
          </p:nvSpPr>
          <p:spPr>
            <a:xfrm>
              <a:off x="2915816" y="3068657"/>
              <a:ext cx="720080" cy="720080"/>
            </a:xfrm>
            <a:prstGeom prst="ellipse">
              <a:avLst/>
            </a:prstGeom>
            <a:solidFill>
              <a:srgbClr val="FFFF00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dirty="0">
                  <a:solidFill>
                    <a:schemeClr val="tx1"/>
                  </a:solidFill>
                </a:rPr>
                <a:t>Cl</a:t>
              </a:r>
            </a:p>
          </p:txBody>
        </p:sp>
        <p:sp>
          <p:nvSpPr>
            <p:cNvPr id="8" name="Ellipse 7"/>
            <p:cNvSpPr/>
            <p:nvPr/>
          </p:nvSpPr>
          <p:spPr>
            <a:xfrm>
              <a:off x="3347864" y="3933056"/>
              <a:ext cx="720080" cy="720080"/>
            </a:xfrm>
            <a:prstGeom prst="ellipse">
              <a:avLst/>
            </a:prstGeom>
            <a:solidFill>
              <a:srgbClr val="FFFF00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dirty="0">
                  <a:solidFill>
                    <a:schemeClr val="tx1"/>
                  </a:solidFill>
                </a:rPr>
                <a:t>Cl</a:t>
              </a:r>
            </a:p>
          </p:txBody>
        </p:sp>
        <p:cxnSp>
          <p:nvCxnSpPr>
            <p:cNvPr id="11" name="Gerade Verbindung 10"/>
            <p:cNvCxnSpPr/>
            <p:nvPr/>
          </p:nvCxnSpPr>
          <p:spPr>
            <a:xfrm>
              <a:off x="5009986" y="3428697"/>
              <a:ext cx="432048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/>
          </p:nvCxnSpPr>
          <p:spPr>
            <a:xfrm>
              <a:off x="3707904" y="3428697"/>
              <a:ext cx="432048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/>
          </p:nvCxnSpPr>
          <p:spPr>
            <a:xfrm rot="5400000">
              <a:off x="4374110" y="2780928"/>
              <a:ext cx="432048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 Verbindung 14"/>
            <p:cNvCxnSpPr/>
            <p:nvPr/>
          </p:nvCxnSpPr>
          <p:spPr>
            <a:xfrm flipV="1">
              <a:off x="4031940" y="3731276"/>
              <a:ext cx="216024" cy="25217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feld 18"/>
            <p:cNvSpPr txBox="1"/>
            <p:nvPr/>
          </p:nvSpPr>
          <p:spPr>
            <a:xfrm>
              <a:off x="4409233" y="4479503"/>
              <a:ext cx="3129768" cy="584775"/>
            </a:xfrm>
            <a:prstGeom prst="rect">
              <a:avLst/>
            </a:prstGeom>
            <a:noFill/>
            <a:ln w="2222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de-DE" sz="3200" dirty="0"/>
                <a:t>Polyethylen-Kette</a:t>
              </a:r>
            </a:p>
          </p:txBody>
        </p:sp>
        <p:cxnSp>
          <p:nvCxnSpPr>
            <p:cNvPr id="20" name="Gerade Verbindung 19"/>
            <p:cNvCxnSpPr/>
            <p:nvPr/>
          </p:nvCxnSpPr>
          <p:spPr>
            <a:xfrm>
              <a:off x="4590058" y="3857365"/>
              <a:ext cx="0" cy="563662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5233851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Bildschirmpräsentation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Calibri</vt:lpstr>
      <vt:lpstr>Larissa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Svenja</dc:creator>
  <cp:lastModifiedBy>Schönberner, Regina Maria</cp:lastModifiedBy>
  <cp:revision>9</cp:revision>
  <dcterms:created xsi:type="dcterms:W3CDTF">2014-01-21T11:10:11Z</dcterms:created>
  <dcterms:modified xsi:type="dcterms:W3CDTF">2020-10-28T12:17:24Z</dcterms:modified>
</cp:coreProperties>
</file>