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9" r:id="rId3"/>
    <p:sldId id="263" r:id="rId4"/>
    <p:sldId id="266" r:id="rId5"/>
    <p:sldId id="270" r:id="rId6"/>
    <p:sldId id="268" r:id="rId7"/>
    <p:sldId id="277" r:id="rId8"/>
    <p:sldId id="261" r:id="rId9"/>
    <p:sldId id="271" r:id="rId10"/>
    <p:sldId id="276" r:id="rId11"/>
    <p:sldId id="275" r:id="rId12"/>
    <p:sldId id="273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8EA"/>
    <a:srgbClr val="F8CA06"/>
    <a:srgbClr val="01BCFF"/>
    <a:srgbClr val="BF95DF"/>
    <a:srgbClr val="DDDDDD"/>
    <a:srgbClr val="009BD2"/>
    <a:srgbClr val="05BEFF"/>
    <a:srgbClr val="E389CB"/>
    <a:srgbClr val="61D6FF"/>
    <a:srgbClr val="FFFF85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9" autoAdjust="0"/>
    <p:restoredTop sz="92143" autoAdjust="0"/>
  </p:normalViewPr>
  <p:slideViewPr>
    <p:cSldViewPr>
      <p:cViewPr>
        <p:scale>
          <a:sx n="90" d="100"/>
          <a:sy n="9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B6CE7-9B7C-4105-B4C2-25B17BFA9A6A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710E7-8B41-4725-83BA-D1862AC7A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710E7-8B41-4725-83BA-D1862AC7A692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17E5B-1435-43B6-BDDD-8348CB6C7974}" type="datetimeFigureOut">
              <a:rPr lang="de-DE" smtClean="0"/>
              <a:pPr/>
              <a:t>19.01.2013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0D84E-1232-49EF-8767-F4645BC6D3B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ihandform 28"/>
          <p:cNvSpPr/>
          <p:nvPr/>
        </p:nvSpPr>
        <p:spPr>
          <a:xfrm>
            <a:off x="1907704" y="1700808"/>
            <a:ext cx="4460137" cy="4176464"/>
          </a:xfrm>
          <a:custGeom>
            <a:avLst/>
            <a:gdLst>
              <a:gd name="connsiteX0" fmla="*/ 0 w 5492337"/>
              <a:gd name="connsiteY0" fmla="*/ 0 h 4144488"/>
              <a:gd name="connsiteX1" fmla="*/ 5486400 w 5492337"/>
              <a:gd name="connsiteY1" fmla="*/ 1864426 h 4144488"/>
              <a:gd name="connsiteX2" fmla="*/ 35625 w 5492337"/>
              <a:gd name="connsiteY2" fmla="*/ 4144488 h 4144488"/>
              <a:gd name="connsiteX0" fmla="*/ 0 w 5492337"/>
              <a:gd name="connsiteY0" fmla="*/ 0 h 4144488"/>
              <a:gd name="connsiteX1" fmla="*/ 5486400 w 5492337"/>
              <a:gd name="connsiteY1" fmla="*/ 1864426 h 4144488"/>
              <a:gd name="connsiteX2" fmla="*/ 35625 w 5492337"/>
              <a:gd name="connsiteY2" fmla="*/ 4144488 h 4144488"/>
              <a:gd name="connsiteX3" fmla="*/ 0 w 5492337"/>
              <a:gd name="connsiteY3" fmla="*/ 0 h 4144488"/>
              <a:gd name="connsiteX0" fmla="*/ 492 w 5486974"/>
              <a:gd name="connsiteY0" fmla="*/ 0 h 4176464"/>
              <a:gd name="connsiteX1" fmla="*/ 5486892 w 5486974"/>
              <a:gd name="connsiteY1" fmla="*/ 1864426 h 4176464"/>
              <a:gd name="connsiteX2" fmla="*/ 0 w 5486974"/>
              <a:gd name="connsiteY2" fmla="*/ 4176464 h 4176464"/>
              <a:gd name="connsiteX3" fmla="*/ 492 w 5486974"/>
              <a:gd name="connsiteY3" fmla="*/ 0 h 4176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974" h="4176464">
                <a:moveTo>
                  <a:pt x="492" y="0"/>
                </a:moveTo>
                <a:cubicBezTo>
                  <a:pt x="2740723" y="586839"/>
                  <a:pt x="5486974" y="1168349"/>
                  <a:pt x="5486892" y="1864426"/>
                </a:cubicBezTo>
                <a:cubicBezTo>
                  <a:pt x="5486810" y="2560503"/>
                  <a:pt x="2728356" y="3381807"/>
                  <a:pt x="0" y="4176464"/>
                </a:cubicBezTo>
                <a:lnTo>
                  <a:pt x="492" y="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Freihandform 30"/>
          <p:cNvSpPr/>
          <p:nvPr/>
        </p:nvSpPr>
        <p:spPr>
          <a:xfrm>
            <a:off x="1907705" y="4725144"/>
            <a:ext cx="2088232" cy="1440160"/>
          </a:xfrm>
          <a:custGeom>
            <a:avLst/>
            <a:gdLst>
              <a:gd name="connsiteX0" fmla="*/ 0 w 5492337"/>
              <a:gd name="connsiteY0" fmla="*/ 0 h 4144488"/>
              <a:gd name="connsiteX1" fmla="*/ 5486400 w 5492337"/>
              <a:gd name="connsiteY1" fmla="*/ 1864426 h 4144488"/>
              <a:gd name="connsiteX2" fmla="*/ 35625 w 5492337"/>
              <a:gd name="connsiteY2" fmla="*/ 4144488 h 414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92337" h="4144488">
                <a:moveTo>
                  <a:pt x="0" y="0"/>
                </a:moveTo>
                <a:cubicBezTo>
                  <a:pt x="2740231" y="586839"/>
                  <a:pt x="5480463" y="1173678"/>
                  <a:pt x="5486400" y="1864426"/>
                </a:cubicBezTo>
                <a:cubicBezTo>
                  <a:pt x="5492337" y="2555174"/>
                  <a:pt x="2763981" y="3349831"/>
                  <a:pt x="35625" y="4144488"/>
                </a:cubicBezTo>
              </a:path>
            </a:pathLst>
          </a:custGeom>
          <a:solidFill>
            <a:schemeClr val="bg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1907705" y="1268760"/>
            <a:ext cx="0" cy="50405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1907705" y="6309320"/>
            <a:ext cx="5760640" cy="8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1763689" y="486916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1763689" y="198884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1763689" y="3429000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187625" y="46531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200</a:t>
            </a:r>
            <a:endParaRPr lang="de-DE" b="1" dirty="0"/>
          </a:p>
        </p:txBody>
      </p:sp>
      <p:sp>
        <p:nvSpPr>
          <p:cNvPr id="15" name="Rechteck 14"/>
          <p:cNvSpPr/>
          <p:nvPr/>
        </p:nvSpPr>
        <p:spPr>
          <a:xfrm>
            <a:off x="1187625" y="177281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600</a:t>
            </a:r>
            <a:endParaRPr lang="de-DE" b="1" dirty="0"/>
          </a:p>
        </p:txBody>
      </p:sp>
      <p:sp>
        <p:nvSpPr>
          <p:cNvPr id="16" name="Rechteck 15"/>
          <p:cNvSpPr/>
          <p:nvPr/>
        </p:nvSpPr>
        <p:spPr>
          <a:xfrm>
            <a:off x="1187625" y="3212976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400</a:t>
            </a:r>
            <a:endParaRPr lang="de-DE" b="1" dirty="0"/>
          </a:p>
        </p:txBody>
      </p:sp>
      <p:cxnSp>
        <p:nvCxnSpPr>
          <p:cNvPr id="23" name="Gerade Verbindung 22"/>
          <p:cNvCxnSpPr/>
          <p:nvPr/>
        </p:nvCxnSpPr>
        <p:spPr>
          <a:xfrm>
            <a:off x="4067945" y="6237312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6228185" y="6237312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940153" y="64886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400</a:t>
            </a:r>
            <a:endParaRPr lang="de-DE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3779913" y="64886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200</a:t>
            </a:r>
            <a:endParaRPr lang="de-DE" b="1" dirty="0"/>
          </a:p>
        </p:txBody>
      </p:sp>
      <p:sp>
        <p:nvSpPr>
          <p:cNvPr id="32" name="Freihandform 31"/>
          <p:cNvSpPr/>
          <p:nvPr/>
        </p:nvSpPr>
        <p:spPr>
          <a:xfrm>
            <a:off x="1908105" y="5949280"/>
            <a:ext cx="639688" cy="368424"/>
          </a:xfrm>
          <a:custGeom>
            <a:avLst/>
            <a:gdLst>
              <a:gd name="connsiteX0" fmla="*/ 0 w 5492337"/>
              <a:gd name="connsiteY0" fmla="*/ 0 h 4144488"/>
              <a:gd name="connsiteX1" fmla="*/ 5486400 w 5492337"/>
              <a:gd name="connsiteY1" fmla="*/ 1864426 h 4144488"/>
              <a:gd name="connsiteX2" fmla="*/ 35625 w 5492337"/>
              <a:gd name="connsiteY2" fmla="*/ 4144488 h 414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92337" h="4144488">
                <a:moveTo>
                  <a:pt x="0" y="0"/>
                </a:moveTo>
                <a:cubicBezTo>
                  <a:pt x="2740231" y="586839"/>
                  <a:pt x="5480463" y="1173678"/>
                  <a:pt x="5486400" y="1864426"/>
                </a:cubicBezTo>
                <a:cubicBezTo>
                  <a:pt x="5492337" y="2555174"/>
                  <a:pt x="2763981" y="3349831"/>
                  <a:pt x="35625" y="4144488"/>
                </a:cubicBezTo>
              </a:path>
            </a:pathLst>
          </a:custGeom>
          <a:solidFill>
            <a:schemeClr val="bg1">
              <a:alpha val="44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2699792" y="3429000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μ </a:t>
            </a:r>
            <a:r>
              <a:rPr lang="de-DE" b="1" baseline="-25000" dirty="0"/>
              <a:t>∂T </a:t>
            </a:r>
            <a:r>
              <a:rPr lang="de-DE" b="1" dirty="0"/>
              <a:t>&gt; </a:t>
            </a:r>
            <a:r>
              <a:rPr lang="de-DE" b="1" dirty="0" smtClean="0"/>
              <a:t>0</a:t>
            </a:r>
          </a:p>
          <a:p>
            <a:r>
              <a:rPr lang="de-DE" b="1" dirty="0" smtClean="0"/>
              <a:t>Abkühlung</a:t>
            </a:r>
            <a:endParaRPr lang="de-DE" b="1" dirty="0"/>
          </a:p>
        </p:txBody>
      </p:sp>
      <p:sp>
        <p:nvSpPr>
          <p:cNvPr id="35" name="Rechteck 34"/>
          <p:cNvSpPr/>
          <p:nvPr/>
        </p:nvSpPr>
        <p:spPr>
          <a:xfrm>
            <a:off x="2915816" y="1196752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μ </a:t>
            </a:r>
            <a:r>
              <a:rPr lang="de-DE" b="1" baseline="-25000" dirty="0" smtClean="0"/>
              <a:t>∂T </a:t>
            </a:r>
            <a:r>
              <a:rPr lang="de-DE" b="1" dirty="0" smtClean="0"/>
              <a:t>&lt; 0</a:t>
            </a:r>
          </a:p>
          <a:p>
            <a:r>
              <a:rPr lang="de-DE" b="1" dirty="0" smtClean="0"/>
              <a:t>Erwärmung</a:t>
            </a:r>
            <a:endParaRPr lang="de-DE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7812360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p/</a:t>
            </a:r>
            <a:r>
              <a:rPr lang="de-DE" b="1" dirty="0" err="1" smtClean="0"/>
              <a:t>atm</a:t>
            </a:r>
            <a:endParaRPr lang="de-DE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6516216" y="33569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Stickstoff</a:t>
            </a:r>
            <a:endParaRPr lang="de-DE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1691680" y="9807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T/K</a:t>
            </a:r>
            <a:endParaRPr lang="de-DE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3995936" y="52292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Wasserstoff</a:t>
            </a:r>
            <a:endParaRPr lang="de-DE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2627784" y="594928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Helium</a:t>
            </a:r>
            <a:endParaRPr lang="de-DE" b="1" dirty="0"/>
          </a:p>
        </p:txBody>
      </p:sp>
      <p:sp>
        <p:nvSpPr>
          <p:cNvPr id="41" name="Rechteck 40"/>
          <p:cNvSpPr/>
          <p:nvPr/>
        </p:nvSpPr>
        <p:spPr>
          <a:xfrm>
            <a:off x="2555776" y="0"/>
            <a:ext cx="3711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Inversionstemperatur</a:t>
            </a:r>
            <a:r>
              <a:rPr lang="de-DE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val 29"/>
          <p:cNvSpPr>
            <a:spLocks noChangeArrowheads="1"/>
          </p:cNvSpPr>
          <p:nvPr/>
        </p:nvSpPr>
        <p:spPr bwMode="auto">
          <a:xfrm>
            <a:off x="1872000" y="1692000"/>
            <a:ext cx="72000" cy="72008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1872000" y="5832000"/>
            <a:ext cx="72000" cy="72008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A4DC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CB6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99CF5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  <p:bldP spid="34" grpId="0"/>
      <p:bldP spid="35" grpId="0"/>
      <p:bldP spid="37" grpId="0"/>
      <p:bldP spid="39" grpId="0"/>
      <p:bldP spid="40" grpId="0"/>
      <p:bldP spid="26" grpId="0" animBg="1"/>
      <p:bldP spid="26" grpId="1" animBg="1"/>
      <p:bldP spid="26" grpId="2" animBg="1"/>
      <p:bldP spid="28" grpId="0" animBg="1"/>
      <p:bldP spid="28" grpId="1" animBg="1"/>
      <p:bldP spid="28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555776" y="116632"/>
            <a:ext cx="56166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Zusammenfassung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39552" y="1556792"/>
            <a:ext cx="770485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Joule-Thomson-Effekt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Joule-Thomson-Koeffizient</a:t>
            </a:r>
            <a:r>
              <a:rPr lang="de-DE" sz="19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de-DE" dirty="0" smtClean="0"/>
              <a:t>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900" dirty="0" smtClean="0">
                <a:latin typeface="Arial" pitchFamily="34" charset="0"/>
                <a:cs typeface="Arial" pitchFamily="34" charset="0"/>
              </a:rPr>
              <a:t> isothermer Joule-Thomson-Koeffizient</a:t>
            </a: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sz="1000" dirty="0" smtClean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900" dirty="0" smtClean="0">
                <a:latin typeface="Arial" pitchFamily="34" charset="0"/>
                <a:cs typeface="Arial" pitchFamily="34" charset="0"/>
              </a:rPr>
              <a:t>Joule-Thomson-Effekt ist temperaturabhängig</a:t>
            </a:r>
            <a:endParaRPr lang="de-DE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140968"/>
            <a:ext cx="1847850" cy="96202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132856"/>
            <a:ext cx="1533525" cy="93345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221088"/>
            <a:ext cx="2238375" cy="895350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www.yoice.net/blog/wp-content/gallery/artikel/planet_er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5228580" cy="5228580"/>
          </a:xfrm>
          <a:prstGeom prst="rect">
            <a:avLst/>
          </a:prstGeom>
          <a:noFill/>
        </p:spPr>
      </p:pic>
      <p:pic>
        <p:nvPicPr>
          <p:cNvPr id="24582" name="Picture 6" descr="http://chromacity.net/division/mars/planet/Mar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980728"/>
            <a:ext cx="2680408" cy="2608242"/>
          </a:xfrm>
          <a:prstGeom prst="rect">
            <a:avLst/>
          </a:prstGeom>
          <a:noFill/>
        </p:spPr>
      </p:pic>
      <p:pic>
        <p:nvPicPr>
          <p:cNvPr id="24584" name="Picture 8" descr="http://www.sadcom.de/Animationen/ani-strich-lauf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204864"/>
            <a:ext cx="936104" cy="936104"/>
          </a:xfrm>
          <a:prstGeom prst="rect">
            <a:avLst/>
          </a:prstGeom>
          <a:noFill/>
        </p:spPr>
      </p:pic>
      <p:pic>
        <p:nvPicPr>
          <p:cNvPr id="9" name="Picture 8" descr="http://www.sadcom.de/Animationen/ani-strich-lauf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916832"/>
            <a:ext cx="1080120" cy="1080120"/>
          </a:xfrm>
          <a:prstGeom prst="rect">
            <a:avLst/>
          </a:prstGeom>
          <a:noFill/>
        </p:spPr>
      </p:pic>
      <p:pic>
        <p:nvPicPr>
          <p:cNvPr id="4100" name="Picture 4" descr="http://www.grundschulnews.de/wp-content/uploads/downloads/thumbnails/2011/03/Rakete-bla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87951">
            <a:off x="1090758" y="3596540"/>
            <a:ext cx="1498346" cy="18552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49 -0.06065 C 0.12448 -0.17245 0.17848 -0.28426 0.25886 -0.32269 C 0.33924 -0.36111 0.44618 -0.32639 0.55313 -0.29167 " pathEditMode="relative" rAng="0" ptsTypes="aaA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3.7037E-7 C -0.00938 -0.0669 -0.01858 -0.13379 -0.00574 -0.16296 C 0.00711 -0.19213 0.04183 -0.18379 0.07673 -0.17523 " pathEditMode="relative" ptsTypes="a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1.11111E-6 C -0.00834 -0.05694 -0.01667 -0.11366 -0.00469 -0.14097 C 0.00729 -0.16828 0.03958 -0.16643 0.07204 -0.16435 " pathEditMode="relative" ptsTypes="aaA">
                                      <p:cBhvr>
                                        <p:cTn id="18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hteck 156"/>
          <p:cNvSpPr/>
          <p:nvPr/>
        </p:nvSpPr>
        <p:spPr>
          <a:xfrm>
            <a:off x="1285852" y="4643446"/>
            <a:ext cx="1500198" cy="785818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7" name="Rechteck 196"/>
          <p:cNvSpPr/>
          <p:nvPr/>
        </p:nvSpPr>
        <p:spPr>
          <a:xfrm>
            <a:off x="1285852" y="4643446"/>
            <a:ext cx="1476000" cy="785818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9" name="Flussdiagramm: Anzeige 188"/>
          <p:cNvSpPr/>
          <p:nvPr/>
        </p:nvSpPr>
        <p:spPr>
          <a:xfrm rot="5400000">
            <a:off x="6804232" y="4509136"/>
            <a:ext cx="1620000" cy="1908000"/>
          </a:xfrm>
          <a:prstGeom prst="flowChartDisplay">
            <a:avLst/>
          </a:prstGeom>
          <a:solidFill>
            <a:srgbClr val="FFFF85"/>
          </a:solidFill>
          <a:ln w="28575"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4" name="Flussdiagramm: Anzeige 113"/>
          <p:cNvSpPr/>
          <p:nvPr/>
        </p:nvSpPr>
        <p:spPr>
          <a:xfrm rot="5400000">
            <a:off x="6804232" y="4509136"/>
            <a:ext cx="1620000" cy="1908000"/>
          </a:xfrm>
          <a:prstGeom prst="flowChartDisplay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Rechteck 133"/>
          <p:cNvSpPr/>
          <p:nvPr/>
        </p:nvSpPr>
        <p:spPr>
          <a:xfrm>
            <a:off x="7308304" y="1772816"/>
            <a:ext cx="214314" cy="164307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6" name="Rechteck 125"/>
          <p:cNvSpPr/>
          <p:nvPr/>
        </p:nvSpPr>
        <p:spPr>
          <a:xfrm>
            <a:off x="2286000" y="2276872"/>
            <a:ext cx="288000" cy="92869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Rechteck 139"/>
          <p:cNvSpPr/>
          <p:nvPr/>
        </p:nvSpPr>
        <p:spPr>
          <a:xfrm>
            <a:off x="6804248" y="4077072"/>
            <a:ext cx="714380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9" name="Rechteck 138"/>
          <p:cNvSpPr/>
          <p:nvPr/>
        </p:nvSpPr>
        <p:spPr>
          <a:xfrm>
            <a:off x="6804248" y="2996952"/>
            <a:ext cx="252000" cy="1080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7" name="Rechteck 136"/>
          <p:cNvSpPr/>
          <p:nvPr/>
        </p:nvSpPr>
        <p:spPr>
          <a:xfrm>
            <a:off x="7776000" y="1772816"/>
            <a:ext cx="214314" cy="164307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7" name="Rechteck 176"/>
          <p:cNvSpPr/>
          <p:nvPr/>
        </p:nvSpPr>
        <p:spPr>
          <a:xfrm rot="16200000">
            <a:off x="6463124" y="2392876"/>
            <a:ext cx="2340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6" name="Rechteck 175"/>
          <p:cNvSpPr/>
          <p:nvPr/>
        </p:nvSpPr>
        <p:spPr>
          <a:xfrm>
            <a:off x="1764000" y="1152000"/>
            <a:ext cx="6012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4" name="Rechteck 173"/>
          <p:cNvSpPr/>
          <p:nvPr/>
        </p:nvSpPr>
        <p:spPr>
          <a:xfrm>
            <a:off x="1512000" y="1152000"/>
            <a:ext cx="252000" cy="3024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9" name="Rechteck 158"/>
          <p:cNvSpPr/>
          <p:nvPr/>
        </p:nvSpPr>
        <p:spPr>
          <a:xfrm>
            <a:off x="1296000" y="4140000"/>
            <a:ext cx="756000" cy="500066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Rechteck 115"/>
          <p:cNvSpPr/>
          <p:nvPr/>
        </p:nvSpPr>
        <p:spPr>
          <a:xfrm>
            <a:off x="2285984" y="2285992"/>
            <a:ext cx="285752" cy="928694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7" name="Rechteck 106"/>
          <p:cNvSpPr/>
          <p:nvPr/>
        </p:nvSpPr>
        <p:spPr>
          <a:xfrm>
            <a:off x="7786710" y="1785926"/>
            <a:ext cx="214314" cy="1643074"/>
          </a:xfrm>
          <a:prstGeom prst="rect">
            <a:avLst/>
          </a:prstGeom>
          <a:solidFill>
            <a:srgbClr val="05BEFF"/>
          </a:solidFill>
          <a:ln>
            <a:solidFill>
              <a:srgbClr val="61D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1" name="Rechteck 100"/>
          <p:cNvSpPr/>
          <p:nvPr/>
        </p:nvSpPr>
        <p:spPr>
          <a:xfrm>
            <a:off x="6804000" y="2996952"/>
            <a:ext cx="252000" cy="111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6" name="Rechteck 85"/>
          <p:cNvSpPr/>
          <p:nvPr/>
        </p:nvSpPr>
        <p:spPr>
          <a:xfrm>
            <a:off x="6786578" y="4071942"/>
            <a:ext cx="785818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6" name="Rechteck 105"/>
          <p:cNvSpPr/>
          <p:nvPr/>
        </p:nvSpPr>
        <p:spPr>
          <a:xfrm rot="16200000">
            <a:off x="6965173" y="2821777"/>
            <a:ext cx="1357322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>
          <a:xfrm rot="5400000" flipH="1" flipV="1">
            <a:off x="-429" y="2643579"/>
            <a:ext cx="3001190" cy="1588"/>
          </a:xfrm>
          <a:prstGeom prst="line">
            <a:avLst/>
          </a:prstGeom>
          <a:ln w="28575">
            <a:solidFill>
              <a:srgbClr val="E38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hteck 167"/>
          <p:cNvSpPr/>
          <p:nvPr/>
        </p:nvSpPr>
        <p:spPr>
          <a:xfrm>
            <a:off x="1500166" y="1142984"/>
            <a:ext cx="285752" cy="23574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0">
                <a:srgbClr val="E389CB"/>
              </a:gs>
              <a:gs pos="0">
                <a:srgbClr val="E389CB"/>
              </a:gs>
              <a:gs pos="100000">
                <a:srgbClr val="E389CB"/>
              </a:gs>
              <a:gs pos="0">
                <a:srgbClr val="FF0000"/>
              </a:gs>
              <a:gs pos="50000">
                <a:srgbClr val="E389CB">
                  <a:shade val="67500"/>
                  <a:satMod val="115000"/>
                </a:srgbClr>
              </a:gs>
              <a:gs pos="100000">
                <a:srgbClr val="E389C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9" name="Rechteck 168"/>
          <p:cNvSpPr/>
          <p:nvPr/>
        </p:nvSpPr>
        <p:spPr>
          <a:xfrm>
            <a:off x="1785918" y="1142984"/>
            <a:ext cx="6000792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>
          <a:xfrm rot="10800000">
            <a:off x="1785918" y="1428736"/>
            <a:ext cx="57150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hteck 166"/>
          <p:cNvSpPr/>
          <p:nvPr/>
        </p:nvSpPr>
        <p:spPr>
          <a:xfrm>
            <a:off x="1500166" y="3500438"/>
            <a:ext cx="285752" cy="64294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6" name="Rechteck 165"/>
          <p:cNvSpPr/>
          <p:nvPr/>
        </p:nvSpPr>
        <p:spPr>
          <a:xfrm>
            <a:off x="1285852" y="4143380"/>
            <a:ext cx="785818" cy="5000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0" name="Rechteck 159"/>
          <p:cNvSpPr/>
          <p:nvPr/>
        </p:nvSpPr>
        <p:spPr>
          <a:xfrm>
            <a:off x="1296000" y="4653136"/>
            <a:ext cx="1476000" cy="785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6" name="Rechteck 155"/>
          <p:cNvSpPr/>
          <p:nvPr/>
        </p:nvSpPr>
        <p:spPr>
          <a:xfrm>
            <a:off x="2071670" y="4143380"/>
            <a:ext cx="714380" cy="500066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7" name="Rechteck 126"/>
          <p:cNvSpPr/>
          <p:nvPr/>
        </p:nvSpPr>
        <p:spPr>
          <a:xfrm>
            <a:off x="2285984" y="3214686"/>
            <a:ext cx="642942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" name="Gruppieren 125"/>
          <p:cNvGrpSpPr/>
          <p:nvPr/>
        </p:nvGrpSpPr>
        <p:grpSpPr>
          <a:xfrm>
            <a:off x="1285852" y="5000636"/>
            <a:ext cx="1500198" cy="1357322"/>
            <a:chOff x="3357554" y="5143512"/>
            <a:chExt cx="1500198" cy="1357322"/>
          </a:xfrm>
        </p:grpSpPr>
        <p:sp>
          <p:nvSpPr>
            <p:cNvPr id="12" name="Rechteck 11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27" name="Gerade Verbindung 26"/>
          <p:cNvCxnSpPr/>
          <p:nvPr/>
        </p:nvCxnSpPr>
        <p:spPr>
          <a:xfrm rot="5400000" flipH="1" flipV="1">
            <a:off x="428596" y="2786058"/>
            <a:ext cx="271543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unde Klammer links 47"/>
          <p:cNvSpPr/>
          <p:nvPr/>
        </p:nvSpPr>
        <p:spPr>
          <a:xfrm>
            <a:off x="1285852" y="1643050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9" name="Runde Klammer links 48"/>
          <p:cNvSpPr/>
          <p:nvPr/>
        </p:nvSpPr>
        <p:spPr>
          <a:xfrm rot="10800000">
            <a:off x="1785918" y="1643050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 rot="5400000">
            <a:off x="858910" y="1712802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>
          <a:xfrm rot="10800000">
            <a:off x="357158" y="1928802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 rot="5400000">
            <a:off x="858910" y="2570058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53" name="Gerade Verbindung 52"/>
          <p:cNvCxnSpPr/>
          <p:nvPr/>
        </p:nvCxnSpPr>
        <p:spPr>
          <a:xfrm rot="10800000">
            <a:off x="357158" y="2214554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10800000">
            <a:off x="357158" y="2786058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10800000">
            <a:off x="357158" y="3071810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unde Klammer links 71"/>
          <p:cNvSpPr/>
          <p:nvPr/>
        </p:nvSpPr>
        <p:spPr>
          <a:xfrm rot="10800000">
            <a:off x="7786710" y="1785926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4" name="Gerade Verbindung 93"/>
          <p:cNvCxnSpPr/>
          <p:nvPr/>
        </p:nvCxnSpPr>
        <p:spPr>
          <a:xfrm rot="10800000">
            <a:off x="6786578" y="4357694"/>
            <a:ext cx="71438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5400000" flipH="1" flipV="1">
            <a:off x="6108314" y="3678636"/>
            <a:ext cx="1357322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5400000" flipH="1" flipV="1">
            <a:off x="6679818" y="3678636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rot="10800000">
            <a:off x="7072330" y="4071942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123"/>
          <p:cNvCxnSpPr/>
          <p:nvPr/>
        </p:nvCxnSpPr>
        <p:spPr>
          <a:xfrm rot="10800000">
            <a:off x="2783240" y="3357562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/>
          <p:cNvSpPr txBox="1"/>
          <p:nvPr/>
        </p:nvSpPr>
        <p:spPr>
          <a:xfrm>
            <a:off x="3143240" y="314324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Luft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2285984" y="3212976"/>
            <a:ext cx="285752" cy="9304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43" name="Gerade Verbindung 142"/>
          <p:cNvCxnSpPr/>
          <p:nvPr/>
        </p:nvCxnSpPr>
        <p:spPr>
          <a:xfrm rot="5400000" flipH="1" flipV="1">
            <a:off x="321439" y="5107793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1285852" y="6072206"/>
            <a:ext cx="15001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>
            <a:off x="1285852" y="4143380"/>
            <a:ext cx="2047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 rot="5400000">
            <a:off x="762" y="2642388"/>
            <a:ext cx="300039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 flipH="1">
            <a:off x="357158" y="2928934"/>
            <a:ext cx="360000" cy="11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rot="10800000">
            <a:off x="357158" y="2071678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285720" y="2285992"/>
            <a:ext cx="8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5715008" y="242886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Gegenstrom-kühler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000364" y="500063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Verdichter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ieren 117"/>
          <p:cNvGrpSpPr/>
          <p:nvPr/>
        </p:nvGrpSpPr>
        <p:grpSpPr>
          <a:xfrm>
            <a:off x="928662" y="2786058"/>
            <a:ext cx="285752" cy="284400"/>
            <a:chOff x="7215206" y="4000504"/>
            <a:chExt cx="285752" cy="284400"/>
          </a:xfrm>
        </p:grpSpPr>
        <p:sp>
          <p:nvSpPr>
            <p:cNvPr id="119" name="Ellipse 118"/>
            <p:cNvSpPr/>
            <p:nvPr/>
          </p:nvSpPr>
          <p:spPr>
            <a:xfrm>
              <a:off x="7215206" y="4000504"/>
              <a:ext cx="285752" cy="28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20" name="Gerade Verbindung 119"/>
            <p:cNvCxnSpPr>
              <a:stCxn id="119" idx="1"/>
              <a:endCxn id="119" idx="5"/>
            </p:cNvCxnSpPr>
            <p:nvPr/>
          </p:nvCxnSpPr>
          <p:spPr>
            <a:xfrm rot="16200000" flipH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>
              <a:stCxn id="119" idx="3"/>
              <a:endCxn id="119" idx="7"/>
            </p:cNvCxnSpPr>
            <p:nvPr/>
          </p:nvCxnSpPr>
          <p:spPr>
            <a:xfrm rot="5400000" flipH="1" flipV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" name="Gerade Verbindung 134"/>
          <p:cNvCxnSpPr/>
          <p:nvPr/>
        </p:nvCxnSpPr>
        <p:spPr>
          <a:xfrm rot="5400000" flipH="1" flipV="1">
            <a:off x="6251190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rot="5400000" flipH="1" flipV="1">
            <a:off x="8180016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5400000" flipH="1" flipV="1">
            <a:off x="6251190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5400000" flipH="1" flipV="1">
            <a:off x="8180016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99"/>
          <p:cNvGrpSpPr/>
          <p:nvPr/>
        </p:nvGrpSpPr>
        <p:grpSpPr>
          <a:xfrm>
            <a:off x="1285852" y="5357826"/>
            <a:ext cx="1500198" cy="1357322"/>
            <a:chOff x="3357554" y="5143512"/>
            <a:chExt cx="1500198" cy="1357322"/>
          </a:xfrm>
        </p:grpSpPr>
        <p:sp>
          <p:nvSpPr>
            <p:cNvPr id="110" name="Rechteck 10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42" name="Gruppieren 125"/>
          <p:cNvGrpSpPr/>
          <p:nvPr/>
        </p:nvGrpSpPr>
        <p:grpSpPr>
          <a:xfrm>
            <a:off x="1285852" y="5286388"/>
            <a:ext cx="1500198" cy="1357322"/>
            <a:chOff x="3357554" y="5143512"/>
            <a:chExt cx="1500198" cy="1357322"/>
          </a:xfrm>
        </p:grpSpPr>
        <p:sp>
          <p:nvSpPr>
            <p:cNvPr id="144" name="Rechteck 143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48" name="Gruppieren 125"/>
          <p:cNvGrpSpPr/>
          <p:nvPr/>
        </p:nvGrpSpPr>
        <p:grpSpPr>
          <a:xfrm>
            <a:off x="1285852" y="4929198"/>
            <a:ext cx="1500198" cy="1357322"/>
            <a:chOff x="3357554" y="5143512"/>
            <a:chExt cx="1500198" cy="1357322"/>
          </a:xfrm>
        </p:grpSpPr>
        <p:sp>
          <p:nvSpPr>
            <p:cNvPr id="150" name="Rechteck 14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2" name="Rechteck 181"/>
          <p:cNvSpPr/>
          <p:nvPr/>
        </p:nvSpPr>
        <p:spPr>
          <a:xfrm>
            <a:off x="3357554" y="642918"/>
            <a:ext cx="1991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komprimierte</a:t>
            </a:r>
            <a:r>
              <a:rPr lang="de-DE" dirty="0" smtClean="0"/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Luft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84" name="Rechteck 183"/>
          <p:cNvSpPr/>
          <p:nvPr/>
        </p:nvSpPr>
        <p:spPr>
          <a:xfrm>
            <a:off x="3357554" y="2357430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expandierte</a:t>
            </a:r>
            <a:r>
              <a:rPr lang="de-DE" dirty="0" smtClean="0"/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Luft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85" name="Rechteck 184"/>
          <p:cNvSpPr/>
          <p:nvPr/>
        </p:nvSpPr>
        <p:spPr>
          <a:xfrm>
            <a:off x="5214942" y="5643578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flüssige 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Flussdiagramm: Anzeige 129"/>
          <p:cNvSpPr/>
          <p:nvPr/>
        </p:nvSpPr>
        <p:spPr>
          <a:xfrm rot="5400000">
            <a:off x="6936740" y="4619260"/>
            <a:ext cx="1354520" cy="1980000"/>
          </a:xfrm>
          <a:prstGeom prst="flowChartDisplay">
            <a:avLst/>
          </a:prstGeom>
          <a:gradFill flip="none" rotWithShape="1">
            <a:gsLst>
              <a:gs pos="58000">
                <a:schemeClr val="bg1">
                  <a:lumMod val="95000"/>
                  <a:alpha val="0"/>
                </a:schemeClr>
              </a:gs>
              <a:gs pos="0">
                <a:srgbClr val="0070C0"/>
              </a:gs>
              <a:gs pos="50000">
                <a:srgbClr val="0070C0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5" name="Rechteck 174"/>
          <p:cNvSpPr/>
          <p:nvPr/>
        </p:nvSpPr>
        <p:spPr>
          <a:xfrm>
            <a:off x="6660232" y="4941168"/>
            <a:ext cx="1908000" cy="61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5" name="Flussdiagramm: Anzeige 94"/>
          <p:cNvSpPr/>
          <p:nvPr/>
        </p:nvSpPr>
        <p:spPr>
          <a:xfrm rot="5400000">
            <a:off x="6786578" y="4500570"/>
            <a:ext cx="1643074" cy="1928826"/>
          </a:xfrm>
          <a:prstGeom prst="flowChartDisplay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7" name="Rechteck 96"/>
          <p:cNvSpPr/>
          <p:nvPr/>
        </p:nvSpPr>
        <p:spPr>
          <a:xfrm rot="16200000">
            <a:off x="7488164" y="4651052"/>
            <a:ext cx="324000" cy="251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>
          <a:xfrm rot="5400000">
            <a:off x="7339752" y="4518900"/>
            <a:ext cx="32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5400000">
            <a:off x="6537339" y="3106735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hteck 189"/>
          <p:cNvSpPr/>
          <p:nvPr/>
        </p:nvSpPr>
        <p:spPr>
          <a:xfrm rot="16200000">
            <a:off x="7523188" y="4654276"/>
            <a:ext cx="216024" cy="35776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Rechteck 117"/>
          <p:cNvSpPr/>
          <p:nvPr/>
        </p:nvSpPr>
        <p:spPr>
          <a:xfrm rot="16200000">
            <a:off x="7523188" y="4654276"/>
            <a:ext cx="216024" cy="35776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8" name="Rechteck 187"/>
          <p:cNvSpPr/>
          <p:nvPr/>
        </p:nvSpPr>
        <p:spPr>
          <a:xfrm>
            <a:off x="7524328" y="3789040"/>
            <a:ext cx="252000" cy="9361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7524000" y="3816000"/>
            <a:ext cx="252000" cy="93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71" name="Gerade Verbindung 70"/>
          <p:cNvCxnSpPr/>
          <p:nvPr/>
        </p:nvCxnSpPr>
        <p:spPr>
          <a:xfrm rot="5400000">
            <a:off x="7265504" y="4164520"/>
            <a:ext cx="10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räne 182"/>
          <p:cNvSpPr/>
          <p:nvPr/>
        </p:nvSpPr>
        <p:spPr>
          <a:xfrm>
            <a:off x="7572396" y="3857628"/>
            <a:ext cx="72000" cy="72000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8" name="Rechteck 107"/>
          <p:cNvSpPr/>
          <p:nvPr/>
        </p:nvSpPr>
        <p:spPr>
          <a:xfrm>
            <a:off x="7308000" y="1800000"/>
            <a:ext cx="180000" cy="1620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4" name="Runde Klammer links 73"/>
          <p:cNvSpPr/>
          <p:nvPr/>
        </p:nvSpPr>
        <p:spPr>
          <a:xfrm>
            <a:off x="7286644" y="1785926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4" name="Rechteck 83"/>
          <p:cNvSpPr/>
          <p:nvPr/>
        </p:nvSpPr>
        <p:spPr>
          <a:xfrm rot="5400000">
            <a:off x="6819471" y="1782000"/>
            <a:ext cx="252000" cy="72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9" name="Rechteck 128"/>
          <p:cNvSpPr/>
          <p:nvPr/>
        </p:nvSpPr>
        <p:spPr>
          <a:xfrm>
            <a:off x="2304000" y="2016000"/>
            <a:ext cx="5004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5" name="Rechteck 114"/>
          <p:cNvSpPr/>
          <p:nvPr/>
        </p:nvSpPr>
        <p:spPr>
          <a:xfrm>
            <a:off x="2304000" y="2016000"/>
            <a:ext cx="5076256" cy="25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79" name="Gerade Verbindung 78"/>
          <p:cNvCxnSpPr/>
          <p:nvPr/>
        </p:nvCxnSpPr>
        <p:spPr>
          <a:xfrm rot="10800000">
            <a:off x="2285984" y="2000240"/>
            <a:ext cx="500066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10800000">
            <a:off x="2571736" y="2285992"/>
            <a:ext cx="471490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hteck 193"/>
          <p:cNvSpPr/>
          <p:nvPr/>
        </p:nvSpPr>
        <p:spPr>
          <a:xfrm>
            <a:off x="7074000" y="2996952"/>
            <a:ext cx="216024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8" name="Rechteck 137"/>
          <p:cNvSpPr/>
          <p:nvPr/>
        </p:nvSpPr>
        <p:spPr>
          <a:xfrm>
            <a:off x="7020272" y="2996952"/>
            <a:ext cx="288000" cy="28803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4" name="Rechteck 103"/>
          <p:cNvSpPr/>
          <p:nvPr/>
        </p:nvSpPr>
        <p:spPr>
          <a:xfrm>
            <a:off x="6948264" y="2996952"/>
            <a:ext cx="379990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91" name="Gerade Verbindung 190"/>
          <p:cNvCxnSpPr/>
          <p:nvPr/>
        </p:nvCxnSpPr>
        <p:spPr>
          <a:xfrm rot="10800000">
            <a:off x="7063200" y="3284984"/>
            <a:ext cx="230644" cy="1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rot="10800000">
            <a:off x="6786578" y="3000372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10800000">
            <a:off x="2571736" y="3214686"/>
            <a:ext cx="3571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10800000">
            <a:off x="2571736" y="3500438"/>
            <a:ext cx="3571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hteck 194"/>
          <p:cNvSpPr/>
          <p:nvPr/>
        </p:nvSpPr>
        <p:spPr>
          <a:xfrm>
            <a:off x="2304000" y="3140968"/>
            <a:ext cx="252000" cy="1008000"/>
          </a:xfrm>
          <a:prstGeom prst="rect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4" name="Gerade Verbindung 33"/>
          <p:cNvCxnSpPr/>
          <p:nvPr/>
        </p:nvCxnSpPr>
        <p:spPr>
          <a:xfrm rot="5400000" flipH="1" flipV="1">
            <a:off x="2249868" y="3822306"/>
            <a:ext cx="644530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5400000" flipH="1" flipV="1">
            <a:off x="1213223" y="3072207"/>
            <a:ext cx="214472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 flipH="1" flipV="1">
            <a:off x="2106595" y="2751133"/>
            <a:ext cx="93028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hteck 195"/>
          <p:cNvSpPr/>
          <p:nvPr/>
        </p:nvSpPr>
        <p:spPr>
          <a:xfrm>
            <a:off x="2088000" y="4143380"/>
            <a:ext cx="684000" cy="48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49" name="Gerade Verbindung 148"/>
          <p:cNvCxnSpPr/>
          <p:nvPr/>
        </p:nvCxnSpPr>
        <p:spPr>
          <a:xfrm>
            <a:off x="1785918" y="4143380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2571736" y="4143380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1822431" y="4392619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hteck 192"/>
          <p:cNvSpPr/>
          <p:nvPr/>
        </p:nvSpPr>
        <p:spPr>
          <a:xfrm rot="16200000">
            <a:off x="6929454" y="2786058"/>
            <a:ext cx="1428760" cy="285752"/>
          </a:xfrm>
          <a:prstGeom prst="rect">
            <a:avLst/>
          </a:prstGeom>
          <a:gradFill flip="none" rotWithShape="1">
            <a:gsLst>
              <a:gs pos="34000">
                <a:srgbClr val="61D6FF"/>
              </a:gs>
              <a:gs pos="49000">
                <a:srgbClr val="E389CB"/>
              </a:gs>
              <a:gs pos="97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0" name="Rechteck 169"/>
          <p:cNvSpPr/>
          <p:nvPr/>
        </p:nvSpPr>
        <p:spPr>
          <a:xfrm rot="16200000">
            <a:off x="7036611" y="1607331"/>
            <a:ext cx="1214446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>
          <a:xfrm rot="10800000">
            <a:off x="1500166" y="1142984"/>
            <a:ext cx="628654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hteck 160"/>
          <p:cNvSpPr/>
          <p:nvPr/>
        </p:nvSpPr>
        <p:spPr>
          <a:xfrm rot="16200000">
            <a:off x="6965173" y="2821777"/>
            <a:ext cx="1357322" cy="285752"/>
          </a:xfrm>
          <a:prstGeom prst="rect">
            <a:avLst/>
          </a:prstGeom>
          <a:gradFill flip="none" rotWithShape="1">
            <a:gsLst>
              <a:gs pos="32000">
                <a:srgbClr val="05BEFF"/>
              </a:gs>
              <a:gs pos="86000">
                <a:srgbClr val="E389CB"/>
              </a:gs>
              <a:gs pos="100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0" name="Gerade Verbindung 59"/>
          <p:cNvCxnSpPr/>
          <p:nvPr/>
        </p:nvCxnSpPr>
        <p:spPr>
          <a:xfrm rot="5400000">
            <a:off x="6501958" y="2427736"/>
            <a:ext cx="257029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5400000">
            <a:off x="6359082" y="2570612"/>
            <a:ext cx="22853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1285852" y="4643446"/>
            <a:ext cx="107157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>
            <a:off x="2285984" y="4643446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2571736" y="4643446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5400000" flipH="1" flipV="1">
            <a:off x="1822431" y="5106999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>
            <a:off x="1500166" y="464344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hteck 198"/>
          <p:cNvSpPr/>
          <p:nvPr/>
        </p:nvSpPr>
        <p:spPr>
          <a:xfrm>
            <a:off x="7929586" y="3571876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Drossel-</a:t>
            </a:r>
          </a:p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ventil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8" name="Gerade Verbindung 177"/>
          <p:cNvCxnSpPr/>
          <p:nvPr/>
        </p:nvCxnSpPr>
        <p:spPr>
          <a:xfrm rot="5400000">
            <a:off x="2286000" y="3356768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hteck 191"/>
          <p:cNvSpPr/>
          <p:nvPr/>
        </p:nvSpPr>
        <p:spPr>
          <a:xfrm>
            <a:off x="7524000" y="3492000"/>
            <a:ext cx="234000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u="sng" dirty="0"/>
          </a:p>
        </p:txBody>
      </p:sp>
      <p:grpSp>
        <p:nvGrpSpPr>
          <p:cNvPr id="207" name="Gruppieren 206"/>
          <p:cNvGrpSpPr/>
          <p:nvPr/>
        </p:nvGrpSpPr>
        <p:grpSpPr>
          <a:xfrm>
            <a:off x="7506000" y="3492000"/>
            <a:ext cx="360040" cy="432048"/>
            <a:chOff x="4067944" y="2924944"/>
            <a:chExt cx="584448" cy="864096"/>
          </a:xfrm>
        </p:grpSpPr>
        <p:cxnSp>
          <p:nvCxnSpPr>
            <p:cNvPr id="200" name="Gerade Verbindung 199"/>
            <p:cNvCxnSpPr/>
            <p:nvPr/>
          </p:nvCxnSpPr>
          <p:spPr>
            <a:xfrm>
              <a:off x="4283968" y="3356992"/>
              <a:ext cx="3600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Gleichschenkliges Dreieck 200"/>
            <p:cNvSpPr/>
            <p:nvPr/>
          </p:nvSpPr>
          <p:spPr>
            <a:xfrm>
              <a:off x="4067944" y="3356992"/>
              <a:ext cx="432048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Gleichschenkliges Dreieck 201"/>
            <p:cNvSpPr/>
            <p:nvPr/>
          </p:nvSpPr>
          <p:spPr>
            <a:xfrm rot="10800000">
              <a:off x="4067953" y="2924944"/>
              <a:ext cx="432050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4" name="Gerade Verbindung 203"/>
            <p:cNvCxnSpPr/>
            <p:nvPr/>
          </p:nvCxnSpPr>
          <p:spPr>
            <a:xfrm flipH="1" flipV="1">
              <a:off x="4644008" y="3212976"/>
              <a:ext cx="8384" cy="2964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>
            <a:off x="2051720" y="116632"/>
            <a:ext cx="64087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     Linde Verfahren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3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09024E-8 L 3.88889E-6 0.03146 " pathEditMode="relative" ptsTypes="AA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63073E-6 L 3.88889E-6 -0.03147 " pathEditMode="relative" ptsTypes="AA">
                                      <p:cBhvr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0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3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8" dur="3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1" dur="3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8000"/>
                            </p:stCondLst>
                            <p:childTnLst>
                              <p:par>
                                <p:cTn id="1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0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5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9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20171E-6 L 3.88889E-6 0.05227 " pathEditMode="relative" ptsTypes="AA">
                                      <p:cBhvr>
                                        <p:cTn id="206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000"/>
                            </p:stCondLst>
                            <p:childTnLst>
                              <p:par>
                                <p:cTn id="2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000"/>
                            </p:stCondLst>
                            <p:childTnLst>
                              <p:par>
                                <p:cTn id="2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000"/>
                            </p:stCondLst>
                            <p:childTnLst>
                              <p:par>
                                <p:cTn id="2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1871E-6 L 3.88889E-6 -0.03146 " pathEditMode="relative" ptsTypes="AA">
                                      <p:cBhvr>
                                        <p:cTn id="218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28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0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67762E-6 L 0.00122 0.33025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65"/>
                                    </p:animMotion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0"/>
                            </p:stCondLst>
                            <p:childTnLst>
                              <p:par>
                                <p:cTn id="2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7" grpId="1" animBg="1"/>
      <p:bldP spid="197" grpId="0" animBg="1"/>
      <p:bldP spid="189" grpId="0" animBg="1"/>
      <p:bldP spid="189" grpId="1" animBg="1"/>
      <p:bldP spid="114" grpId="0" animBg="1"/>
      <p:bldP spid="134" grpId="1" animBg="1"/>
      <p:bldP spid="137" grpId="1" animBg="1"/>
      <p:bldP spid="177" grpId="0" animBg="1"/>
      <p:bldP spid="176" grpId="0" animBg="1"/>
      <p:bldP spid="174" grpId="0" animBg="1"/>
      <p:bldP spid="159" grpId="0" animBg="1"/>
      <p:bldP spid="107" grpId="0" animBg="1"/>
      <p:bldP spid="86" grpId="0" animBg="1"/>
      <p:bldP spid="106" grpId="0" animBg="1" autoUpdateAnimBg="0"/>
      <p:bldP spid="106" grpId="1" animBg="1"/>
      <p:bldP spid="168" grpId="0" animBg="1" autoUpdateAnimBg="0"/>
      <p:bldP spid="169" grpId="0" animBg="1" autoUpdateAnimBg="0"/>
      <p:bldP spid="167" grpId="0" animBg="1" autoUpdateAnimBg="0"/>
      <p:bldP spid="166" grpId="0" animBg="1" autoUpdateAnimBg="0"/>
      <p:bldP spid="160" grpId="1" animBg="1"/>
      <p:bldP spid="156" grpId="0" animBg="1"/>
      <p:bldP spid="127" grpId="0" animBg="1"/>
      <p:bldP spid="127" grpId="1" animBg="1"/>
      <p:bldP spid="125" grpId="0"/>
      <p:bldP spid="128" grpId="1" animBg="1"/>
      <p:bldP spid="182" grpId="0"/>
      <p:bldP spid="184" grpId="0"/>
      <p:bldP spid="175" grpId="0" animBg="1"/>
      <p:bldP spid="190" grpId="0" animBg="1"/>
      <p:bldP spid="118" grpId="1" animBg="1"/>
      <p:bldP spid="108" grpId="0" animBg="1"/>
      <p:bldP spid="115" grpId="0" animBg="1"/>
      <p:bldP spid="195" grpId="0" animBg="1"/>
      <p:bldP spid="196" grpId="0" animBg="1"/>
      <p:bldP spid="193" grpId="0" animBg="1"/>
      <p:bldP spid="1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hteck 156"/>
          <p:cNvSpPr/>
          <p:nvPr/>
        </p:nvSpPr>
        <p:spPr>
          <a:xfrm>
            <a:off x="1285852" y="4643446"/>
            <a:ext cx="1500198" cy="785818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Rechteck 196"/>
          <p:cNvSpPr/>
          <p:nvPr/>
        </p:nvSpPr>
        <p:spPr>
          <a:xfrm>
            <a:off x="1285852" y="4643446"/>
            <a:ext cx="1476000" cy="785818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Flussdiagramm: Anzeige 188"/>
          <p:cNvSpPr/>
          <p:nvPr/>
        </p:nvSpPr>
        <p:spPr>
          <a:xfrm rot="5400000">
            <a:off x="6804232" y="4509136"/>
            <a:ext cx="1620000" cy="1908000"/>
          </a:xfrm>
          <a:prstGeom prst="flowChartDisplay">
            <a:avLst/>
          </a:prstGeom>
          <a:solidFill>
            <a:srgbClr val="FFFF85"/>
          </a:solidFill>
          <a:ln w="28575"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Flussdiagramm: Anzeige 113"/>
          <p:cNvSpPr/>
          <p:nvPr/>
        </p:nvSpPr>
        <p:spPr>
          <a:xfrm rot="5400000">
            <a:off x="6804232" y="4509136"/>
            <a:ext cx="1620000" cy="1908000"/>
          </a:xfrm>
          <a:prstGeom prst="flowChartDisplay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Rechteck 133"/>
          <p:cNvSpPr/>
          <p:nvPr/>
        </p:nvSpPr>
        <p:spPr>
          <a:xfrm>
            <a:off x="7308304" y="1772816"/>
            <a:ext cx="214314" cy="164307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Rechteck 125"/>
          <p:cNvSpPr/>
          <p:nvPr/>
        </p:nvSpPr>
        <p:spPr>
          <a:xfrm>
            <a:off x="2286000" y="2276872"/>
            <a:ext cx="288000" cy="92869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Rechteck 139"/>
          <p:cNvSpPr/>
          <p:nvPr/>
        </p:nvSpPr>
        <p:spPr>
          <a:xfrm>
            <a:off x="6804248" y="4077072"/>
            <a:ext cx="714380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Rechteck 138"/>
          <p:cNvSpPr/>
          <p:nvPr/>
        </p:nvSpPr>
        <p:spPr>
          <a:xfrm>
            <a:off x="6804248" y="2996952"/>
            <a:ext cx="252000" cy="1080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/>
          <p:cNvSpPr/>
          <p:nvPr/>
        </p:nvSpPr>
        <p:spPr>
          <a:xfrm>
            <a:off x="7776000" y="1772816"/>
            <a:ext cx="214314" cy="164307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7" name="Rechteck 176"/>
          <p:cNvSpPr/>
          <p:nvPr/>
        </p:nvSpPr>
        <p:spPr>
          <a:xfrm rot="16200000">
            <a:off x="6463124" y="2392876"/>
            <a:ext cx="2340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6" name="Rechteck 175"/>
          <p:cNvSpPr/>
          <p:nvPr/>
        </p:nvSpPr>
        <p:spPr>
          <a:xfrm>
            <a:off x="1764000" y="1152000"/>
            <a:ext cx="6012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4" name="Rechteck 173"/>
          <p:cNvSpPr/>
          <p:nvPr/>
        </p:nvSpPr>
        <p:spPr>
          <a:xfrm>
            <a:off x="1512000" y="1152000"/>
            <a:ext cx="252000" cy="3024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1296000" y="4140000"/>
            <a:ext cx="756000" cy="500066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Rechteck 115"/>
          <p:cNvSpPr/>
          <p:nvPr/>
        </p:nvSpPr>
        <p:spPr>
          <a:xfrm>
            <a:off x="2285984" y="2285992"/>
            <a:ext cx="285752" cy="928694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Rechteck 106"/>
          <p:cNvSpPr/>
          <p:nvPr/>
        </p:nvSpPr>
        <p:spPr>
          <a:xfrm>
            <a:off x="7786710" y="1785926"/>
            <a:ext cx="214314" cy="1643074"/>
          </a:xfrm>
          <a:prstGeom prst="rect">
            <a:avLst/>
          </a:prstGeom>
          <a:solidFill>
            <a:srgbClr val="05BEFF"/>
          </a:solidFill>
          <a:ln>
            <a:solidFill>
              <a:srgbClr val="61D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Rechteck 100"/>
          <p:cNvSpPr/>
          <p:nvPr/>
        </p:nvSpPr>
        <p:spPr>
          <a:xfrm>
            <a:off x="6804000" y="2996952"/>
            <a:ext cx="252000" cy="111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/>
          <p:cNvSpPr/>
          <p:nvPr/>
        </p:nvSpPr>
        <p:spPr>
          <a:xfrm>
            <a:off x="6786578" y="4071942"/>
            <a:ext cx="785818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/>
          <p:cNvSpPr/>
          <p:nvPr/>
        </p:nvSpPr>
        <p:spPr>
          <a:xfrm rot="16200000">
            <a:off x="6965173" y="2821777"/>
            <a:ext cx="1357322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24"/>
          <p:cNvCxnSpPr/>
          <p:nvPr/>
        </p:nvCxnSpPr>
        <p:spPr>
          <a:xfrm rot="5400000" flipH="1" flipV="1">
            <a:off x="-429" y="2643579"/>
            <a:ext cx="3001190" cy="1588"/>
          </a:xfrm>
          <a:prstGeom prst="line">
            <a:avLst/>
          </a:prstGeom>
          <a:ln w="28575">
            <a:solidFill>
              <a:srgbClr val="E38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hteck 167"/>
          <p:cNvSpPr/>
          <p:nvPr/>
        </p:nvSpPr>
        <p:spPr>
          <a:xfrm>
            <a:off x="1500166" y="1142984"/>
            <a:ext cx="285752" cy="23574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0">
                <a:srgbClr val="E389CB"/>
              </a:gs>
              <a:gs pos="0">
                <a:srgbClr val="E389CB"/>
              </a:gs>
              <a:gs pos="100000">
                <a:srgbClr val="E389CB"/>
              </a:gs>
              <a:gs pos="0">
                <a:srgbClr val="FF0000"/>
              </a:gs>
              <a:gs pos="50000">
                <a:srgbClr val="E389CB">
                  <a:shade val="67500"/>
                  <a:satMod val="115000"/>
                </a:srgbClr>
              </a:gs>
              <a:gs pos="100000">
                <a:srgbClr val="E389C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/>
          <p:cNvSpPr/>
          <p:nvPr/>
        </p:nvSpPr>
        <p:spPr>
          <a:xfrm>
            <a:off x="1785918" y="1142984"/>
            <a:ext cx="6000792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27"/>
          <p:cNvCxnSpPr/>
          <p:nvPr/>
        </p:nvCxnSpPr>
        <p:spPr>
          <a:xfrm rot="10800000">
            <a:off x="1785918" y="1428736"/>
            <a:ext cx="57150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hteck 166"/>
          <p:cNvSpPr/>
          <p:nvPr/>
        </p:nvSpPr>
        <p:spPr>
          <a:xfrm>
            <a:off x="1500166" y="3500438"/>
            <a:ext cx="285752" cy="64294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Rechteck 165"/>
          <p:cNvSpPr/>
          <p:nvPr/>
        </p:nvSpPr>
        <p:spPr>
          <a:xfrm>
            <a:off x="1285852" y="4143380"/>
            <a:ext cx="785818" cy="5000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Rechteck 159"/>
          <p:cNvSpPr/>
          <p:nvPr/>
        </p:nvSpPr>
        <p:spPr>
          <a:xfrm>
            <a:off x="1296000" y="4653136"/>
            <a:ext cx="1476000" cy="785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Rechteck 155"/>
          <p:cNvSpPr/>
          <p:nvPr/>
        </p:nvSpPr>
        <p:spPr>
          <a:xfrm>
            <a:off x="2071670" y="4143380"/>
            <a:ext cx="714380" cy="500066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Rechteck 126"/>
          <p:cNvSpPr/>
          <p:nvPr/>
        </p:nvSpPr>
        <p:spPr>
          <a:xfrm>
            <a:off x="2285984" y="3214686"/>
            <a:ext cx="642942" cy="28575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25"/>
          <p:cNvGrpSpPr/>
          <p:nvPr/>
        </p:nvGrpSpPr>
        <p:grpSpPr>
          <a:xfrm>
            <a:off x="1285852" y="5000636"/>
            <a:ext cx="1500198" cy="1357322"/>
            <a:chOff x="3357554" y="5143512"/>
            <a:chExt cx="1500198" cy="1357322"/>
          </a:xfrm>
        </p:grpSpPr>
        <p:sp>
          <p:nvSpPr>
            <p:cNvPr id="12" name="Rechteck 11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7" name="Gerade Verbindung 26"/>
          <p:cNvCxnSpPr/>
          <p:nvPr/>
        </p:nvCxnSpPr>
        <p:spPr>
          <a:xfrm rot="5400000" flipH="1" flipV="1">
            <a:off x="428596" y="2786058"/>
            <a:ext cx="271543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unde Klammer links 47"/>
          <p:cNvSpPr/>
          <p:nvPr/>
        </p:nvSpPr>
        <p:spPr>
          <a:xfrm>
            <a:off x="1285852" y="1643050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unde Klammer links 48"/>
          <p:cNvSpPr/>
          <p:nvPr/>
        </p:nvSpPr>
        <p:spPr>
          <a:xfrm rot="10800000">
            <a:off x="1785918" y="1643050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 rot="5400000">
            <a:off x="858910" y="1712802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49"/>
          <p:cNvCxnSpPr/>
          <p:nvPr/>
        </p:nvCxnSpPr>
        <p:spPr>
          <a:xfrm rot="10800000">
            <a:off x="357158" y="1928802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 rot="5400000">
            <a:off x="858910" y="2570058"/>
            <a:ext cx="288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3" name="Gerade Verbindung 52"/>
          <p:cNvCxnSpPr/>
          <p:nvPr/>
        </p:nvCxnSpPr>
        <p:spPr>
          <a:xfrm rot="10800000">
            <a:off x="357158" y="2214554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10800000">
            <a:off x="357158" y="2786058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10800000">
            <a:off x="357158" y="3071810"/>
            <a:ext cx="92869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unde Klammer links 71"/>
          <p:cNvSpPr/>
          <p:nvPr/>
        </p:nvSpPr>
        <p:spPr>
          <a:xfrm rot="10800000">
            <a:off x="7786710" y="1785926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4" name="Gerade Verbindung 93"/>
          <p:cNvCxnSpPr/>
          <p:nvPr/>
        </p:nvCxnSpPr>
        <p:spPr>
          <a:xfrm rot="10800000">
            <a:off x="6786578" y="4357694"/>
            <a:ext cx="71438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5400000" flipH="1" flipV="1">
            <a:off x="6108314" y="3678636"/>
            <a:ext cx="1357322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5400000" flipH="1" flipV="1">
            <a:off x="6679818" y="3678636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rot="10800000">
            <a:off x="7072330" y="4071942"/>
            <a:ext cx="42862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mit Pfeil 123"/>
          <p:cNvCxnSpPr/>
          <p:nvPr/>
        </p:nvCxnSpPr>
        <p:spPr>
          <a:xfrm rot="10800000">
            <a:off x="2783240" y="3357562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/>
          <p:cNvSpPr txBox="1"/>
          <p:nvPr/>
        </p:nvSpPr>
        <p:spPr>
          <a:xfrm>
            <a:off x="3143240" y="314324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Luft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2285984" y="3212976"/>
            <a:ext cx="285752" cy="9304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3" name="Gerade Verbindung 142"/>
          <p:cNvCxnSpPr/>
          <p:nvPr/>
        </p:nvCxnSpPr>
        <p:spPr>
          <a:xfrm rot="5400000" flipH="1" flipV="1">
            <a:off x="321439" y="5107793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rade Verbindung 146"/>
          <p:cNvCxnSpPr/>
          <p:nvPr/>
        </p:nvCxnSpPr>
        <p:spPr>
          <a:xfrm>
            <a:off x="1285852" y="6072206"/>
            <a:ext cx="15001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/>
          <p:nvPr/>
        </p:nvCxnSpPr>
        <p:spPr>
          <a:xfrm>
            <a:off x="1285852" y="4143380"/>
            <a:ext cx="2047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 rot="5400000">
            <a:off x="762" y="2642388"/>
            <a:ext cx="300039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 flipH="1">
            <a:off x="357158" y="2928934"/>
            <a:ext cx="360000" cy="11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rot="10800000">
            <a:off x="357158" y="2071678"/>
            <a:ext cx="360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285720" y="2285992"/>
            <a:ext cx="857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5715008" y="242886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Gegenstrom-kühler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000364" y="500063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Verdichter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117"/>
          <p:cNvGrpSpPr/>
          <p:nvPr/>
        </p:nvGrpSpPr>
        <p:grpSpPr>
          <a:xfrm>
            <a:off x="928662" y="2786058"/>
            <a:ext cx="285752" cy="284400"/>
            <a:chOff x="7215206" y="4000504"/>
            <a:chExt cx="285752" cy="284400"/>
          </a:xfrm>
        </p:grpSpPr>
        <p:sp>
          <p:nvSpPr>
            <p:cNvPr id="119" name="Ellipse 118"/>
            <p:cNvSpPr/>
            <p:nvPr/>
          </p:nvSpPr>
          <p:spPr>
            <a:xfrm>
              <a:off x="7215206" y="4000504"/>
              <a:ext cx="285752" cy="28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0" name="Gerade Verbindung 119"/>
            <p:cNvCxnSpPr>
              <a:stCxn id="119" idx="1"/>
              <a:endCxn id="119" idx="5"/>
            </p:cNvCxnSpPr>
            <p:nvPr/>
          </p:nvCxnSpPr>
          <p:spPr>
            <a:xfrm rot="16200000" flipH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120"/>
            <p:cNvCxnSpPr>
              <a:stCxn id="119" idx="3"/>
              <a:endCxn id="119" idx="7"/>
            </p:cNvCxnSpPr>
            <p:nvPr/>
          </p:nvCxnSpPr>
          <p:spPr>
            <a:xfrm rot="5400000" flipH="1" flipV="1">
              <a:off x="7257531" y="4041675"/>
              <a:ext cx="201102" cy="202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" name="Gerade Verbindung 134"/>
          <p:cNvCxnSpPr/>
          <p:nvPr/>
        </p:nvCxnSpPr>
        <p:spPr>
          <a:xfrm rot="5400000" flipH="1" flipV="1">
            <a:off x="6251190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rot="5400000" flipH="1" flipV="1">
            <a:off x="8180016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/>
          <p:nvPr/>
        </p:nvCxnSpPr>
        <p:spPr>
          <a:xfrm rot="5400000" flipH="1" flipV="1">
            <a:off x="6251190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5400000" flipH="1" flipV="1">
            <a:off x="8180016" y="5321710"/>
            <a:ext cx="78581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99"/>
          <p:cNvGrpSpPr/>
          <p:nvPr/>
        </p:nvGrpSpPr>
        <p:grpSpPr>
          <a:xfrm>
            <a:off x="1285852" y="5357826"/>
            <a:ext cx="1500198" cy="1357322"/>
            <a:chOff x="3357554" y="5143512"/>
            <a:chExt cx="1500198" cy="1357322"/>
          </a:xfrm>
        </p:grpSpPr>
        <p:sp>
          <p:nvSpPr>
            <p:cNvPr id="110" name="Rechteck 10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uppieren 125"/>
          <p:cNvGrpSpPr/>
          <p:nvPr/>
        </p:nvGrpSpPr>
        <p:grpSpPr>
          <a:xfrm>
            <a:off x="1285852" y="5286388"/>
            <a:ext cx="1500198" cy="1357322"/>
            <a:chOff x="3357554" y="5143512"/>
            <a:chExt cx="1500198" cy="1357322"/>
          </a:xfrm>
        </p:grpSpPr>
        <p:sp>
          <p:nvSpPr>
            <p:cNvPr id="144" name="Rechteck 143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125"/>
          <p:cNvGrpSpPr/>
          <p:nvPr/>
        </p:nvGrpSpPr>
        <p:grpSpPr>
          <a:xfrm>
            <a:off x="1285852" y="4929198"/>
            <a:ext cx="1500198" cy="1357322"/>
            <a:chOff x="3357554" y="5143512"/>
            <a:chExt cx="1500198" cy="1357322"/>
          </a:xfrm>
        </p:grpSpPr>
        <p:sp>
          <p:nvSpPr>
            <p:cNvPr id="150" name="Rechteck 149"/>
            <p:cNvSpPr/>
            <p:nvPr/>
          </p:nvSpPr>
          <p:spPr>
            <a:xfrm>
              <a:off x="3357554" y="5143512"/>
              <a:ext cx="1500198" cy="509590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3929058" y="5572140"/>
              <a:ext cx="357190" cy="928694"/>
            </a:xfrm>
            <a:prstGeom prst="rect">
              <a:avLst/>
            </a:prstGeom>
            <a:solidFill>
              <a:schemeClr val="tx1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2" name="Rechteck 181"/>
          <p:cNvSpPr/>
          <p:nvPr/>
        </p:nvSpPr>
        <p:spPr>
          <a:xfrm>
            <a:off x="3357554" y="642918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komprimierte 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hteck 183"/>
          <p:cNvSpPr/>
          <p:nvPr/>
        </p:nvSpPr>
        <p:spPr>
          <a:xfrm>
            <a:off x="3357554" y="2357430"/>
            <a:ext cx="1891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expandierte</a:t>
            </a:r>
            <a:r>
              <a:rPr lang="de-DE" dirty="0" smtClean="0"/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Rechteck 184"/>
          <p:cNvSpPr/>
          <p:nvPr/>
        </p:nvSpPr>
        <p:spPr>
          <a:xfrm>
            <a:off x="5214942" y="5643578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flüssige Luft 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Flussdiagramm: Anzeige 129"/>
          <p:cNvSpPr/>
          <p:nvPr/>
        </p:nvSpPr>
        <p:spPr>
          <a:xfrm rot="5400000">
            <a:off x="6936740" y="4619260"/>
            <a:ext cx="1354520" cy="1980000"/>
          </a:xfrm>
          <a:prstGeom prst="flowChartDisplay">
            <a:avLst/>
          </a:prstGeom>
          <a:gradFill flip="none" rotWithShape="1">
            <a:gsLst>
              <a:gs pos="58000">
                <a:schemeClr val="bg1">
                  <a:lumMod val="95000"/>
                  <a:alpha val="0"/>
                </a:schemeClr>
              </a:gs>
              <a:gs pos="0">
                <a:srgbClr val="0070C0"/>
              </a:gs>
              <a:gs pos="50000">
                <a:srgbClr val="0070C0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Rechteck 174"/>
          <p:cNvSpPr/>
          <p:nvPr/>
        </p:nvSpPr>
        <p:spPr>
          <a:xfrm>
            <a:off x="6660232" y="4941168"/>
            <a:ext cx="1908000" cy="61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Flussdiagramm: Anzeige 94"/>
          <p:cNvSpPr/>
          <p:nvPr/>
        </p:nvSpPr>
        <p:spPr>
          <a:xfrm rot="5400000">
            <a:off x="6786578" y="4500570"/>
            <a:ext cx="1643074" cy="1928826"/>
          </a:xfrm>
          <a:prstGeom prst="flowChartDisplay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 rot="16200000">
            <a:off x="7488164" y="4651052"/>
            <a:ext cx="324000" cy="251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" name="Gerade Verbindung 102"/>
          <p:cNvCxnSpPr/>
          <p:nvPr/>
        </p:nvCxnSpPr>
        <p:spPr>
          <a:xfrm rot="5400000">
            <a:off x="7339752" y="4518900"/>
            <a:ext cx="32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5400000">
            <a:off x="6537339" y="3106735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hteck 189"/>
          <p:cNvSpPr/>
          <p:nvPr/>
        </p:nvSpPr>
        <p:spPr>
          <a:xfrm rot="16200000">
            <a:off x="7523188" y="4654276"/>
            <a:ext cx="216024" cy="35776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Rechteck 117"/>
          <p:cNvSpPr/>
          <p:nvPr/>
        </p:nvSpPr>
        <p:spPr>
          <a:xfrm rot="16200000">
            <a:off x="7523188" y="4654276"/>
            <a:ext cx="216024" cy="35776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Rechteck 187"/>
          <p:cNvSpPr/>
          <p:nvPr/>
        </p:nvSpPr>
        <p:spPr>
          <a:xfrm>
            <a:off x="7524328" y="3789040"/>
            <a:ext cx="252000" cy="936104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/>
          <p:cNvSpPr/>
          <p:nvPr/>
        </p:nvSpPr>
        <p:spPr>
          <a:xfrm>
            <a:off x="7524000" y="3816000"/>
            <a:ext cx="252000" cy="93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1" name="Gerade Verbindung 70"/>
          <p:cNvCxnSpPr/>
          <p:nvPr/>
        </p:nvCxnSpPr>
        <p:spPr>
          <a:xfrm rot="5400000">
            <a:off x="7265504" y="4164520"/>
            <a:ext cx="1044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räne 182"/>
          <p:cNvSpPr/>
          <p:nvPr/>
        </p:nvSpPr>
        <p:spPr>
          <a:xfrm>
            <a:off x="7572396" y="3857628"/>
            <a:ext cx="72000" cy="72000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Rechteck 107"/>
          <p:cNvSpPr/>
          <p:nvPr/>
        </p:nvSpPr>
        <p:spPr>
          <a:xfrm>
            <a:off x="7308000" y="1800000"/>
            <a:ext cx="180000" cy="1620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unde Klammer links 73"/>
          <p:cNvSpPr/>
          <p:nvPr/>
        </p:nvSpPr>
        <p:spPr>
          <a:xfrm>
            <a:off x="7286644" y="1785926"/>
            <a:ext cx="214314" cy="1643074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 rot="5400000">
            <a:off x="6819471" y="1782000"/>
            <a:ext cx="252000" cy="72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/>
          <p:cNvSpPr/>
          <p:nvPr/>
        </p:nvSpPr>
        <p:spPr>
          <a:xfrm>
            <a:off x="2304000" y="2016000"/>
            <a:ext cx="5004000" cy="252000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Rechteck 114"/>
          <p:cNvSpPr/>
          <p:nvPr/>
        </p:nvSpPr>
        <p:spPr>
          <a:xfrm>
            <a:off x="2304000" y="2016000"/>
            <a:ext cx="5076256" cy="252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9" name="Gerade Verbindung 78"/>
          <p:cNvCxnSpPr/>
          <p:nvPr/>
        </p:nvCxnSpPr>
        <p:spPr>
          <a:xfrm rot="10800000">
            <a:off x="2285984" y="2000240"/>
            <a:ext cx="500066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10800000">
            <a:off x="2571736" y="2285992"/>
            <a:ext cx="471490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hteck 193"/>
          <p:cNvSpPr/>
          <p:nvPr/>
        </p:nvSpPr>
        <p:spPr>
          <a:xfrm>
            <a:off x="7074000" y="2996952"/>
            <a:ext cx="216024" cy="25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7020272" y="2996952"/>
            <a:ext cx="288000" cy="288032"/>
          </a:xfrm>
          <a:prstGeom prst="rect">
            <a:avLst/>
          </a:prstGeom>
          <a:solidFill>
            <a:srgbClr val="FFFF85"/>
          </a:solidFill>
          <a:ln>
            <a:solidFill>
              <a:srgbClr val="FFF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Rechteck 103"/>
          <p:cNvSpPr/>
          <p:nvPr/>
        </p:nvSpPr>
        <p:spPr>
          <a:xfrm>
            <a:off x="6948264" y="2996952"/>
            <a:ext cx="379990" cy="285752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1" name="Gerade Verbindung 190"/>
          <p:cNvCxnSpPr/>
          <p:nvPr/>
        </p:nvCxnSpPr>
        <p:spPr>
          <a:xfrm rot="10800000">
            <a:off x="7063200" y="3284984"/>
            <a:ext cx="230644" cy="1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rot="10800000">
            <a:off x="6786578" y="3000372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10800000">
            <a:off x="2571736" y="3214686"/>
            <a:ext cx="3571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10800000">
            <a:off x="2571736" y="3500438"/>
            <a:ext cx="35719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hteck 194"/>
          <p:cNvSpPr/>
          <p:nvPr/>
        </p:nvSpPr>
        <p:spPr>
          <a:xfrm>
            <a:off x="2304000" y="3140968"/>
            <a:ext cx="252000" cy="1008000"/>
          </a:xfrm>
          <a:prstGeom prst="rect">
            <a:avLst/>
          </a:prstGeom>
          <a:solidFill>
            <a:srgbClr val="05BEFF"/>
          </a:solidFill>
          <a:ln w="28575"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4" name="Gerade Verbindung 33"/>
          <p:cNvCxnSpPr/>
          <p:nvPr/>
        </p:nvCxnSpPr>
        <p:spPr>
          <a:xfrm rot="5400000" flipH="1" flipV="1">
            <a:off x="2249868" y="3822306"/>
            <a:ext cx="644530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5400000" flipH="1" flipV="1">
            <a:off x="1213223" y="3072207"/>
            <a:ext cx="214472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 flipH="1" flipV="1">
            <a:off x="2106595" y="2751133"/>
            <a:ext cx="93028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hteck 195"/>
          <p:cNvSpPr/>
          <p:nvPr/>
        </p:nvSpPr>
        <p:spPr>
          <a:xfrm>
            <a:off x="2088000" y="4143380"/>
            <a:ext cx="684000" cy="486000"/>
          </a:xfrm>
          <a:prstGeom prst="rect">
            <a:avLst/>
          </a:prstGeom>
          <a:solidFill>
            <a:srgbClr val="05BEFF"/>
          </a:solidFill>
          <a:ln>
            <a:solidFill>
              <a:srgbClr val="05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9" name="Gerade Verbindung 148"/>
          <p:cNvCxnSpPr/>
          <p:nvPr/>
        </p:nvCxnSpPr>
        <p:spPr>
          <a:xfrm>
            <a:off x="1785918" y="4143380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2571736" y="4143380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1822431" y="4392619"/>
            <a:ext cx="50006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hteck 192"/>
          <p:cNvSpPr/>
          <p:nvPr/>
        </p:nvSpPr>
        <p:spPr>
          <a:xfrm rot="16200000">
            <a:off x="6929454" y="2786058"/>
            <a:ext cx="1428760" cy="285752"/>
          </a:xfrm>
          <a:prstGeom prst="rect">
            <a:avLst/>
          </a:prstGeom>
          <a:gradFill flip="none" rotWithShape="1">
            <a:gsLst>
              <a:gs pos="34000">
                <a:srgbClr val="61D6FF"/>
              </a:gs>
              <a:gs pos="49000">
                <a:srgbClr val="E389CB"/>
              </a:gs>
              <a:gs pos="97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0" name="Rechteck 169"/>
          <p:cNvSpPr/>
          <p:nvPr/>
        </p:nvSpPr>
        <p:spPr>
          <a:xfrm rot="16200000">
            <a:off x="7036611" y="1607331"/>
            <a:ext cx="1214446" cy="285752"/>
          </a:xfrm>
          <a:prstGeom prst="rect">
            <a:avLst/>
          </a:prstGeom>
          <a:solidFill>
            <a:srgbClr val="E389CB"/>
          </a:soli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37"/>
          <p:cNvCxnSpPr/>
          <p:nvPr/>
        </p:nvCxnSpPr>
        <p:spPr>
          <a:xfrm rot="10800000">
            <a:off x="1500166" y="1142984"/>
            <a:ext cx="628654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hteck 160"/>
          <p:cNvSpPr/>
          <p:nvPr/>
        </p:nvSpPr>
        <p:spPr>
          <a:xfrm rot="16200000">
            <a:off x="6965173" y="2821777"/>
            <a:ext cx="1357322" cy="285752"/>
          </a:xfrm>
          <a:prstGeom prst="rect">
            <a:avLst/>
          </a:prstGeom>
          <a:gradFill flip="none" rotWithShape="1">
            <a:gsLst>
              <a:gs pos="32000">
                <a:srgbClr val="05BEFF"/>
              </a:gs>
              <a:gs pos="86000">
                <a:srgbClr val="E389CB"/>
              </a:gs>
              <a:gs pos="100000">
                <a:srgbClr val="E389CB"/>
              </a:gs>
              <a:gs pos="50000">
                <a:srgbClr val="E389CB"/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E38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0" name="Gerade Verbindung 59"/>
          <p:cNvCxnSpPr/>
          <p:nvPr/>
        </p:nvCxnSpPr>
        <p:spPr>
          <a:xfrm rot="5400000">
            <a:off x="6501958" y="2427736"/>
            <a:ext cx="2570298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rot="5400000">
            <a:off x="6359082" y="2570612"/>
            <a:ext cx="228534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>
            <a:off x="1285852" y="4643446"/>
            <a:ext cx="107157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>
            <a:off x="2285984" y="4643446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2571736" y="4643446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5400000" flipH="1" flipV="1">
            <a:off x="1822431" y="5106999"/>
            <a:ext cx="19288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>
            <a:off x="1500166" y="464344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hteck 198"/>
          <p:cNvSpPr/>
          <p:nvPr/>
        </p:nvSpPr>
        <p:spPr>
          <a:xfrm>
            <a:off x="7929586" y="3571876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Drossel-</a:t>
            </a:r>
          </a:p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ventil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8" name="Gerade Verbindung 177"/>
          <p:cNvCxnSpPr/>
          <p:nvPr/>
        </p:nvCxnSpPr>
        <p:spPr>
          <a:xfrm rot="5400000">
            <a:off x="2286000" y="3356768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hteck 191"/>
          <p:cNvSpPr/>
          <p:nvPr/>
        </p:nvSpPr>
        <p:spPr>
          <a:xfrm>
            <a:off x="7524000" y="3492000"/>
            <a:ext cx="234000" cy="4320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u="sng" dirty="0"/>
          </a:p>
        </p:txBody>
      </p:sp>
      <p:grpSp>
        <p:nvGrpSpPr>
          <p:cNvPr id="7" name="Gruppieren 206"/>
          <p:cNvGrpSpPr/>
          <p:nvPr/>
        </p:nvGrpSpPr>
        <p:grpSpPr>
          <a:xfrm>
            <a:off x="7506000" y="3492000"/>
            <a:ext cx="360040" cy="432048"/>
            <a:chOff x="4067944" y="2924944"/>
            <a:chExt cx="584448" cy="864096"/>
          </a:xfrm>
        </p:grpSpPr>
        <p:cxnSp>
          <p:nvCxnSpPr>
            <p:cNvPr id="200" name="Gerade Verbindung 199"/>
            <p:cNvCxnSpPr/>
            <p:nvPr/>
          </p:nvCxnSpPr>
          <p:spPr>
            <a:xfrm>
              <a:off x="4283968" y="3356992"/>
              <a:ext cx="3600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Gleichschenkliges Dreieck 200"/>
            <p:cNvSpPr/>
            <p:nvPr/>
          </p:nvSpPr>
          <p:spPr>
            <a:xfrm>
              <a:off x="4067944" y="3356992"/>
              <a:ext cx="432048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Gleichschenkliges Dreieck 201"/>
            <p:cNvSpPr/>
            <p:nvPr/>
          </p:nvSpPr>
          <p:spPr>
            <a:xfrm rot="10800000">
              <a:off x="4067953" y="2924944"/>
              <a:ext cx="432050" cy="432048"/>
            </a:xfrm>
            <a:prstGeom prst="triangl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4" name="Gerade Verbindung 203"/>
            <p:cNvCxnSpPr/>
            <p:nvPr/>
          </p:nvCxnSpPr>
          <p:spPr>
            <a:xfrm flipH="1" flipV="1">
              <a:off x="4644008" y="3212976"/>
              <a:ext cx="8384" cy="2964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>
            <a:off x="2051720" y="116632"/>
            <a:ext cx="64087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     Linde Verfahren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09024E-8 L 3.88889E-6 0.03146 " pathEditMode="relative" ptsTypes="AA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63073E-6 L 3.88889E-6 -0.03147 " pathEditMode="relative" ptsTypes="AA"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3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3000"/>
                            </p:stCondLst>
                            <p:childTnLst>
                              <p:par>
                                <p:cTn id="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5000"/>
                            </p:stCondLst>
                            <p:childTnLst>
                              <p:par>
                                <p:cTn id="1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86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20171E-6 L 3.88889E-6 0.05227 " pathEditMode="relative" ptsTypes="AA">
                                      <p:cBhvr>
                                        <p:cTn id="2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1871E-6 L 3.88889E-6 -0.03146 " pathEditMode="relative" ptsTypes="AA">
                                      <p:cBhvr>
                                        <p:cTn id="2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1000"/>
                            </p:stCondLst>
                            <p:childTnLst>
                              <p:par>
                                <p:cTn id="2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2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67762E-6 L 0.00122 0.33025 " pathEditMode="relative" rAng="0" ptsTypes="AA">
                                      <p:cBhvr>
                                        <p:cTn id="23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65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7" grpId="1" animBg="1"/>
      <p:bldP spid="197" grpId="0" animBg="1"/>
      <p:bldP spid="189" grpId="0" animBg="1"/>
      <p:bldP spid="189" grpId="1" animBg="1"/>
      <p:bldP spid="114" grpId="0" animBg="1"/>
      <p:bldP spid="134" grpId="0" animBg="1"/>
      <p:bldP spid="137" grpId="0" animBg="1"/>
      <p:bldP spid="177" grpId="0" animBg="1"/>
      <p:bldP spid="176" grpId="0" animBg="1"/>
      <p:bldP spid="174" grpId="0" animBg="1"/>
      <p:bldP spid="159" grpId="0" animBg="1"/>
      <p:bldP spid="107" grpId="0" animBg="1"/>
      <p:bldP spid="86" grpId="0" animBg="1"/>
      <p:bldP spid="106" grpId="0" animBg="1" autoUpdateAnimBg="0"/>
      <p:bldP spid="106" grpId="1" animBg="1"/>
      <p:bldP spid="168" grpId="0" animBg="1" autoUpdateAnimBg="0"/>
      <p:bldP spid="169" grpId="0" animBg="1" autoUpdateAnimBg="0"/>
      <p:bldP spid="167" grpId="0" animBg="1" autoUpdateAnimBg="0"/>
      <p:bldP spid="166" grpId="0" animBg="1" autoUpdateAnimBg="0"/>
      <p:bldP spid="160" grpId="0" animBg="1"/>
      <p:bldP spid="156" grpId="0" animBg="1"/>
      <p:bldP spid="127" grpId="0" animBg="1"/>
      <p:bldP spid="127" grpId="1" animBg="1"/>
      <p:bldP spid="125" grpId="0"/>
      <p:bldP spid="128" grpId="0" animBg="1"/>
      <p:bldP spid="182" grpId="0"/>
      <p:bldP spid="184" grpId="0"/>
      <p:bldP spid="175" grpId="0" animBg="1"/>
      <p:bldP spid="190" grpId="0" animBg="1"/>
      <p:bldP spid="118" grpId="0" animBg="1"/>
      <p:bldP spid="108" grpId="0" animBg="1"/>
      <p:bldP spid="115" grpId="0" animBg="1"/>
      <p:bldP spid="195" grpId="0" animBg="1"/>
      <p:bldP spid="196" grpId="0" animBg="1"/>
      <p:bldP spid="193" grpId="0" animBg="1"/>
      <p:bldP spid="1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3117" y="799171"/>
            <a:ext cx="6480720" cy="605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27584" y="116632"/>
            <a:ext cx="72728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     Funktionsweise eines Kühlschranks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19672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Hochdruck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355976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Niederdruck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55976" y="32849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 Verdampfer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4644008" y="2636912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V="1">
            <a:off x="1403648" y="350100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1835696" y="2420888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347864" y="342900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V="1">
            <a:off x="3203848" y="342900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2555776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75856" y="55172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Kompressor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259632" y="5733256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Kondensor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  <p:bldP spid="26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hteck 49"/>
          <p:cNvSpPr/>
          <p:nvPr/>
        </p:nvSpPr>
        <p:spPr>
          <a:xfrm rot="10800000">
            <a:off x="4499992" y="1988840"/>
            <a:ext cx="72008" cy="1008112"/>
          </a:xfrm>
          <a:prstGeom prst="rect">
            <a:avLst/>
          </a:prstGeom>
          <a:gradFill flip="none" rotWithShape="1">
            <a:gsLst>
              <a:gs pos="2000">
                <a:srgbClr val="FFC000"/>
              </a:gs>
              <a:gs pos="5000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4427984" y="2348880"/>
            <a:ext cx="72008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2051720" y="2348880"/>
            <a:ext cx="2016224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3186000" y="1988840"/>
            <a:ext cx="1225276" cy="1008112"/>
          </a:xfrm>
          <a:prstGeom prst="rect">
            <a:avLst/>
          </a:prstGeom>
          <a:solidFill>
            <a:srgbClr val="BF95DF"/>
          </a:solidFill>
          <a:ln>
            <a:solidFill>
              <a:srgbClr val="BF95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1907704" y="1556792"/>
            <a:ext cx="5184576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1907704" y="3140968"/>
            <a:ext cx="5184576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4427984" y="1988840"/>
            <a:ext cx="72008" cy="36004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4427984" y="2636912"/>
            <a:ext cx="72008" cy="36004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Rechteck 45"/>
          <p:cNvSpPr/>
          <p:nvPr/>
        </p:nvSpPr>
        <p:spPr>
          <a:xfrm>
            <a:off x="5796136" y="2348880"/>
            <a:ext cx="136815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>
            <a:off x="4499992" y="1988840"/>
            <a:ext cx="2088232" cy="10081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" name="Gruppieren 38"/>
          <p:cNvGrpSpPr/>
          <p:nvPr/>
        </p:nvGrpSpPr>
        <p:grpSpPr>
          <a:xfrm rot="10800000">
            <a:off x="4572000" y="1988840"/>
            <a:ext cx="1224136" cy="1008112"/>
            <a:chOff x="1547664" y="1268760"/>
            <a:chExt cx="1224136" cy="1008112"/>
          </a:xfrm>
        </p:grpSpPr>
        <p:sp>
          <p:nvSpPr>
            <p:cNvPr id="40" name="Rechteck 39"/>
            <p:cNvSpPr/>
            <p:nvPr/>
          </p:nvSpPr>
          <p:spPr>
            <a:xfrm>
              <a:off x="2339752" y="1268760"/>
              <a:ext cx="432048" cy="100811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1547664" y="1628800"/>
              <a:ext cx="1008112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8" name="Rechteck 47"/>
          <p:cNvSpPr/>
          <p:nvPr/>
        </p:nvSpPr>
        <p:spPr>
          <a:xfrm>
            <a:off x="4355976" y="1988840"/>
            <a:ext cx="72008" cy="1008112"/>
          </a:xfrm>
          <a:prstGeom prst="rect">
            <a:avLst/>
          </a:prstGeom>
          <a:gradFill flip="none" rotWithShape="1">
            <a:gsLst>
              <a:gs pos="2000">
                <a:srgbClr val="BF95DF"/>
              </a:gs>
              <a:gs pos="5000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051720" y="116632"/>
            <a:ext cx="64087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Joule Thomson Effekt</a:t>
            </a:r>
            <a:endParaRPr lang="de-DE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788024" y="22768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de-DE" baseline="-25000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E</a:t>
            </a:r>
            <a:endParaRPr lang="de-DE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987824" y="314096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179512" y="22768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 Hochdruck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380312" y="23488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 Niederdruck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004048" y="105273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491880" y="31409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Wärmeisolation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4000496" y="2000240"/>
            <a:ext cx="439458" cy="1008112"/>
          </a:xfrm>
          <a:prstGeom prst="rect">
            <a:avLst/>
          </a:prstGeom>
          <a:gradFill>
            <a:gsLst>
              <a:gs pos="0">
                <a:srgbClr val="BF95DF"/>
              </a:gs>
              <a:gs pos="50000">
                <a:srgbClr val="BF95DF"/>
              </a:gs>
              <a:gs pos="90000">
                <a:srgbClr val="FF0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1979712" y="2996952"/>
            <a:ext cx="5040560" cy="144016"/>
          </a:xfrm>
          <a:prstGeom prst="roundRect">
            <a:avLst/>
          </a:prstGeom>
          <a:solidFill>
            <a:srgbClr val="8E8F8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37"/>
          <p:cNvGrpSpPr/>
          <p:nvPr/>
        </p:nvGrpSpPr>
        <p:grpSpPr>
          <a:xfrm>
            <a:off x="1979712" y="1988840"/>
            <a:ext cx="1224136" cy="1008112"/>
            <a:chOff x="1547664" y="1268760"/>
            <a:chExt cx="1224136" cy="1008112"/>
          </a:xfrm>
        </p:grpSpPr>
        <p:sp>
          <p:nvSpPr>
            <p:cNvPr id="36" name="Rechteck 35"/>
            <p:cNvSpPr/>
            <p:nvPr/>
          </p:nvSpPr>
          <p:spPr>
            <a:xfrm>
              <a:off x="2339752" y="1268760"/>
              <a:ext cx="432048" cy="100811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1547664" y="1628800"/>
              <a:ext cx="1008112" cy="28803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979712" y="1844824"/>
            <a:ext cx="5040560" cy="144016"/>
          </a:xfrm>
          <a:prstGeom prst="roundRect">
            <a:avLst/>
          </a:prstGeom>
          <a:solidFill>
            <a:srgbClr val="8E8F8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3275856" y="2276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de-DE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de-DE" baseline="-25000" dirty="0" smtClean="0">
                <a:latin typeface="Arial" pitchFamily="34" charset="0"/>
                <a:cs typeface="Arial" pitchFamily="34" charset="0"/>
              </a:rPr>
              <a:t>A</a:t>
            </a:r>
            <a:endParaRPr lang="de-DE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Gerade Verbindung 46"/>
          <p:cNvCxnSpPr>
            <a:stCxn id="30" idx="0"/>
          </p:cNvCxnSpPr>
          <p:nvPr/>
        </p:nvCxnSpPr>
        <p:spPr>
          <a:xfrm flipV="1">
            <a:off x="4463988" y="1340768"/>
            <a:ext cx="61206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827584" y="378904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Temperatureffekt nur bei realen Gasen feststellbar!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99592" y="443711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lang="de-DE" sz="2000" baseline="-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(ideal)</a:t>
            </a:r>
            <a:r>
              <a:rPr lang="de-DE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∙ V </a:t>
            </a:r>
            <a:r>
              <a:rPr lang="de-DE" sz="2000" baseline="-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(ideal)</a:t>
            </a:r>
            <a:r>
              <a:rPr lang="de-DE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= n ∙ R ∙ T</a:t>
            </a:r>
            <a:endParaRPr lang="de-DE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220072" y="443711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ideales Gas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796409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Geschweifte Klammer links 52"/>
          <p:cNvSpPr/>
          <p:nvPr/>
        </p:nvSpPr>
        <p:spPr>
          <a:xfrm rot="16200000">
            <a:off x="1763688" y="5445224"/>
            <a:ext cx="216024" cy="64807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Geschweifte Klammer links 53"/>
          <p:cNvSpPr/>
          <p:nvPr/>
        </p:nvSpPr>
        <p:spPr>
          <a:xfrm rot="16200000" flipV="1">
            <a:off x="3059832" y="5661248"/>
            <a:ext cx="144016" cy="28803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/>
          <p:cNvSpPr txBox="1"/>
          <p:nvPr/>
        </p:nvSpPr>
        <p:spPr>
          <a:xfrm>
            <a:off x="1475656" y="59492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Binnen-druck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2771800" y="594928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Eigen-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volumen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5220072" y="52292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reales Gas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5085184"/>
            <a:ext cx="2384293" cy="579906"/>
          </a:xfrm>
          <a:prstGeom prst="rect">
            <a:avLst/>
          </a:prstGeom>
          <a:noFill/>
        </p:spPr>
      </p:pic>
      <p:sp>
        <p:nvSpPr>
          <p:cNvPr id="59" name="Rechteck 58"/>
          <p:cNvSpPr/>
          <p:nvPr/>
        </p:nvSpPr>
        <p:spPr>
          <a:xfrm>
            <a:off x="3275856" y="5157192"/>
            <a:ext cx="13085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n </a:t>
            </a:r>
            <a:r>
              <a:rPr lang="de-DE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∙</a:t>
            </a:r>
            <a:r>
              <a:rPr lang="de-DE" sz="2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R </a:t>
            </a:r>
            <a:r>
              <a:rPr lang="de-DE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∙ </a:t>
            </a:r>
            <a:r>
              <a:rPr lang="de-DE" sz="2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lang="de-DE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1220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xit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0.00023 L 0.17726 0.0002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49" grpId="0" animBg="1"/>
      <p:bldP spid="49" grpId="1" animBg="1"/>
      <p:bldP spid="21" grpId="0" animBg="1"/>
      <p:bldP spid="23" grpId="0" animBg="1"/>
      <p:bldP spid="34" grpId="0"/>
      <p:bldP spid="38" grpId="0" animBg="1"/>
      <p:bldP spid="39" grpId="0"/>
      <p:bldP spid="45" grpId="0"/>
      <p:bldP spid="51" grpId="0"/>
      <p:bldP spid="53" grpId="0" animBg="1"/>
      <p:bldP spid="54" grpId="0" animBg="1"/>
      <p:bldP spid="55" grpId="0"/>
      <p:bldP spid="56" grpId="0"/>
      <p:bldP spid="57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4572000" y="3789040"/>
            <a:ext cx="288032" cy="9361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4572000" y="2636912"/>
            <a:ext cx="288032" cy="8640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Abgerundetes Rechteck 56"/>
          <p:cNvSpPr/>
          <p:nvPr/>
        </p:nvSpPr>
        <p:spPr>
          <a:xfrm>
            <a:off x="1475656" y="2204864"/>
            <a:ext cx="655272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DDDDDD"/>
            </a:solidFill>
          </a:ln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771800" y="116632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600" b="1" dirty="0" err="1" smtClean="0">
                <a:latin typeface="Arial" pitchFamily="34" charset="0"/>
                <a:cs typeface="Arial" pitchFamily="34" charset="0"/>
              </a:rPr>
              <a:t>Messanordnung</a:t>
            </a:r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V="1">
            <a:off x="2267744" y="1772816"/>
            <a:ext cx="0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691680" y="14127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Gasstrom</a:t>
            </a:r>
            <a:endParaRPr lang="de-DE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1619672" y="2924944"/>
            <a:ext cx="2439888" cy="137653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B050"/>
              </a:solidFill>
            </a:endParaRPr>
          </a:p>
        </p:txBody>
      </p:sp>
      <p:sp>
        <p:nvSpPr>
          <p:cNvPr id="42" name="Pfeil nach rechts 41"/>
          <p:cNvSpPr/>
          <p:nvPr/>
        </p:nvSpPr>
        <p:spPr>
          <a:xfrm>
            <a:off x="5436096" y="2924944"/>
            <a:ext cx="2439888" cy="137653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3779912" y="10527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Thermometer</a:t>
            </a:r>
            <a:endParaRPr lang="de-D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Flussdiagramm: Grenzstelle 49"/>
          <p:cNvSpPr/>
          <p:nvPr/>
        </p:nvSpPr>
        <p:spPr>
          <a:xfrm rot="3928422">
            <a:off x="5221345" y="3420292"/>
            <a:ext cx="1440160" cy="329489"/>
          </a:xfrm>
          <a:prstGeom prst="flowChartTermina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Flussdiagramm: Grenzstelle 50"/>
          <p:cNvSpPr/>
          <p:nvPr/>
        </p:nvSpPr>
        <p:spPr>
          <a:xfrm rot="3928422">
            <a:off x="5593963" y="3341538"/>
            <a:ext cx="1440160" cy="323129"/>
          </a:xfrm>
          <a:prstGeom prst="flowChartTerminator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508104" y="13407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Heizung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5652120" y="1700808"/>
            <a:ext cx="45719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6444208" y="1700808"/>
            <a:ext cx="45719" cy="1584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/>
          <p:cNvSpPr txBox="1"/>
          <p:nvPr/>
        </p:nvSpPr>
        <p:spPr>
          <a:xfrm>
            <a:off x="2987824" y="52292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Drossel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bgerundetes Rechteck 57"/>
          <p:cNvSpPr/>
          <p:nvPr/>
        </p:nvSpPr>
        <p:spPr>
          <a:xfrm>
            <a:off x="1475656" y="4725144"/>
            <a:ext cx="655272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5076056" y="1556792"/>
            <a:ext cx="360000" cy="1728000"/>
            <a:chOff x="7812360" y="1124744"/>
            <a:chExt cx="720000" cy="3096344"/>
          </a:xfrm>
        </p:grpSpPr>
        <p:sp>
          <p:nvSpPr>
            <p:cNvPr id="33" name="Rechteck 32"/>
            <p:cNvSpPr/>
            <p:nvPr/>
          </p:nvSpPr>
          <p:spPr>
            <a:xfrm>
              <a:off x="8028383" y="1124744"/>
              <a:ext cx="288032" cy="25922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812360" y="3501008"/>
              <a:ext cx="720000" cy="7200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/>
            <p:cNvSpPr/>
            <p:nvPr/>
          </p:nvSpPr>
          <p:spPr>
            <a:xfrm>
              <a:off x="8046000" y="2780928"/>
              <a:ext cx="252000" cy="1043984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3779912" y="1556792"/>
            <a:ext cx="360040" cy="1728192"/>
            <a:chOff x="179512" y="1196752"/>
            <a:chExt cx="720000" cy="3096344"/>
          </a:xfrm>
        </p:grpSpPr>
        <p:sp>
          <p:nvSpPr>
            <p:cNvPr id="40" name="Rechteck 39"/>
            <p:cNvSpPr/>
            <p:nvPr/>
          </p:nvSpPr>
          <p:spPr>
            <a:xfrm>
              <a:off x="395536" y="1196752"/>
              <a:ext cx="288032" cy="2592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179512" y="3573016"/>
              <a:ext cx="720000" cy="7200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413152" y="1988840"/>
              <a:ext cx="252000" cy="1908080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9" name="Gruppieren 58"/>
          <p:cNvGrpSpPr/>
          <p:nvPr/>
        </p:nvGrpSpPr>
        <p:grpSpPr>
          <a:xfrm>
            <a:off x="5076056" y="1556792"/>
            <a:ext cx="360040" cy="1728192"/>
            <a:chOff x="179512" y="1196752"/>
            <a:chExt cx="720000" cy="3096344"/>
          </a:xfrm>
        </p:grpSpPr>
        <p:sp>
          <p:nvSpPr>
            <p:cNvPr id="60" name="Rechteck 59"/>
            <p:cNvSpPr/>
            <p:nvPr/>
          </p:nvSpPr>
          <p:spPr>
            <a:xfrm>
              <a:off x="395536" y="1196752"/>
              <a:ext cx="288032" cy="2592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179512" y="3573016"/>
              <a:ext cx="720000" cy="7200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413152" y="1988840"/>
              <a:ext cx="252000" cy="1908080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1" name="Gerade Verbindung 30"/>
          <p:cNvCxnSpPr/>
          <p:nvPr/>
        </p:nvCxnSpPr>
        <p:spPr>
          <a:xfrm flipV="1">
            <a:off x="3923928" y="4437112"/>
            <a:ext cx="72008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1763688" y="47251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Wärmeisolation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06628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             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     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9829" tIns="899829" rIns="899829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</a:t>
            </a:r>
            <a:endParaRPr kumimoji="0" lang="de-DE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661248"/>
            <a:ext cx="1847850" cy="962025"/>
          </a:xfrm>
          <a:prstGeom prst="rect">
            <a:avLst/>
          </a:prstGeom>
          <a:noFill/>
        </p:spPr>
      </p:pic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5661248"/>
            <a:ext cx="2190750" cy="876300"/>
          </a:xfrm>
          <a:prstGeom prst="rect">
            <a:avLst/>
          </a:prstGeom>
          <a:noFill/>
        </p:spPr>
      </p:pic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09950" algn="l"/>
              </a:tabLst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467544" y="1484784"/>
          <a:ext cx="4450092" cy="360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364"/>
                <a:gridCol w="1483364"/>
                <a:gridCol w="1483364"/>
              </a:tblGrid>
              <a:tr h="600066">
                <a:tc>
                  <a:txBody>
                    <a:bodyPr/>
                    <a:lstStyle/>
                    <a:p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de-DE" baseline="-2500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/K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Arial" pitchFamily="34" charset="0"/>
                          <a:cs typeface="Arial" pitchFamily="34" charset="0"/>
                        </a:rPr>
                        <a:t>μ/(K bar</a:t>
                      </a:r>
                      <a:r>
                        <a:rPr lang="de-DE" b="1" baseline="300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r>
                        <a:rPr lang="de-DE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083"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723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083"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de-DE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de-DE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+ 1.10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083"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He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- 0.060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083"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de-DE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de-DE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621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de-DE" dirty="0" smtClean="0">
                          <a:latin typeface="Arial" pitchFamily="34" charset="0"/>
                          <a:cs typeface="Arial" pitchFamily="34" charset="0"/>
                        </a:rPr>
                        <a:t>+ 0.25</a:t>
                      </a:r>
                      <a:endParaRPr lang="de-D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5148064" y="3284984"/>
            <a:ext cx="413995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85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Legende: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de-DE" sz="185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85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lang="de-DE" sz="1850" baseline="-300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lang="de-DE" sz="185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:    Inversionstemperatur</a:t>
            </a:r>
            <a:endParaRPr lang="de-DE" sz="18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5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µ:    Joule-Thomson-Koeffizient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85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850" dirty="0" smtClean="0">
                <a:latin typeface="Arial" pitchFamily="34" charset="0"/>
                <a:cs typeface="Arial" pitchFamily="34" charset="0"/>
              </a:rPr>
              <a:t>bei 101.3 </a:t>
            </a:r>
            <a:r>
              <a:rPr lang="de-DE" sz="1850" dirty="0" err="1" smtClean="0">
                <a:latin typeface="Arial" pitchFamily="34" charset="0"/>
                <a:cs typeface="Arial" pitchFamily="34" charset="0"/>
              </a:rPr>
              <a:t>kPa</a:t>
            </a:r>
            <a:r>
              <a:rPr lang="de-DE" sz="1850" dirty="0" smtClean="0">
                <a:latin typeface="Arial" pitchFamily="34" charset="0"/>
                <a:cs typeface="Arial" pitchFamily="34" charset="0"/>
              </a:rPr>
              <a:t> und 298 K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8545"/>
            <a:ext cx="255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-468560" y="116632"/>
            <a:ext cx="1191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de-DE" sz="2400" b="1" dirty="0" smtClean="0">
                <a:latin typeface="Arial" pitchFamily="34" charset="0"/>
                <a:cs typeface="Arial" pitchFamily="34" charset="0"/>
              </a:rPr>
              <a:t>Inversionstemperaturen und Joule-Thomson-Koeffizienten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1D6FF"/>
        </a:solidFill>
        <a:ln>
          <a:solidFill>
            <a:srgbClr val="61D6FF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Bildschirmpräsentation (4:3)</PresentationFormat>
  <Paragraphs>119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E2180</dc:creator>
  <cp:lastModifiedBy>Admin</cp:lastModifiedBy>
  <cp:revision>222</cp:revision>
  <dcterms:created xsi:type="dcterms:W3CDTF">2012-11-09T19:44:49Z</dcterms:created>
  <dcterms:modified xsi:type="dcterms:W3CDTF">2013-01-19T10:36:24Z</dcterms:modified>
</cp:coreProperties>
</file>