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161" userDrawn="1">
          <p15:clr>
            <a:srgbClr val="A4A3A4"/>
          </p15:clr>
        </p15:guide>
        <p15:guide id="3" pos="3120" userDrawn="1">
          <p15:clr>
            <a:srgbClr val="A4A3A4"/>
          </p15:clr>
        </p15:guide>
        <p15:guide id="4" pos="10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28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2010" y="852"/>
      </p:cViewPr>
      <p:guideLst>
        <p:guide orient="horz" pos="2160"/>
        <p:guide pos="5161"/>
        <p:guide pos="3120"/>
        <p:guide pos="10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F2660895-B308-43AF-9B08-F69A3114407C}"/>
              </a:ext>
            </a:extLst>
          </p:cNvPr>
          <p:cNvSpPr/>
          <p:nvPr/>
        </p:nvSpPr>
        <p:spPr>
          <a:xfrm>
            <a:off x="2795905" y="2718525"/>
            <a:ext cx="720000" cy="7200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83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A060183A-1526-4383-AA64-9CF3F9E3E523}"/>
              </a:ext>
            </a:extLst>
          </p:cNvPr>
          <p:cNvGrpSpPr/>
          <p:nvPr/>
        </p:nvGrpSpPr>
        <p:grpSpPr>
          <a:xfrm>
            <a:off x="4238625" y="2718718"/>
            <a:ext cx="714375" cy="710089"/>
            <a:chOff x="4238625" y="2718718"/>
            <a:chExt cx="714375" cy="710089"/>
          </a:xfrm>
        </p:grpSpPr>
        <p:sp>
          <p:nvSpPr>
            <p:cNvPr id="3" name="Textfeld 2">
              <a:extLst>
                <a:ext uri="{FF2B5EF4-FFF2-40B4-BE49-F238E27FC236}">
                  <a16:creationId xmlns:a16="http://schemas.microsoft.com/office/drawing/2014/main" id="{66BDD2B4-6E77-4C12-9598-076DD9ACD0B1}"/>
                </a:ext>
              </a:extLst>
            </p:cNvPr>
            <p:cNvSpPr txBox="1"/>
            <p:nvPr/>
          </p:nvSpPr>
          <p:spPr>
            <a:xfrm>
              <a:off x="4238625" y="27187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1</a:t>
              </a:r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60F0AC76-ED85-4159-90BA-18133A82CFDF}"/>
                </a:ext>
              </a:extLst>
            </p:cNvPr>
            <p:cNvSpPr txBox="1"/>
            <p:nvPr/>
          </p:nvSpPr>
          <p:spPr>
            <a:xfrm>
              <a:off x="4238625" y="305947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1</a:t>
              </a: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D6A1DC80-7FBC-4ADB-861A-41AA9CE4064F}"/>
                </a:ext>
              </a:extLst>
            </p:cNvPr>
            <p:cNvSpPr txBox="1"/>
            <p:nvPr/>
          </p:nvSpPr>
          <p:spPr>
            <a:xfrm>
              <a:off x="4471778" y="2795662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/>
                <a:t>H</a:t>
              </a:r>
            </a:p>
          </p:txBody>
        </p: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6EB160BA-A5B9-49D1-A9CB-1908D135B05F}"/>
              </a:ext>
            </a:extLst>
          </p:cNvPr>
          <p:cNvSpPr txBox="1"/>
          <p:nvPr/>
        </p:nvSpPr>
        <p:spPr>
          <a:xfrm>
            <a:off x="5186153" y="2893859"/>
            <a:ext cx="1390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Wasserstoff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49F95F7B-5EE7-45B9-BB65-C780B06371A7}"/>
              </a:ext>
            </a:extLst>
          </p:cNvPr>
          <p:cNvGrpSpPr/>
          <p:nvPr/>
        </p:nvGrpSpPr>
        <p:grpSpPr>
          <a:xfrm>
            <a:off x="4238625" y="3779282"/>
            <a:ext cx="714375" cy="710089"/>
            <a:chOff x="4238625" y="2718718"/>
            <a:chExt cx="714375" cy="710089"/>
          </a:xfrm>
        </p:grpSpPr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ECE485E1-1CBB-4173-851F-F806B6B3A8ED}"/>
                </a:ext>
              </a:extLst>
            </p:cNvPr>
            <p:cNvSpPr txBox="1"/>
            <p:nvPr/>
          </p:nvSpPr>
          <p:spPr>
            <a:xfrm>
              <a:off x="4238625" y="27187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5C133A18-A1BF-4694-93F8-3756E1733C77}"/>
                </a:ext>
              </a:extLst>
            </p:cNvPr>
            <p:cNvSpPr txBox="1"/>
            <p:nvPr/>
          </p:nvSpPr>
          <p:spPr>
            <a:xfrm>
              <a:off x="4238625" y="305947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1</a:t>
              </a: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75CA4206-718A-4108-8795-52527EC07A5D}"/>
                </a:ext>
              </a:extLst>
            </p:cNvPr>
            <p:cNvSpPr txBox="1"/>
            <p:nvPr/>
          </p:nvSpPr>
          <p:spPr>
            <a:xfrm>
              <a:off x="4471778" y="2795662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/>
                <a:t>D</a:t>
              </a:r>
            </a:p>
          </p:txBody>
        </p:sp>
      </p:grpSp>
      <p:sp>
        <p:nvSpPr>
          <p:cNvPr id="14" name="Textfeld 13">
            <a:extLst>
              <a:ext uri="{FF2B5EF4-FFF2-40B4-BE49-F238E27FC236}">
                <a16:creationId xmlns:a16="http://schemas.microsoft.com/office/drawing/2014/main" id="{55FD63EC-FD2E-43F8-BBBE-FA1043A0A292}"/>
              </a:ext>
            </a:extLst>
          </p:cNvPr>
          <p:cNvSpPr txBox="1"/>
          <p:nvPr/>
        </p:nvSpPr>
        <p:spPr>
          <a:xfrm>
            <a:off x="5186153" y="3954423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Deuterium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FC3617B8-0D2B-4815-BFEA-0CA47D735EE9}"/>
              </a:ext>
            </a:extLst>
          </p:cNvPr>
          <p:cNvSpPr/>
          <p:nvPr/>
        </p:nvSpPr>
        <p:spPr>
          <a:xfrm>
            <a:off x="3117156" y="3944581"/>
            <a:ext cx="720000" cy="720000"/>
          </a:xfrm>
          <a:prstGeom prst="ellipse">
            <a:avLst/>
          </a:prstGeom>
          <a:gradFill flip="none" rotWithShape="1">
            <a:gsLst>
              <a:gs pos="28000">
                <a:schemeClr val="bg1"/>
              </a:gs>
              <a:gs pos="83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A1BA231-770B-4CA0-BF01-B8AB3009BFE9}"/>
              </a:ext>
            </a:extLst>
          </p:cNvPr>
          <p:cNvSpPr/>
          <p:nvPr/>
        </p:nvSpPr>
        <p:spPr>
          <a:xfrm>
            <a:off x="2795905" y="3779089"/>
            <a:ext cx="720000" cy="7200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83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360002C-3031-4198-A343-68165A104F03}"/>
              </a:ext>
            </a:extLst>
          </p:cNvPr>
          <p:cNvGrpSpPr/>
          <p:nvPr/>
        </p:nvGrpSpPr>
        <p:grpSpPr>
          <a:xfrm>
            <a:off x="4238625" y="4868420"/>
            <a:ext cx="714375" cy="710089"/>
            <a:chOff x="4238625" y="2718718"/>
            <a:chExt cx="714375" cy="710089"/>
          </a:xfrm>
        </p:grpSpPr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9C1FE6F4-0A6C-48AE-8503-15A8E05B312E}"/>
                </a:ext>
              </a:extLst>
            </p:cNvPr>
            <p:cNvSpPr txBox="1"/>
            <p:nvPr/>
          </p:nvSpPr>
          <p:spPr>
            <a:xfrm>
              <a:off x="4238625" y="27187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3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49288322-BA61-4DAA-91F0-077AC8B83B77}"/>
                </a:ext>
              </a:extLst>
            </p:cNvPr>
            <p:cNvSpPr txBox="1"/>
            <p:nvPr/>
          </p:nvSpPr>
          <p:spPr>
            <a:xfrm>
              <a:off x="4238625" y="305947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1</a:t>
              </a:r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AA1047A9-954D-4EC1-9A79-F9856E1693E3}"/>
                </a:ext>
              </a:extLst>
            </p:cNvPr>
            <p:cNvSpPr txBox="1"/>
            <p:nvPr/>
          </p:nvSpPr>
          <p:spPr>
            <a:xfrm>
              <a:off x="4471778" y="2795662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/>
                <a:t>H</a:t>
              </a:r>
            </a:p>
          </p:txBody>
        </p:sp>
      </p:grpSp>
      <p:sp>
        <p:nvSpPr>
          <p:cNvPr id="26" name="Textfeld 25">
            <a:extLst>
              <a:ext uri="{FF2B5EF4-FFF2-40B4-BE49-F238E27FC236}">
                <a16:creationId xmlns:a16="http://schemas.microsoft.com/office/drawing/2014/main" id="{C6A8FFDF-2EDE-4AC3-87E6-961C99BAB775}"/>
              </a:ext>
            </a:extLst>
          </p:cNvPr>
          <p:cNvSpPr txBox="1"/>
          <p:nvPr/>
        </p:nvSpPr>
        <p:spPr>
          <a:xfrm>
            <a:off x="5186153" y="5043561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Tritium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6A3174AE-7E80-4B8F-A38B-0B6666621276}"/>
              </a:ext>
            </a:extLst>
          </p:cNvPr>
          <p:cNvSpPr/>
          <p:nvPr/>
        </p:nvSpPr>
        <p:spPr>
          <a:xfrm>
            <a:off x="3264847" y="5043561"/>
            <a:ext cx="720000" cy="720000"/>
          </a:xfrm>
          <a:prstGeom prst="ellipse">
            <a:avLst/>
          </a:prstGeom>
          <a:gradFill flip="none" rotWithShape="1">
            <a:gsLst>
              <a:gs pos="28000">
                <a:schemeClr val="bg1"/>
              </a:gs>
              <a:gs pos="83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B48BFEF5-F076-4071-A157-29EAD4D42DBA}"/>
              </a:ext>
            </a:extLst>
          </p:cNvPr>
          <p:cNvSpPr/>
          <p:nvPr/>
        </p:nvSpPr>
        <p:spPr>
          <a:xfrm>
            <a:off x="2511009" y="5257050"/>
            <a:ext cx="720000" cy="720000"/>
          </a:xfrm>
          <a:prstGeom prst="ellipse">
            <a:avLst/>
          </a:prstGeom>
          <a:gradFill flip="none" rotWithShape="1">
            <a:gsLst>
              <a:gs pos="28000">
                <a:schemeClr val="bg1"/>
              </a:gs>
              <a:gs pos="83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A3FF2159-C845-40B0-B688-4EEEC8FF5AD6}"/>
              </a:ext>
            </a:extLst>
          </p:cNvPr>
          <p:cNvSpPr/>
          <p:nvPr/>
        </p:nvSpPr>
        <p:spPr>
          <a:xfrm>
            <a:off x="2795905" y="4868227"/>
            <a:ext cx="720000" cy="7200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83000">
                <a:schemeClr val="accen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5B979EDE-29F2-43C8-8ED6-053F762E2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611680"/>
              </p:ext>
            </p:extLst>
          </p:nvPr>
        </p:nvGraphicFramePr>
        <p:xfrm>
          <a:off x="3873000" y="1976966"/>
          <a:ext cx="2160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7694523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9863588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061015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8721162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13391826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00737193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98303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1511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19927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356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307859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915679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05980"/>
                  </a:ext>
                </a:extLst>
              </a:tr>
            </a:tbl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922878C9-2C18-4725-ACC8-519E9D6F6761}"/>
              </a:ext>
            </a:extLst>
          </p:cNvPr>
          <p:cNvSpPr txBox="1"/>
          <p:nvPr/>
        </p:nvSpPr>
        <p:spPr>
          <a:xfrm>
            <a:off x="4902200" y="466090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>
                <a:solidFill>
                  <a:schemeClr val="accent1"/>
                </a:solidFill>
              </a:rPr>
              <a:t>N</a:t>
            </a:r>
            <a:r>
              <a:rPr lang="de-DE" b="1" baseline="-25000" dirty="0" err="1">
                <a:solidFill>
                  <a:schemeClr val="accent2"/>
                </a:solidFill>
              </a:rPr>
              <a:t>x</a:t>
            </a:r>
            <a:endParaRPr lang="de-DE" b="1" baseline="-25000" dirty="0">
              <a:solidFill>
                <a:schemeClr val="accent2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21300B3-814C-496C-B9C5-72C99D8F69B7}"/>
              </a:ext>
            </a:extLst>
          </p:cNvPr>
          <p:cNvSpPr txBox="1"/>
          <p:nvPr/>
        </p:nvSpPr>
        <p:spPr>
          <a:xfrm>
            <a:off x="3346450" y="30596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>
                <a:solidFill>
                  <a:schemeClr val="accent1"/>
                </a:solidFill>
              </a:rPr>
              <a:t>Z</a:t>
            </a:r>
            <a:r>
              <a:rPr lang="de-DE" b="1" baseline="-25000" dirty="0" err="1">
                <a:solidFill>
                  <a:schemeClr val="accent2"/>
                </a:solidFill>
              </a:rPr>
              <a:t>x</a:t>
            </a:r>
            <a:endParaRPr lang="de-DE" b="1" baseline="-25000" dirty="0">
              <a:solidFill>
                <a:schemeClr val="accent2"/>
              </a:solidFill>
            </a:endParaRP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0EE3B3BB-396C-4F94-9B6D-442907988A46}"/>
              </a:ext>
            </a:extLst>
          </p:cNvPr>
          <p:cNvGrpSpPr/>
          <p:nvPr/>
        </p:nvGrpSpPr>
        <p:grpSpPr>
          <a:xfrm>
            <a:off x="3551795" y="4984569"/>
            <a:ext cx="2481205" cy="338554"/>
            <a:chOff x="5174112" y="4914384"/>
            <a:chExt cx="2481205" cy="338554"/>
          </a:xfrm>
        </p:grpSpPr>
        <p:cxnSp>
          <p:nvCxnSpPr>
            <p:cNvPr id="7" name="Gerade Verbindung mit Pfeil 6">
              <a:extLst>
                <a:ext uri="{FF2B5EF4-FFF2-40B4-BE49-F238E27FC236}">
                  <a16:creationId xmlns:a16="http://schemas.microsoft.com/office/drawing/2014/main" id="{05F6F635-DB6C-4276-830F-C90E52BB1B9D}"/>
                </a:ext>
              </a:extLst>
            </p:cNvPr>
            <p:cNvCxnSpPr>
              <a:cxnSpLocks/>
            </p:cNvCxnSpPr>
            <p:nvPr/>
          </p:nvCxnSpPr>
          <p:spPr>
            <a:xfrm>
              <a:off x="5174112" y="5099050"/>
              <a:ext cx="667888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82CB7F0C-2CC0-4C7D-8227-D33D9DDCF08A}"/>
                </a:ext>
              </a:extLst>
            </p:cNvPr>
            <p:cNvSpPr txBox="1"/>
            <p:nvPr/>
          </p:nvSpPr>
          <p:spPr>
            <a:xfrm>
              <a:off x="5842000" y="4914384"/>
              <a:ext cx="18133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/>
                <a:t>Neutronen-Zahl N</a:t>
              </a: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2C6820CD-0E16-4045-ADCE-A044C0F14AEF}"/>
              </a:ext>
            </a:extLst>
          </p:cNvPr>
          <p:cNvGrpSpPr/>
          <p:nvPr/>
        </p:nvGrpSpPr>
        <p:grpSpPr>
          <a:xfrm rot="16200000">
            <a:off x="1961434" y="2935547"/>
            <a:ext cx="2248554" cy="338554"/>
            <a:chOff x="4755825" y="5686701"/>
            <a:chExt cx="2248554" cy="338554"/>
          </a:xfrm>
        </p:grpSpPr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05C46125-7FE3-4CF0-A7C6-7A200A1B8465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047182" y="5580011"/>
              <a:ext cx="0" cy="58271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5DF3B488-4746-49EC-A9AF-414AF709E808}"/>
                </a:ext>
              </a:extLst>
            </p:cNvPr>
            <p:cNvSpPr txBox="1"/>
            <p:nvPr/>
          </p:nvSpPr>
          <p:spPr>
            <a:xfrm>
              <a:off x="5338538" y="5686701"/>
              <a:ext cx="16658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/>
                <a:t>Protonen-Zahl Z</a:t>
              </a:r>
            </a:p>
          </p:txBody>
        </p:sp>
      </p:grp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1964DDBE-3965-4105-8D86-0BE00BFF91FF}"/>
              </a:ext>
            </a:extLst>
          </p:cNvPr>
          <p:cNvCxnSpPr>
            <a:stCxn id="4" idx="0"/>
          </p:cNvCxnSpPr>
          <p:nvPr/>
        </p:nvCxnSpPr>
        <p:spPr>
          <a:xfrm flipV="1">
            <a:off x="5120369" y="3429000"/>
            <a:ext cx="0" cy="1231900"/>
          </a:xfrm>
          <a:prstGeom prst="straightConnector1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9D572242-9256-4FFC-B2E9-CC17EE0AC8FC}"/>
              </a:ext>
            </a:extLst>
          </p:cNvPr>
          <p:cNvCxnSpPr>
            <a:stCxn id="5" idx="3"/>
          </p:cNvCxnSpPr>
          <p:nvPr/>
        </p:nvCxnSpPr>
        <p:spPr>
          <a:xfrm>
            <a:off x="3757140" y="3244334"/>
            <a:ext cx="1195860" cy="0"/>
          </a:xfrm>
          <a:prstGeom prst="straightConnector1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831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Text enthält.&#10;&#10;Automatisch generierte Beschreibung">
            <a:extLst>
              <a:ext uri="{FF2B5EF4-FFF2-40B4-BE49-F238E27FC236}">
                <a16:creationId xmlns:a16="http://schemas.microsoft.com/office/drawing/2014/main" id="{84F68DFC-1582-4454-862E-96E22DFE2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735" y="-1276306"/>
            <a:ext cx="3635700" cy="2181420"/>
          </a:xfrm>
          <a:prstGeom prst="rect">
            <a:avLst/>
          </a:prstGeom>
        </p:spPr>
      </p:pic>
      <p:sp>
        <p:nvSpPr>
          <p:cNvPr id="33" name="Freihandform: Form 32">
            <a:extLst>
              <a:ext uri="{FF2B5EF4-FFF2-40B4-BE49-F238E27FC236}">
                <a16:creationId xmlns:a16="http://schemas.microsoft.com/office/drawing/2014/main" id="{E5085B4C-5A36-4F0E-A98C-92CBC5F32F80}"/>
              </a:ext>
            </a:extLst>
          </p:cNvPr>
          <p:cNvSpPr/>
          <p:nvPr/>
        </p:nvSpPr>
        <p:spPr>
          <a:xfrm rot="1800000">
            <a:off x="1090939" y="1451777"/>
            <a:ext cx="7672418" cy="4190817"/>
          </a:xfrm>
          <a:custGeom>
            <a:avLst/>
            <a:gdLst>
              <a:gd name="connsiteX0" fmla="*/ 0 w 7649127"/>
              <a:gd name="connsiteY0" fmla="*/ 1982871 h 4190817"/>
              <a:gd name="connsiteX1" fmla="*/ 155884 w 7649127"/>
              <a:gd name="connsiteY1" fmla="*/ 1892871 h 4190817"/>
              <a:gd name="connsiteX2" fmla="*/ 622654 w 7649127"/>
              <a:gd name="connsiteY2" fmla="*/ 2701340 h 4190817"/>
              <a:gd name="connsiteX3" fmla="*/ 3307029 w 7649127"/>
              <a:gd name="connsiteY3" fmla="*/ 1151516 h 4190817"/>
              <a:gd name="connsiteX4" fmla="*/ 3318943 w 7649127"/>
              <a:gd name="connsiteY4" fmla="*/ 1050555 h 4190817"/>
              <a:gd name="connsiteX5" fmla="*/ 3929917 w 7649127"/>
              <a:gd name="connsiteY5" fmla="*/ 168353 h 4190817"/>
              <a:gd name="connsiteX6" fmla="*/ 5578763 w 7649127"/>
              <a:gd name="connsiteY6" fmla="*/ 522556 h 4190817"/>
              <a:gd name="connsiteX7" fmla="*/ 5589396 w 7649127"/>
              <a:gd name="connsiteY7" fmla="*/ 539001 h 4190817"/>
              <a:gd name="connsiteX8" fmla="*/ 7649127 w 7649127"/>
              <a:gd name="connsiteY8" fmla="*/ 539001 h 4190817"/>
              <a:gd name="connsiteX9" fmla="*/ 7649127 w 7649127"/>
              <a:gd name="connsiteY9" fmla="*/ 1979001 h 4190817"/>
              <a:gd name="connsiteX10" fmla="*/ 5592337 w 7649127"/>
              <a:gd name="connsiteY10" fmla="*/ 1979001 h 4190817"/>
              <a:gd name="connsiteX11" fmla="*/ 5564250 w 7649127"/>
              <a:gd name="connsiteY11" fmla="*/ 2020280 h 4190817"/>
              <a:gd name="connsiteX12" fmla="*/ 5189917 w 7649127"/>
              <a:gd name="connsiteY12" fmla="*/ 2350737 h 4190817"/>
              <a:gd name="connsiteX13" fmla="*/ 4120421 w 7649127"/>
              <a:gd name="connsiteY13" fmla="*/ 2438754 h 4190817"/>
              <a:gd name="connsiteX14" fmla="*/ 4027029 w 7649127"/>
              <a:gd name="connsiteY14" fmla="*/ 2398592 h 4190817"/>
              <a:gd name="connsiteX15" fmla="*/ 922805 w 7649127"/>
              <a:gd name="connsiteY15" fmla="*/ 4190817 h 4190817"/>
              <a:gd name="connsiteX16" fmla="*/ 202805 w 7649127"/>
              <a:gd name="connsiteY16" fmla="*/ 2943740 h 4190817"/>
              <a:gd name="connsiteX17" fmla="*/ 466770 w 7649127"/>
              <a:gd name="connsiteY17" fmla="*/ 2791340 h 4190817"/>
              <a:gd name="connsiteX0" fmla="*/ 7649127 w 7740567"/>
              <a:gd name="connsiteY0" fmla="*/ 1979001 h 4190817"/>
              <a:gd name="connsiteX1" fmla="*/ 5592337 w 7740567"/>
              <a:gd name="connsiteY1" fmla="*/ 1979001 h 4190817"/>
              <a:gd name="connsiteX2" fmla="*/ 5564250 w 7740567"/>
              <a:gd name="connsiteY2" fmla="*/ 2020280 h 4190817"/>
              <a:gd name="connsiteX3" fmla="*/ 5189917 w 7740567"/>
              <a:gd name="connsiteY3" fmla="*/ 2350737 h 4190817"/>
              <a:gd name="connsiteX4" fmla="*/ 4120421 w 7740567"/>
              <a:gd name="connsiteY4" fmla="*/ 2438754 h 4190817"/>
              <a:gd name="connsiteX5" fmla="*/ 4027029 w 7740567"/>
              <a:gd name="connsiteY5" fmla="*/ 2398592 h 4190817"/>
              <a:gd name="connsiteX6" fmla="*/ 922805 w 7740567"/>
              <a:gd name="connsiteY6" fmla="*/ 4190817 h 4190817"/>
              <a:gd name="connsiteX7" fmla="*/ 202805 w 7740567"/>
              <a:gd name="connsiteY7" fmla="*/ 2943740 h 4190817"/>
              <a:gd name="connsiteX8" fmla="*/ 466770 w 7740567"/>
              <a:gd name="connsiteY8" fmla="*/ 2791340 h 4190817"/>
              <a:gd name="connsiteX9" fmla="*/ 0 w 7740567"/>
              <a:gd name="connsiteY9" fmla="*/ 1982871 h 4190817"/>
              <a:gd name="connsiteX10" fmla="*/ 155884 w 7740567"/>
              <a:gd name="connsiteY10" fmla="*/ 1892871 h 4190817"/>
              <a:gd name="connsiteX11" fmla="*/ 622654 w 7740567"/>
              <a:gd name="connsiteY11" fmla="*/ 2701340 h 4190817"/>
              <a:gd name="connsiteX12" fmla="*/ 3307029 w 7740567"/>
              <a:gd name="connsiteY12" fmla="*/ 1151516 h 4190817"/>
              <a:gd name="connsiteX13" fmla="*/ 3318943 w 7740567"/>
              <a:gd name="connsiteY13" fmla="*/ 1050555 h 4190817"/>
              <a:gd name="connsiteX14" fmla="*/ 3929917 w 7740567"/>
              <a:gd name="connsiteY14" fmla="*/ 168353 h 4190817"/>
              <a:gd name="connsiteX15" fmla="*/ 5578763 w 7740567"/>
              <a:gd name="connsiteY15" fmla="*/ 522556 h 4190817"/>
              <a:gd name="connsiteX16" fmla="*/ 5589396 w 7740567"/>
              <a:gd name="connsiteY16" fmla="*/ 539001 h 4190817"/>
              <a:gd name="connsiteX17" fmla="*/ 7740567 w 7740567"/>
              <a:gd name="connsiteY17" fmla="*/ 630441 h 4190817"/>
              <a:gd name="connsiteX0" fmla="*/ 7649127 w 7672418"/>
              <a:gd name="connsiteY0" fmla="*/ 1979001 h 4190817"/>
              <a:gd name="connsiteX1" fmla="*/ 5592337 w 7672418"/>
              <a:gd name="connsiteY1" fmla="*/ 1979001 h 4190817"/>
              <a:gd name="connsiteX2" fmla="*/ 5564250 w 7672418"/>
              <a:gd name="connsiteY2" fmla="*/ 2020280 h 4190817"/>
              <a:gd name="connsiteX3" fmla="*/ 5189917 w 7672418"/>
              <a:gd name="connsiteY3" fmla="*/ 2350737 h 4190817"/>
              <a:gd name="connsiteX4" fmla="*/ 4120421 w 7672418"/>
              <a:gd name="connsiteY4" fmla="*/ 2438754 h 4190817"/>
              <a:gd name="connsiteX5" fmla="*/ 4027029 w 7672418"/>
              <a:gd name="connsiteY5" fmla="*/ 2398592 h 4190817"/>
              <a:gd name="connsiteX6" fmla="*/ 922805 w 7672418"/>
              <a:gd name="connsiteY6" fmla="*/ 4190817 h 4190817"/>
              <a:gd name="connsiteX7" fmla="*/ 202805 w 7672418"/>
              <a:gd name="connsiteY7" fmla="*/ 2943740 h 4190817"/>
              <a:gd name="connsiteX8" fmla="*/ 466770 w 7672418"/>
              <a:gd name="connsiteY8" fmla="*/ 2791340 h 4190817"/>
              <a:gd name="connsiteX9" fmla="*/ 0 w 7672418"/>
              <a:gd name="connsiteY9" fmla="*/ 1982871 h 4190817"/>
              <a:gd name="connsiteX10" fmla="*/ 155884 w 7672418"/>
              <a:gd name="connsiteY10" fmla="*/ 1892871 h 4190817"/>
              <a:gd name="connsiteX11" fmla="*/ 622654 w 7672418"/>
              <a:gd name="connsiteY11" fmla="*/ 2701340 h 4190817"/>
              <a:gd name="connsiteX12" fmla="*/ 3307029 w 7672418"/>
              <a:gd name="connsiteY12" fmla="*/ 1151516 h 4190817"/>
              <a:gd name="connsiteX13" fmla="*/ 3318943 w 7672418"/>
              <a:gd name="connsiteY13" fmla="*/ 1050555 h 4190817"/>
              <a:gd name="connsiteX14" fmla="*/ 3929917 w 7672418"/>
              <a:gd name="connsiteY14" fmla="*/ 168353 h 4190817"/>
              <a:gd name="connsiteX15" fmla="*/ 5578763 w 7672418"/>
              <a:gd name="connsiteY15" fmla="*/ 522556 h 4190817"/>
              <a:gd name="connsiteX16" fmla="*/ 5589396 w 7672418"/>
              <a:gd name="connsiteY16" fmla="*/ 539001 h 4190817"/>
              <a:gd name="connsiteX17" fmla="*/ 7672418 w 7672418"/>
              <a:gd name="connsiteY17" fmla="*/ 537804 h 4190817"/>
              <a:gd name="connsiteX0" fmla="*/ 7671238 w 7672418"/>
              <a:gd name="connsiteY0" fmla="*/ 1991898 h 4190817"/>
              <a:gd name="connsiteX1" fmla="*/ 5592337 w 7672418"/>
              <a:gd name="connsiteY1" fmla="*/ 1979001 h 4190817"/>
              <a:gd name="connsiteX2" fmla="*/ 5564250 w 7672418"/>
              <a:gd name="connsiteY2" fmla="*/ 2020280 h 4190817"/>
              <a:gd name="connsiteX3" fmla="*/ 5189917 w 7672418"/>
              <a:gd name="connsiteY3" fmla="*/ 2350737 h 4190817"/>
              <a:gd name="connsiteX4" fmla="*/ 4120421 w 7672418"/>
              <a:gd name="connsiteY4" fmla="*/ 2438754 h 4190817"/>
              <a:gd name="connsiteX5" fmla="*/ 4027029 w 7672418"/>
              <a:gd name="connsiteY5" fmla="*/ 2398592 h 4190817"/>
              <a:gd name="connsiteX6" fmla="*/ 922805 w 7672418"/>
              <a:gd name="connsiteY6" fmla="*/ 4190817 h 4190817"/>
              <a:gd name="connsiteX7" fmla="*/ 202805 w 7672418"/>
              <a:gd name="connsiteY7" fmla="*/ 2943740 h 4190817"/>
              <a:gd name="connsiteX8" fmla="*/ 466770 w 7672418"/>
              <a:gd name="connsiteY8" fmla="*/ 2791340 h 4190817"/>
              <a:gd name="connsiteX9" fmla="*/ 0 w 7672418"/>
              <a:gd name="connsiteY9" fmla="*/ 1982871 h 4190817"/>
              <a:gd name="connsiteX10" fmla="*/ 155884 w 7672418"/>
              <a:gd name="connsiteY10" fmla="*/ 1892871 h 4190817"/>
              <a:gd name="connsiteX11" fmla="*/ 622654 w 7672418"/>
              <a:gd name="connsiteY11" fmla="*/ 2701340 h 4190817"/>
              <a:gd name="connsiteX12" fmla="*/ 3307029 w 7672418"/>
              <a:gd name="connsiteY12" fmla="*/ 1151516 h 4190817"/>
              <a:gd name="connsiteX13" fmla="*/ 3318943 w 7672418"/>
              <a:gd name="connsiteY13" fmla="*/ 1050555 h 4190817"/>
              <a:gd name="connsiteX14" fmla="*/ 3929917 w 7672418"/>
              <a:gd name="connsiteY14" fmla="*/ 168353 h 4190817"/>
              <a:gd name="connsiteX15" fmla="*/ 5578763 w 7672418"/>
              <a:gd name="connsiteY15" fmla="*/ 522556 h 4190817"/>
              <a:gd name="connsiteX16" fmla="*/ 5589396 w 7672418"/>
              <a:gd name="connsiteY16" fmla="*/ 539001 h 4190817"/>
              <a:gd name="connsiteX17" fmla="*/ 7672418 w 7672418"/>
              <a:gd name="connsiteY17" fmla="*/ 537804 h 4190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672418" h="4190817">
                <a:moveTo>
                  <a:pt x="7671238" y="1991898"/>
                </a:moveTo>
                <a:lnTo>
                  <a:pt x="5592337" y="1979001"/>
                </a:lnTo>
                <a:lnTo>
                  <a:pt x="5564250" y="2020280"/>
                </a:lnTo>
                <a:cubicBezTo>
                  <a:pt x="5465858" y="2150710"/>
                  <a:pt x="5340260" y="2263936"/>
                  <a:pt x="5189917" y="2350737"/>
                </a:cubicBezTo>
                <a:cubicBezTo>
                  <a:pt x="4851644" y="2546039"/>
                  <a:pt x="4460153" y="2565962"/>
                  <a:pt x="4120421" y="2438754"/>
                </a:cubicBezTo>
                <a:lnTo>
                  <a:pt x="4027029" y="2398592"/>
                </a:lnTo>
                <a:lnTo>
                  <a:pt x="922805" y="4190817"/>
                </a:lnTo>
                <a:lnTo>
                  <a:pt x="202805" y="2943740"/>
                </a:lnTo>
                <a:lnTo>
                  <a:pt x="466770" y="2791340"/>
                </a:lnTo>
                <a:lnTo>
                  <a:pt x="0" y="1982871"/>
                </a:lnTo>
                <a:lnTo>
                  <a:pt x="155884" y="1892871"/>
                </a:lnTo>
                <a:lnTo>
                  <a:pt x="622654" y="2701340"/>
                </a:lnTo>
                <a:lnTo>
                  <a:pt x="3307029" y="1151516"/>
                </a:lnTo>
                <a:lnTo>
                  <a:pt x="3318943" y="1050555"/>
                </a:lnTo>
                <a:cubicBezTo>
                  <a:pt x="3378645" y="692734"/>
                  <a:pt x="3591644" y="363655"/>
                  <a:pt x="3929917" y="168353"/>
                </a:cubicBezTo>
                <a:cubicBezTo>
                  <a:pt x="4493704" y="-157150"/>
                  <a:pt x="5205320" y="4510"/>
                  <a:pt x="5578763" y="522556"/>
                </a:cubicBezTo>
                <a:lnTo>
                  <a:pt x="5589396" y="539001"/>
                </a:lnTo>
                <a:lnTo>
                  <a:pt x="7672418" y="537804"/>
                </a:ln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1" name="Flussdiagramm: Grenzstelle 10">
            <a:extLst>
              <a:ext uri="{FF2B5EF4-FFF2-40B4-BE49-F238E27FC236}">
                <a16:creationId xmlns:a16="http://schemas.microsoft.com/office/drawing/2014/main" id="{AB4B37B9-F96E-4CC7-AA3F-460FFBD23EF9}"/>
              </a:ext>
            </a:extLst>
          </p:cNvPr>
          <p:cNvSpPr/>
          <p:nvPr/>
        </p:nvSpPr>
        <p:spPr>
          <a:xfrm>
            <a:off x="1485899" y="2619374"/>
            <a:ext cx="72000" cy="1188000"/>
          </a:xfrm>
          <a:prstGeom prst="flowChartTerminator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90BCCE88-9360-48B0-93DE-3AE6353C1DEE}"/>
              </a:ext>
            </a:extLst>
          </p:cNvPr>
          <p:cNvCxnSpPr>
            <a:stCxn id="11" idx="2"/>
          </p:cNvCxnSpPr>
          <p:nvPr/>
        </p:nvCxnSpPr>
        <p:spPr>
          <a:xfrm flipH="1">
            <a:off x="1514475" y="3807374"/>
            <a:ext cx="7424" cy="364576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ussdiagramm: Grenzstelle 13">
            <a:extLst>
              <a:ext uri="{FF2B5EF4-FFF2-40B4-BE49-F238E27FC236}">
                <a16:creationId xmlns:a16="http://schemas.microsoft.com/office/drawing/2014/main" id="{1EA72D79-7866-4086-B17B-4B21FBEF0909}"/>
              </a:ext>
            </a:extLst>
          </p:cNvPr>
          <p:cNvSpPr/>
          <p:nvPr/>
        </p:nvSpPr>
        <p:spPr>
          <a:xfrm>
            <a:off x="1959878" y="2619374"/>
            <a:ext cx="72000" cy="1188000"/>
          </a:xfrm>
          <a:prstGeom prst="flowChartTerminator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860B282E-2B3F-4CC4-BB2D-7A2A90FBF3E7}"/>
              </a:ext>
            </a:extLst>
          </p:cNvPr>
          <p:cNvCxnSpPr>
            <a:stCxn id="14" idx="2"/>
          </p:cNvCxnSpPr>
          <p:nvPr/>
        </p:nvCxnSpPr>
        <p:spPr>
          <a:xfrm flipH="1">
            <a:off x="1988454" y="3807374"/>
            <a:ext cx="7424" cy="364576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37AE6B05-E162-4695-A731-7BC18AF7E7FA}"/>
              </a:ext>
            </a:extLst>
          </p:cNvPr>
          <p:cNvCxnSpPr/>
          <p:nvPr/>
        </p:nvCxnSpPr>
        <p:spPr>
          <a:xfrm>
            <a:off x="6134100" y="3176588"/>
            <a:ext cx="2476500" cy="1268572"/>
          </a:xfrm>
          <a:prstGeom prst="line">
            <a:avLst/>
          </a:prstGeom>
          <a:ln w="22225">
            <a:solidFill>
              <a:schemeClr val="accent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F1EEA36A-35A2-426F-BA15-E5B519FA59BD}"/>
              </a:ext>
            </a:extLst>
          </p:cNvPr>
          <p:cNvCxnSpPr/>
          <p:nvPr/>
        </p:nvCxnSpPr>
        <p:spPr>
          <a:xfrm>
            <a:off x="6134100" y="3176588"/>
            <a:ext cx="2415540" cy="1592262"/>
          </a:xfrm>
          <a:prstGeom prst="line">
            <a:avLst/>
          </a:prstGeom>
          <a:ln w="22225">
            <a:solidFill>
              <a:schemeClr val="accent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F0F58CC4-301F-4DCF-8DB8-CCA98762E15C}"/>
              </a:ext>
            </a:extLst>
          </p:cNvPr>
          <p:cNvCxnSpPr/>
          <p:nvPr/>
        </p:nvCxnSpPr>
        <p:spPr>
          <a:xfrm>
            <a:off x="6134100" y="3176588"/>
            <a:ext cx="2415540" cy="1749994"/>
          </a:xfrm>
          <a:prstGeom prst="line">
            <a:avLst/>
          </a:prstGeom>
          <a:ln w="22225">
            <a:solidFill>
              <a:schemeClr val="accent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FD7BA0A5-7383-4E9E-9DAA-EFCBAD7E1FC7}"/>
              </a:ext>
            </a:extLst>
          </p:cNvPr>
          <p:cNvCxnSpPr>
            <a:cxnSpLocks/>
          </p:cNvCxnSpPr>
          <p:nvPr/>
        </p:nvCxnSpPr>
        <p:spPr>
          <a:xfrm>
            <a:off x="6134100" y="3176588"/>
            <a:ext cx="2514666" cy="2027701"/>
          </a:xfrm>
          <a:prstGeom prst="line">
            <a:avLst/>
          </a:prstGeom>
          <a:ln w="22225">
            <a:solidFill>
              <a:schemeClr val="accent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0D377939-0FFA-4F00-B212-553E5CC4BB28}"/>
              </a:ext>
            </a:extLst>
          </p:cNvPr>
          <p:cNvCxnSpPr/>
          <p:nvPr/>
        </p:nvCxnSpPr>
        <p:spPr>
          <a:xfrm>
            <a:off x="1759744" y="1314450"/>
            <a:ext cx="0" cy="271463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B862E9D7-FCAB-4146-BA44-EE1C8E1C3CC7}"/>
              </a:ext>
            </a:extLst>
          </p:cNvPr>
          <p:cNvCxnSpPr/>
          <p:nvPr/>
        </p:nvCxnSpPr>
        <p:spPr>
          <a:xfrm>
            <a:off x="1712118" y="1314450"/>
            <a:ext cx="0" cy="271463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B0A81ED5-3403-4A78-BBAE-86EC13C9E1B7}"/>
              </a:ext>
            </a:extLst>
          </p:cNvPr>
          <p:cNvCxnSpPr>
            <a:cxnSpLocks/>
          </p:cNvCxnSpPr>
          <p:nvPr/>
        </p:nvCxnSpPr>
        <p:spPr>
          <a:xfrm>
            <a:off x="1738312" y="1604963"/>
            <a:ext cx="0" cy="1571625"/>
          </a:xfrm>
          <a:prstGeom prst="line">
            <a:avLst/>
          </a:prstGeom>
          <a:ln w="38100">
            <a:solidFill>
              <a:schemeClr val="accent5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2833CFE5-CC66-4864-A1D8-88658CFE2375}"/>
              </a:ext>
            </a:extLst>
          </p:cNvPr>
          <p:cNvCxnSpPr/>
          <p:nvPr/>
        </p:nvCxnSpPr>
        <p:spPr>
          <a:xfrm>
            <a:off x="1738312" y="3176588"/>
            <a:ext cx="4395788" cy="0"/>
          </a:xfrm>
          <a:prstGeom prst="line">
            <a:avLst/>
          </a:prstGeom>
          <a:ln w="22225">
            <a:solidFill>
              <a:schemeClr val="accent2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>
            <a:extLst>
              <a:ext uri="{FF2B5EF4-FFF2-40B4-BE49-F238E27FC236}">
                <a16:creationId xmlns:a16="http://schemas.microsoft.com/office/drawing/2014/main" id="{A5AEC758-718A-44EB-B953-8531603CD9BC}"/>
              </a:ext>
            </a:extLst>
          </p:cNvPr>
          <p:cNvSpPr txBox="1"/>
          <p:nvPr/>
        </p:nvSpPr>
        <p:spPr>
          <a:xfrm>
            <a:off x="1260879" y="3882308"/>
            <a:ext cx="253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-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F24BF260-83FC-404C-97E1-572E5BA8E9D5}"/>
              </a:ext>
            </a:extLst>
          </p:cNvPr>
          <p:cNvSpPr txBox="1"/>
          <p:nvPr/>
        </p:nvSpPr>
        <p:spPr>
          <a:xfrm>
            <a:off x="2031878" y="388230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+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1716535-DB29-4AA6-A5D1-43E4534EB82A}"/>
              </a:ext>
            </a:extLst>
          </p:cNvPr>
          <p:cNvSpPr txBox="1"/>
          <p:nvPr/>
        </p:nvSpPr>
        <p:spPr>
          <a:xfrm>
            <a:off x="927625" y="4154532"/>
            <a:ext cx="16642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Hoch-Spannung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611D0E27-9620-4A93-ACD3-A440AF4B519E}"/>
              </a:ext>
            </a:extLst>
          </p:cNvPr>
          <p:cNvSpPr txBox="1"/>
          <p:nvPr/>
        </p:nvSpPr>
        <p:spPr>
          <a:xfrm>
            <a:off x="1775409" y="1183178"/>
            <a:ext cx="1824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Elektronen-Quelle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2DDB853F-6CA3-423B-A392-A4E8AFD2566E}"/>
              </a:ext>
            </a:extLst>
          </p:cNvPr>
          <p:cNvSpPr txBox="1"/>
          <p:nvPr/>
        </p:nvSpPr>
        <p:spPr>
          <a:xfrm>
            <a:off x="1846163" y="1993046"/>
            <a:ext cx="16546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Substanz-Probe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00C92C69-4852-49C4-BFC7-178B86A6761B}"/>
              </a:ext>
            </a:extLst>
          </p:cNvPr>
          <p:cNvSpPr txBox="1"/>
          <p:nvPr/>
        </p:nvSpPr>
        <p:spPr>
          <a:xfrm>
            <a:off x="3057594" y="2719105"/>
            <a:ext cx="921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Vakuum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B61D7207-CF28-4B40-B535-F24F5AE242BF}"/>
              </a:ext>
            </a:extLst>
          </p:cNvPr>
          <p:cNvSpPr txBox="1"/>
          <p:nvPr/>
        </p:nvSpPr>
        <p:spPr>
          <a:xfrm>
            <a:off x="4238808" y="3176588"/>
            <a:ext cx="1301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Ionen-Strahl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C2DBF878-4E57-4084-BA20-15F4D46E576F}"/>
              </a:ext>
            </a:extLst>
          </p:cNvPr>
          <p:cNvSpPr txBox="1"/>
          <p:nvPr/>
        </p:nvSpPr>
        <p:spPr>
          <a:xfrm>
            <a:off x="5295528" y="2248182"/>
            <a:ext cx="133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Magnet-Feld</a:t>
            </a:r>
          </a:p>
        </p:txBody>
      </p:sp>
    </p:spTree>
    <p:extLst>
      <p:ext uri="{BB962C8B-B14F-4D97-AF65-F5344CB8AC3E}">
        <p14:creationId xmlns:p14="http://schemas.microsoft.com/office/powerpoint/2010/main" val="2566924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id="{65978B62-FA97-41D5-B9D5-C8B82157C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033" y="-1261050"/>
            <a:ext cx="4130033" cy="2478020"/>
          </a:xfrm>
          <a:prstGeom prst="rect">
            <a:avLst/>
          </a:prstGeom>
        </p:spPr>
      </p:pic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8192C997-2A13-483A-B570-DB4454145E56}"/>
              </a:ext>
            </a:extLst>
          </p:cNvPr>
          <p:cNvSpPr/>
          <p:nvPr/>
        </p:nvSpPr>
        <p:spPr>
          <a:xfrm>
            <a:off x="2263310" y="1559026"/>
            <a:ext cx="3172289" cy="2327174"/>
          </a:xfrm>
          <a:custGeom>
            <a:avLst/>
            <a:gdLst>
              <a:gd name="connsiteX0" fmla="*/ 0 w 3162300"/>
              <a:gd name="connsiteY0" fmla="*/ 2286000 h 2286000"/>
              <a:gd name="connsiteX1" fmla="*/ 3162300 w 3162300"/>
              <a:gd name="connsiteY1" fmla="*/ 0 h 2286000"/>
              <a:gd name="connsiteX0" fmla="*/ 0 w 3162300"/>
              <a:gd name="connsiteY0" fmla="*/ 2286174 h 2286174"/>
              <a:gd name="connsiteX1" fmla="*/ 3162300 w 3162300"/>
              <a:gd name="connsiteY1" fmla="*/ 174 h 2286174"/>
              <a:gd name="connsiteX0" fmla="*/ 199 w 3162499"/>
              <a:gd name="connsiteY0" fmla="*/ 2286242 h 2286242"/>
              <a:gd name="connsiteX1" fmla="*/ 3162499 w 3162499"/>
              <a:gd name="connsiteY1" fmla="*/ 242 h 2286242"/>
              <a:gd name="connsiteX0" fmla="*/ 113 w 3162413"/>
              <a:gd name="connsiteY0" fmla="*/ 2326378 h 2326378"/>
              <a:gd name="connsiteX1" fmla="*/ 3162413 w 3162413"/>
              <a:gd name="connsiteY1" fmla="*/ 40378 h 2326378"/>
              <a:gd name="connsiteX0" fmla="*/ 9989 w 3172289"/>
              <a:gd name="connsiteY0" fmla="*/ 2327174 h 2327174"/>
              <a:gd name="connsiteX1" fmla="*/ 3172289 w 3172289"/>
              <a:gd name="connsiteY1" fmla="*/ 41174 h 2327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2289" h="2327174">
                <a:moveTo>
                  <a:pt x="9989" y="2327174"/>
                </a:moveTo>
                <a:cubicBezTo>
                  <a:pt x="-121774" y="1093686"/>
                  <a:pt x="1056152" y="-254101"/>
                  <a:pt x="3172289" y="41174"/>
                </a:cubicBezTo>
              </a:path>
            </a:pathLst>
          </a:custGeom>
          <a:noFill/>
          <a:ln w="22225">
            <a:solidFill>
              <a:schemeClr val="tx1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BFDF6A86-7876-4728-9B60-58D8AAD36FE2}"/>
              </a:ext>
            </a:extLst>
          </p:cNvPr>
          <p:cNvSpPr/>
          <p:nvPr/>
        </p:nvSpPr>
        <p:spPr>
          <a:xfrm>
            <a:off x="6667501" y="2257425"/>
            <a:ext cx="850150" cy="2957513"/>
          </a:xfrm>
          <a:custGeom>
            <a:avLst/>
            <a:gdLst>
              <a:gd name="connsiteX0" fmla="*/ 190500 w 190500"/>
              <a:gd name="connsiteY0" fmla="*/ 0 h 2957513"/>
              <a:gd name="connsiteX1" fmla="*/ 0 w 190500"/>
              <a:gd name="connsiteY1" fmla="*/ 2957513 h 2957513"/>
              <a:gd name="connsiteX0" fmla="*/ 190500 w 561817"/>
              <a:gd name="connsiteY0" fmla="*/ 0 h 2957513"/>
              <a:gd name="connsiteX1" fmla="*/ 0 w 561817"/>
              <a:gd name="connsiteY1" fmla="*/ 2957513 h 2957513"/>
              <a:gd name="connsiteX0" fmla="*/ 190500 w 837046"/>
              <a:gd name="connsiteY0" fmla="*/ 0 h 2957513"/>
              <a:gd name="connsiteX1" fmla="*/ 0 w 837046"/>
              <a:gd name="connsiteY1" fmla="*/ 2957513 h 2957513"/>
              <a:gd name="connsiteX0" fmla="*/ 190500 w 861646"/>
              <a:gd name="connsiteY0" fmla="*/ 0 h 2957513"/>
              <a:gd name="connsiteX1" fmla="*/ 0 w 861646"/>
              <a:gd name="connsiteY1" fmla="*/ 2957513 h 2957513"/>
              <a:gd name="connsiteX0" fmla="*/ 190500 w 850150"/>
              <a:gd name="connsiteY0" fmla="*/ 0 h 2957513"/>
              <a:gd name="connsiteX1" fmla="*/ 0 w 850150"/>
              <a:gd name="connsiteY1" fmla="*/ 2957513 h 2957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0150" h="2957513">
                <a:moveTo>
                  <a:pt x="190500" y="0"/>
                </a:moveTo>
                <a:cubicBezTo>
                  <a:pt x="1160462" y="838201"/>
                  <a:pt x="1030288" y="2295525"/>
                  <a:pt x="0" y="2957513"/>
                </a:cubicBezTo>
              </a:path>
            </a:pathLst>
          </a:custGeom>
          <a:noFill/>
          <a:ln w="22225">
            <a:solidFill>
              <a:schemeClr val="tx1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3624363B-C522-476F-AC79-3854CCC80206}"/>
              </a:ext>
            </a:extLst>
          </p:cNvPr>
          <p:cNvSpPr/>
          <p:nvPr/>
        </p:nvSpPr>
        <p:spPr>
          <a:xfrm>
            <a:off x="4562475" y="1867759"/>
            <a:ext cx="2682584" cy="3051904"/>
          </a:xfrm>
          <a:custGeom>
            <a:avLst/>
            <a:gdLst>
              <a:gd name="connsiteX0" fmla="*/ 0 w 1962150"/>
              <a:gd name="connsiteY0" fmla="*/ 0 h 3048000"/>
              <a:gd name="connsiteX1" fmla="*/ 1962150 w 1962150"/>
              <a:gd name="connsiteY1" fmla="*/ 3048000 h 3048000"/>
              <a:gd name="connsiteX0" fmla="*/ 0 w 1962150"/>
              <a:gd name="connsiteY0" fmla="*/ 4626 h 3052626"/>
              <a:gd name="connsiteX1" fmla="*/ 1962150 w 1962150"/>
              <a:gd name="connsiteY1" fmla="*/ 3052626 h 3052626"/>
              <a:gd name="connsiteX0" fmla="*/ 0 w 2682584"/>
              <a:gd name="connsiteY0" fmla="*/ 3904 h 3051904"/>
              <a:gd name="connsiteX1" fmla="*/ 1962150 w 2682584"/>
              <a:gd name="connsiteY1" fmla="*/ 3051904 h 3051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82584" h="3051904">
                <a:moveTo>
                  <a:pt x="0" y="3904"/>
                </a:moveTo>
                <a:cubicBezTo>
                  <a:pt x="3097212" y="-113571"/>
                  <a:pt x="3155950" y="2455004"/>
                  <a:pt x="1962150" y="3051904"/>
                </a:cubicBezTo>
              </a:path>
            </a:pathLst>
          </a:custGeom>
          <a:noFill/>
          <a:ln w="22225">
            <a:solidFill>
              <a:schemeClr val="tx1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F31DD98E-4394-4C6A-A4D0-1BA8A3E53BC7}"/>
              </a:ext>
            </a:extLst>
          </p:cNvPr>
          <p:cNvSpPr/>
          <p:nvPr/>
        </p:nvSpPr>
        <p:spPr>
          <a:xfrm>
            <a:off x="2535981" y="2224088"/>
            <a:ext cx="2856757" cy="3172774"/>
          </a:xfrm>
          <a:custGeom>
            <a:avLst/>
            <a:gdLst>
              <a:gd name="connsiteX0" fmla="*/ 0 w 1990725"/>
              <a:gd name="connsiteY0" fmla="*/ 0 h 3138487"/>
              <a:gd name="connsiteX1" fmla="*/ 1990725 w 1990725"/>
              <a:gd name="connsiteY1" fmla="*/ 3138487 h 3138487"/>
              <a:gd name="connsiteX0" fmla="*/ 807635 w 2798360"/>
              <a:gd name="connsiteY0" fmla="*/ 0 h 3138487"/>
              <a:gd name="connsiteX1" fmla="*/ 2798360 w 2798360"/>
              <a:gd name="connsiteY1" fmla="*/ 3138487 h 3138487"/>
              <a:gd name="connsiteX0" fmla="*/ 921422 w 2912147"/>
              <a:gd name="connsiteY0" fmla="*/ 0 h 3195619"/>
              <a:gd name="connsiteX1" fmla="*/ 2912147 w 2912147"/>
              <a:gd name="connsiteY1" fmla="*/ 3138487 h 3195619"/>
              <a:gd name="connsiteX0" fmla="*/ 874771 w 2865496"/>
              <a:gd name="connsiteY0" fmla="*/ 0 h 3195619"/>
              <a:gd name="connsiteX1" fmla="*/ 2865496 w 2865496"/>
              <a:gd name="connsiteY1" fmla="*/ 3138487 h 3195619"/>
              <a:gd name="connsiteX0" fmla="*/ 892290 w 2883015"/>
              <a:gd name="connsiteY0" fmla="*/ 0 h 3205179"/>
              <a:gd name="connsiteX1" fmla="*/ 2883015 w 2883015"/>
              <a:gd name="connsiteY1" fmla="*/ 3138487 h 3205179"/>
              <a:gd name="connsiteX0" fmla="*/ 876805 w 2867530"/>
              <a:gd name="connsiteY0" fmla="*/ 0 h 3205179"/>
              <a:gd name="connsiteX1" fmla="*/ 2867530 w 2867530"/>
              <a:gd name="connsiteY1" fmla="*/ 3138487 h 3205179"/>
              <a:gd name="connsiteX0" fmla="*/ 854872 w 2845597"/>
              <a:gd name="connsiteY0" fmla="*/ 0 h 3191396"/>
              <a:gd name="connsiteX1" fmla="*/ 2845597 w 2845597"/>
              <a:gd name="connsiteY1" fmla="*/ 3138487 h 3191396"/>
              <a:gd name="connsiteX0" fmla="*/ 976929 w 2967654"/>
              <a:gd name="connsiteY0" fmla="*/ 0 h 3178401"/>
              <a:gd name="connsiteX1" fmla="*/ 2967654 w 2967654"/>
              <a:gd name="connsiteY1" fmla="*/ 3138487 h 3178401"/>
              <a:gd name="connsiteX0" fmla="*/ 979763 w 2957788"/>
              <a:gd name="connsiteY0" fmla="*/ 0 h 3153421"/>
              <a:gd name="connsiteX1" fmla="*/ 2957788 w 2957788"/>
              <a:gd name="connsiteY1" fmla="*/ 3113087 h 3153421"/>
              <a:gd name="connsiteX0" fmla="*/ 979763 w 2957788"/>
              <a:gd name="connsiteY0" fmla="*/ 0 h 3172155"/>
              <a:gd name="connsiteX1" fmla="*/ 2957788 w 2957788"/>
              <a:gd name="connsiteY1" fmla="*/ 3132137 h 3172155"/>
              <a:gd name="connsiteX0" fmla="*/ 878732 w 2856757"/>
              <a:gd name="connsiteY0" fmla="*/ 0 h 3172774"/>
              <a:gd name="connsiteX1" fmla="*/ 2856757 w 2856757"/>
              <a:gd name="connsiteY1" fmla="*/ 3132137 h 3172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56757" h="3172774">
                <a:moveTo>
                  <a:pt x="878732" y="0"/>
                </a:moveTo>
                <a:cubicBezTo>
                  <a:pt x="-1161205" y="1412875"/>
                  <a:pt x="707282" y="3489325"/>
                  <a:pt x="2856757" y="3132137"/>
                </a:cubicBezTo>
              </a:path>
            </a:pathLst>
          </a:custGeom>
          <a:noFill/>
          <a:ln w="22225">
            <a:solidFill>
              <a:schemeClr val="tx1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56C3864-1B83-490C-819A-B539C1308A1A}"/>
              </a:ext>
            </a:extLst>
          </p:cNvPr>
          <p:cNvSpPr txBox="1"/>
          <p:nvPr/>
        </p:nvSpPr>
        <p:spPr>
          <a:xfrm>
            <a:off x="4070448" y="709139"/>
            <a:ext cx="1782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b="1" dirty="0"/>
              <a:t>[Landwirtschaft]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0E42CAE-69DA-4572-9ACE-905948AACF68}"/>
              </a:ext>
            </a:extLst>
          </p:cNvPr>
          <p:cNvSpPr txBox="1"/>
          <p:nvPr/>
        </p:nvSpPr>
        <p:spPr>
          <a:xfrm>
            <a:off x="648239" y="612313"/>
            <a:ext cx="2143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(Emissionen,</a:t>
            </a:r>
          </a:p>
          <a:p>
            <a:pPr algn="ctr"/>
            <a:r>
              <a:rPr lang="de-DE" sz="1600" dirty="0"/>
              <a:t>natürlich &amp; industriell)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33FC59E-6350-4E7D-804E-4CDC1D8B553D}"/>
              </a:ext>
            </a:extLst>
          </p:cNvPr>
          <p:cNvSpPr txBox="1"/>
          <p:nvPr/>
        </p:nvSpPr>
        <p:spPr>
          <a:xfrm>
            <a:off x="1456153" y="1708421"/>
            <a:ext cx="133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anthropogen</a:t>
            </a: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B1F05F9D-B84F-42EF-93F8-B8382AE6A587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2123964" y="2046975"/>
            <a:ext cx="546000" cy="442936"/>
          </a:xfrm>
          <a:prstGeom prst="line">
            <a:avLst/>
          </a:prstGeom>
          <a:ln w="22225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D15B03D9-6603-43B9-AB7B-A4FF8732208E}"/>
              </a:ext>
            </a:extLst>
          </p:cNvPr>
          <p:cNvSpPr txBox="1"/>
          <p:nvPr/>
        </p:nvSpPr>
        <p:spPr>
          <a:xfrm>
            <a:off x="829703" y="3237772"/>
            <a:ext cx="1053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b="1" dirty="0"/>
              <a:t>[Umwelt]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7176326-CCA3-4F63-980D-A4D7CBA0878C}"/>
              </a:ext>
            </a:extLst>
          </p:cNvPr>
          <p:cNvSpPr txBox="1"/>
          <p:nvPr/>
        </p:nvSpPr>
        <p:spPr>
          <a:xfrm>
            <a:off x="7814568" y="3237772"/>
            <a:ext cx="1473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b="1" dirty="0"/>
              <a:t>[Physiologie]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98601B4-7AB3-4132-A69D-62AAAA6CBAD3}"/>
              </a:ext>
            </a:extLst>
          </p:cNvPr>
          <p:cNvSpPr txBox="1"/>
          <p:nvPr/>
        </p:nvSpPr>
        <p:spPr>
          <a:xfrm>
            <a:off x="7345363" y="623317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(Photosynthese,</a:t>
            </a:r>
          </a:p>
          <a:p>
            <a:pPr algn="ctr"/>
            <a:r>
              <a:rPr lang="de-DE" sz="1600" dirty="0"/>
              <a:t>Nahrungsketten)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B2E3927-D861-45AF-9A46-1E1CDA62BE89}"/>
              </a:ext>
            </a:extLst>
          </p:cNvPr>
          <p:cNvSpPr txBox="1"/>
          <p:nvPr/>
        </p:nvSpPr>
        <p:spPr>
          <a:xfrm>
            <a:off x="5970559" y="1496333"/>
            <a:ext cx="10935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biologisch</a:t>
            </a: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F1067B17-3E43-4262-985E-619F0EF985E3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6251019" y="1834887"/>
            <a:ext cx="266325" cy="308733"/>
          </a:xfrm>
          <a:prstGeom prst="line">
            <a:avLst/>
          </a:prstGeom>
          <a:ln w="22225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31B8D03F-009A-4687-867A-1AA1EB0D09DA}"/>
              </a:ext>
            </a:extLst>
          </p:cNvPr>
          <p:cNvSpPr txBox="1"/>
          <p:nvPr/>
        </p:nvSpPr>
        <p:spPr>
          <a:xfrm>
            <a:off x="7841202" y="4810813"/>
            <a:ext cx="1083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klimatisch</a:t>
            </a:r>
          </a:p>
        </p:txBody>
      </p: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C0F95367-793A-4878-9F90-BA98CC5E3CAD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7345363" y="4521200"/>
            <a:ext cx="495839" cy="458890"/>
          </a:xfrm>
          <a:prstGeom prst="line">
            <a:avLst/>
          </a:prstGeom>
          <a:ln w="22225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F9607A2A-FF7C-4CEC-8183-2CAD3302979F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2765149" y="4911826"/>
            <a:ext cx="479701" cy="437943"/>
          </a:xfrm>
          <a:prstGeom prst="line">
            <a:avLst/>
          </a:prstGeom>
          <a:ln w="22225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C938F6BF-6BA0-4107-8378-669D89D3408B}"/>
              </a:ext>
            </a:extLst>
          </p:cNvPr>
          <p:cNvSpPr txBox="1"/>
          <p:nvPr/>
        </p:nvSpPr>
        <p:spPr>
          <a:xfrm>
            <a:off x="2183900" y="5349769"/>
            <a:ext cx="1162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geologisch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ABF8C34E-CFA0-4689-B71B-754D977F3ACE}"/>
              </a:ext>
            </a:extLst>
          </p:cNvPr>
          <p:cNvSpPr txBox="1"/>
          <p:nvPr/>
        </p:nvSpPr>
        <p:spPr>
          <a:xfrm>
            <a:off x="4230748" y="6130751"/>
            <a:ext cx="1462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b="1" dirty="0"/>
              <a:t>[Geographie]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A5D3561F-82F4-412B-9BF9-5397215C8266}"/>
              </a:ext>
            </a:extLst>
          </p:cNvPr>
          <p:cNvSpPr txBox="1"/>
          <p:nvPr/>
        </p:nvSpPr>
        <p:spPr>
          <a:xfrm>
            <a:off x="7446627" y="6022197"/>
            <a:ext cx="15055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(Niederschlag,</a:t>
            </a:r>
          </a:p>
          <a:p>
            <a:pPr algn="l"/>
            <a:r>
              <a:rPr lang="de-DE" sz="1600" dirty="0"/>
              <a:t>Verdunstung)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264AC5B2-4B4D-4ED1-ADB2-E293E3C010C0}"/>
              </a:ext>
            </a:extLst>
          </p:cNvPr>
          <p:cNvSpPr txBox="1"/>
          <p:nvPr/>
        </p:nvSpPr>
        <p:spPr>
          <a:xfrm>
            <a:off x="852876" y="6136239"/>
            <a:ext cx="1736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(Gestein, Böden)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D5522CF3-AD3C-46EA-BEE3-CED98F7ED2F7}"/>
              </a:ext>
            </a:extLst>
          </p:cNvPr>
          <p:cNvSpPr txBox="1"/>
          <p:nvPr/>
        </p:nvSpPr>
        <p:spPr>
          <a:xfrm>
            <a:off x="4641648" y="1974343"/>
            <a:ext cx="654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600" dirty="0"/>
              <a:t>δ</a:t>
            </a:r>
            <a:r>
              <a:rPr lang="de-DE" sz="1600" dirty="0"/>
              <a:t> </a:t>
            </a:r>
            <a:r>
              <a:rPr lang="de-DE" sz="1600" baseline="30000" dirty="0"/>
              <a:t>15</a:t>
            </a:r>
            <a:r>
              <a:rPr lang="de-DE" sz="1600" dirty="0"/>
              <a:t>N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2F477D8F-6F47-4611-9AE4-F67B61CA1D17}"/>
              </a:ext>
            </a:extLst>
          </p:cNvPr>
          <p:cNvSpPr txBox="1"/>
          <p:nvPr/>
        </p:nvSpPr>
        <p:spPr>
          <a:xfrm>
            <a:off x="5958731" y="2564772"/>
            <a:ext cx="667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600" dirty="0"/>
              <a:t>δ</a:t>
            </a:r>
            <a:r>
              <a:rPr lang="de-DE" sz="1600" dirty="0"/>
              <a:t> </a:t>
            </a:r>
            <a:r>
              <a:rPr lang="de-DE" sz="1600" baseline="30000" dirty="0"/>
              <a:t>13</a:t>
            </a:r>
            <a:r>
              <a:rPr lang="de-DE" sz="1600" dirty="0"/>
              <a:t>C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580CB7A-2042-4E45-B7D6-570932B5A196}"/>
              </a:ext>
            </a:extLst>
          </p:cNvPr>
          <p:cNvSpPr txBox="1"/>
          <p:nvPr/>
        </p:nvSpPr>
        <p:spPr>
          <a:xfrm>
            <a:off x="6571738" y="3436820"/>
            <a:ext cx="591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600" dirty="0"/>
              <a:t>δ</a:t>
            </a:r>
            <a:r>
              <a:rPr lang="de-DE" sz="1600" dirty="0"/>
              <a:t> </a:t>
            </a:r>
            <a:r>
              <a:rPr lang="de-DE" sz="1600" baseline="30000" dirty="0"/>
              <a:t>2</a:t>
            </a:r>
            <a:r>
              <a:rPr lang="de-DE" sz="1600" dirty="0"/>
              <a:t>H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7EB0B87B-43D1-4408-BCC5-C457142C50F8}"/>
              </a:ext>
            </a:extLst>
          </p:cNvPr>
          <p:cNvSpPr txBox="1"/>
          <p:nvPr/>
        </p:nvSpPr>
        <p:spPr>
          <a:xfrm>
            <a:off x="6152783" y="4315439"/>
            <a:ext cx="667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600" dirty="0"/>
              <a:t>δ</a:t>
            </a:r>
            <a:r>
              <a:rPr lang="de-DE" sz="1600" dirty="0"/>
              <a:t> </a:t>
            </a:r>
            <a:r>
              <a:rPr lang="de-DE" sz="1600" baseline="30000" dirty="0"/>
              <a:t>18</a:t>
            </a:r>
            <a:r>
              <a:rPr lang="de-DE" sz="1600" dirty="0"/>
              <a:t>O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9B667D88-3C88-467B-A2F4-0E26DC146E49}"/>
              </a:ext>
            </a:extLst>
          </p:cNvPr>
          <p:cNvSpPr txBox="1"/>
          <p:nvPr/>
        </p:nvSpPr>
        <p:spPr>
          <a:xfrm>
            <a:off x="4528434" y="4876384"/>
            <a:ext cx="8435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600" dirty="0"/>
              <a:t>δ</a:t>
            </a:r>
            <a:r>
              <a:rPr lang="de-DE" sz="1600" dirty="0"/>
              <a:t> </a:t>
            </a:r>
            <a:r>
              <a:rPr lang="de-DE" sz="1600" baseline="30000" dirty="0"/>
              <a:t>143</a:t>
            </a:r>
            <a:r>
              <a:rPr lang="de-DE" sz="1600" dirty="0"/>
              <a:t>Nd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E0DA4A78-3C6D-4332-9E47-B267085E0158}"/>
              </a:ext>
            </a:extLst>
          </p:cNvPr>
          <p:cNvSpPr txBox="1"/>
          <p:nvPr/>
        </p:nvSpPr>
        <p:spPr>
          <a:xfrm>
            <a:off x="3090376" y="4315439"/>
            <a:ext cx="7120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600" dirty="0"/>
              <a:t>δ</a:t>
            </a:r>
            <a:r>
              <a:rPr lang="de-DE" sz="1600" dirty="0"/>
              <a:t> </a:t>
            </a:r>
            <a:r>
              <a:rPr lang="de-DE" sz="1600" baseline="30000" dirty="0"/>
              <a:t>87</a:t>
            </a:r>
            <a:r>
              <a:rPr lang="de-DE" sz="1600" dirty="0"/>
              <a:t>Sr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00934CF-E1AF-48BF-8A2C-B1315FB9ADD0}"/>
              </a:ext>
            </a:extLst>
          </p:cNvPr>
          <p:cNvSpPr txBox="1"/>
          <p:nvPr/>
        </p:nvSpPr>
        <p:spPr>
          <a:xfrm>
            <a:off x="2671840" y="3422924"/>
            <a:ext cx="832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600" dirty="0"/>
              <a:t>δ</a:t>
            </a:r>
            <a:r>
              <a:rPr lang="de-DE" sz="1600" dirty="0"/>
              <a:t> </a:t>
            </a:r>
            <a:r>
              <a:rPr lang="de-DE" sz="1600" baseline="30000" dirty="0"/>
              <a:t>208</a:t>
            </a:r>
            <a:r>
              <a:rPr lang="de-DE" sz="1600" dirty="0"/>
              <a:t>Pb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A0826586-A674-4C02-8C13-7924C43D5427}"/>
              </a:ext>
            </a:extLst>
          </p:cNvPr>
          <p:cNvSpPr txBox="1"/>
          <p:nvPr/>
        </p:nvSpPr>
        <p:spPr>
          <a:xfrm>
            <a:off x="3111314" y="2570596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600" dirty="0"/>
              <a:t>δ</a:t>
            </a:r>
            <a:r>
              <a:rPr lang="de-DE" sz="1600" dirty="0"/>
              <a:t> </a:t>
            </a:r>
            <a:r>
              <a:rPr lang="de-DE" sz="1600" baseline="30000" dirty="0"/>
              <a:t>34</a:t>
            </a:r>
            <a:r>
              <a:rPr lang="de-DE" sz="1600" dirty="0"/>
              <a:t>S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358FCB54-49D4-4058-BB67-FD49C02D72DC}"/>
              </a:ext>
            </a:extLst>
          </p:cNvPr>
          <p:cNvSpPr txBox="1"/>
          <p:nvPr/>
        </p:nvSpPr>
        <p:spPr>
          <a:xfrm>
            <a:off x="4476750" y="3016250"/>
            <a:ext cx="9717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Indikator</a:t>
            </a:r>
          </a:p>
          <a:p>
            <a:pPr algn="ctr"/>
            <a:r>
              <a:rPr lang="de-DE" sz="1600" dirty="0"/>
              <a:t>Funktion</a:t>
            </a:r>
          </a:p>
          <a:p>
            <a:pPr algn="ctr"/>
            <a:r>
              <a:rPr lang="de-DE" sz="1600" dirty="0"/>
              <a:t>von</a:t>
            </a:r>
          </a:p>
        </p:txBody>
      </p:sp>
    </p:spTree>
    <p:extLst>
      <p:ext uri="{BB962C8B-B14F-4D97-AF65-F5344CB8AC3E}">
        <p14:creationId xmlns:p14="http://schemas.microsoft.com/office/powerpoint/2010/main" val="2140297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84</Words>
  <Application>Microsoft Office PowerPoint</Application>
  <PresentationFormat>A4-Papier (210 x 297 mm)</PresentationFormat>
  <Paragraphs>51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6" baseType="lpstr"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12</cp:revision>
  <dcterms:created xsi:type="dcterms:W3CDTF">2020-05-18T07:49:30Z</dcterms:created>
  <dcterms:modified xsi:type="dcterms:W3CDTF">2020-05-25T12:30:49Z</dcterms:modified>
</cp:coreProperties>
</file>