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398" userDrawn="1">
          <p15:clr>
            <a:srgbClr val="A4A3A4"/>
          </p15:clr>
        </p15:guide>
        <p15:guide id="4" orient="horz" pos="1706" userDrawn="1">
          <p15:clr>
            <a:srgbClr val="A4A3A4"/>
          </p15:clr>
        </p15:guide>
        <p15:guide id="5" orient="horz" pos="2614" userDrawn="1">
          <p15:clr>
            <a:srgbClr val="A4A3A4"/>
          </p15:clr>
        </p15:guide>
        <p15:guide id="6" orient="horz" pos="1933" userDrawn="1">
          <p15:clr>
            <a:srgbClr val="A4A3A4"/>
          </p15:clr>
        </p15:guide>
        <p15:guide id="7" orient="horz" pos="238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00"/>
    <a:srgbClr val="FFC800"/>
    <a:srgbClr val="9B00FF"/>
    <a:srgbClr val="FF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4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366" y="258"/>
      </p:cViewPr>
      <p:guideLst>
        <p:guide orient="horz" pos="2160"/>
        <p:guide pos="3120"/>
        <p:guide pos="398"/>
        <p:guide orient="horz" pos="1706"/>
        <p:guide orient="horz" pos="2614"/>
        <p:guide orient="horz" pos="1933"/>
        <p:guide orient="horz" pos="238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28.10.2020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utoShape 38">
            <a:extLst>
              <a:ext uri="{FF2B5EF4-FFF2-40B4-BE49-F238E27FC236}">
                <a16:creationId xmlns:a16="http://schemas.microsoft.com/office/drawing/2014/main" id="{6F4613B9-323F-4957-B60B-BE440157C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7906" y="1976252"/>
            <a:ext cx="990600" cy="879475"/>
          </a:xfrm>
          <a:prstGeom prst="sun">
            <a:avLst>
              <a:gd name="adj" fmla="val 25000"/>
            </a:avLst>
          </a:prstGeom>
          <a:solidFill>
            <a:srgbClr val="FFC8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/>
          </a:p>
        </p:txBody>
      </p:sp>
      <p:sp>
        <p:nvSpPr>
          <p:cNvPr id="13" name="Line 25">
            <a:extLst>
              <a:ext uri="{FF2B5EF4-FFF2-40B4-BE49-F238E27FC236}">
                <a16:creationId xmlns:a16="http://schemas.microsoft.com/office/drawing/2014/main" id="{114D7DCA-DE68-4103-821C-12493D8A3D8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895106" y="2966852"/>
            <a:ext cx="1066800" cy="12954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5" name="Line 24">
            <a:extLst>
              <a:ext uri="{FF2B5EF4-FFF2-40B4-BE49-F238E27FC236}">
                <a16:creationId xmlns:a16="http://schemas.microsoft.com/office/drawing/2014/main" id="{C56FE668-1F3B-465D-8786-D7A4F9F4CF2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8106" y="2509652"/>
            <a:ext cx="914400" cy="17526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Text Box 27">
            <a:extLst>
              <a:ext uri="{FF2B5EF4-FFF2-40B4-BE49-F238E27FC236}">
                <a16:creationId xmlns:a16="http://schemas.microsoft.com/office/drawing/2014/main" id="{5875BFB3-415F-45C7-ACCE-B388EDFE9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3306" y="3652652"/>
            <a:ext cx="4571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solidFill>
                  <a:srgbClr val="FF0000"/>
                </a:solidFill>
              </a:rPr>
              <a:t>IR</a:t>
            </a:r>
          </a:p>
        </p:txBody>
      </p:sp>
      <p:sp>
        <p:nvSpPr>
          <p:cNvPr id="18" name="Line 14">
            <a:extLst>
              <a:ext uri="{FF2B5EF4-FFF2-40B4-BE49-F238E27FC236}">
                <a16:creationId xmlns:a16="http://schemas.microsoft.com/office/drawing/2014/main" id="{6BD0FA6F-200A-40C7-8665-CE37021386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52506" y="2890652"/>
            <a:ext cx="1371600" cy="1371600"/>
          </a:xfrm>
          <a:prstGeom prst="line">
            <a:avLst/>
          </a:prstGeom>
          <a:noFill/>
          <a:ln w="38100">
            <a:solidFill>
              <a:srgbClr val="9B00FF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28">
            <a:extLst>
              <a:ext uri="{FF2B5EF4-FFF2-40B4-BE49-F238E27FC236}">
                <a16:creationId xmlns:a16="http://schemas.microsoft.com/office/drawing/2014/main" id="{1A42550F-EC94-415A-A7A7-E875185714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4506" y="3500252"/>
            <a:ext cx="533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solidFill>
                  <a:srgbClr val="9B00FF"/>
                </a:solidFill>
              </a:rPr>
              <a:t>UV</a:t>
            </a:r>
          </a:p>
        </p:txBody>
      </p:sp>
      <p:sp>
        <p:nvSpPr>
          <p:cNvPr id="21" name="Text Box 29">
            <a:extLst>
              <a:ext uri="{FF2B5EF4-FFF2-40B4-BE49-F238E27FC236}">
                <a16:creationId xmlns:a16="http://schemas.microsoft.com/office/drawing/2014/main" id="{8EC1651F-35A2-491C-9342-B1F206953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306" y="3576452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 altLang="de-DE"/>
          </a:p>
        </p:txBody>
      </p:sp>
      <p:sp>
        <p:nvSpPr>
          <p:cNvPr id="23" name="Line 26">
            <a:extLst>
              <a:ext uri="{FF2B5EF4-FFF2-40B4-BE49-F238E27FC236}">
                <a16:creationId xmlns:a16="http://schemas.microsoft.com/office/drawing/2014/main" id="{C54A44A2-05B5-4F9A-BE08-123A219130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666506" y="2966852"/>
            <a:ext cx="0" cy="1295400"/>
          </a:xfrm>
          <a:prstGeom prst="line">
            <a:avLst/>
          </a:prstGeom>
          <a:noFill/>
          <a:ln w="38100">
            <a:solidFill>
              <a:srgbClr val="FF96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" name="Text Box 30">
            <a:extLst>
              <a:ext uri="{FF2B5EF4-FFF2-40B4-BE49-F238E27FC236}">
                <a16:creationId xmlns:a16="http://schemas.microsoft.com/office/drawing/2014/main" id="{CC282BDD-A5B5-4306-AB70-C46B29C7DE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9306" y="3424052"/>
            <a:ext cx="4571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>
                <a:solidFill>
                  <a:srgbClr val="FF9600"/>
                </a:solidFill>
              </a:rPr>
              <a:t>IR</a:t>
            </a:r>
          </a:p>
        </p:txBody>
      </p:sp>
      <p:sp>
        <p:nvSpPr>
          <p:cNvPr id="26" name="Line 32">
            <a:extLst>
              <a:ext uri="{FF2B5EF4-FFF2-40B4-BE49-F238E27FC236}">
                <a16:creationId xmlns:a16="http://schemas.microsoft.com/office/drawing/2014/main" id="{C4448934-8A7A-496E-BB66-445DED9B8D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66506" y="1899862"/>
            <a:ext cx="152400" cy="533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27" name="Line 33">
            <a:extLst>
              <a:ext uri="{FF2B5EF4-FFF2-40B4-BE49-F238E27FC236}">
                <a16:creationId xmlns:a16="http://schemas.microsoft.com/office/drawing/2014/main" id="{A7B13E46-43DF-49E7-8347-C174C1C56A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942606" y="2052262"/>
            <a:ext cx="38100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" name="Line 34">
            <a:extLst>
              <a:ext uri="{FF2B5EF4-FFF2-40B4-BE49-F238E27FC236}">
                <a16:creationId xmlns:a16="http://schemas.microsoft.com/office/drawing/2014/main" id="{590C5DB8-D6D2-4642-8C92-5B65A3E1562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21817" y="2147228"/>
            <a:ext cx="609600" cy="304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" name="Line 35">
            <a:extLst>
              <a:ext uri="{FF2B5EF4-FFF2-40B4-BE49-F238E27FC236}">
                <a16:creationId xmlns:a16="http://schemas.microsoft.com/office/drawing/2014/main" id="{F68335EB-9D9F-4A6D-86BB-91453156AE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18706" y="2607752"/>
            <a:ext cx="457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" name="Line 36">
            <a:extLst>
              <a:ext uri="{FF2B5EF4-FFF2-40B4-BE49-F238E27FC236}">
                <a16:creationId xmlns:a16="http://schemas.microsoft.com/office/drawing/2014/main" id="{23BA307F-0B4F-4FF8-87C7-F4D93382AC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5036" y="2652150"/>
            <a:ext cx="381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7" name="Text Box 16">
            <a:extLst>
              <a:ext uri="{FF2B5EF4-FFF2-40B4-BE49-F238E27FC236}">
                <a16:creationId xmlns:a16="http://schemas.microsoft.com/office/drawing/2014/main" id="{CE708919-95AF-45E4-92D5-901B37528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8306" y="2433452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/>
              <a:t>O       C       O</a:t>
            </a:r>
          </a:p>
        </p:txBody>
      </p:sp>
      <p:sp>
        <p:nvSpPr>
          <p:cNvPr id="58" name="Flussdiagramm: Verzögerung 57">
            <a:extLst>
              <a:ext uri="{FF2B5EF4-FFF2-40B4-BE49-F238E27FC236}">
                <a16:creationId xmlns:a16="http://schemas.microsoft.com/office/drawing/2014/main" id="{4100EB81-2A57-40A7-B74F-D6915ADB44D8}"/>
              </a:ext>
            </a:extLst>
          </p:cNvPr>
          <p:cNvSpPr/>
          <p:nvPr/>
        </p:nvSpPr>
        <p:spPr>
          <a:xfrm rot="16200000">
            <a:off x="4269454" y="2209817"/>
            <a:ext cx="718152" cy="5010152"/>
          </a:xfrm>
          <a:custGeom>
            <a:avLst/>
            <a:gdLst>
              <a:gd name="connsiteX0" fmla="*/ 0 w 527048"/>
              <a:gd name="connsiteY0" fmla="*/ 0 h 5010152"/>
              <a:gd name="connsiteX1" fmla="*/ 263524 w 527048"/>
              <a:gd name="connsiteY1" fmla="*/ 0 h 5010152"/>
              <a:gd name="connsiteX2" fmla="*/ 527048 w 527048"/>
              <a:gd name="connsiteY2" fmla="*/ 2505076 h 5010152"/>
              <a:gd name="connsiteX3" fmla="*/ 263524 w 527048"/>
              <a:gd name="connsiteY3" fmla="*/ 5010152 h 5010152"/>
              <a:gd name="connsiteX4" fmla="*/ 0 w 527048"/>
              <a:gd name="connsiteY4" fmla="*/ 5010152 h 5010152"/>
              <a:gd name="connsiteX5" fmla="*/ 0 w 527048"/>
              <a:gd name="connsiteY5" fmla="*/ 0 h 5010152"/>
              <a:gd name="connsiteX0" fmla="*/ 0 w 534373"/>
              <a:gd name="connsiteY0" fmla="*/ 0 h 5064749"/>
              <a:gd name="connsiteX1" fmla="*/ 263524 w 534373"/>
              <a:gd name="connsiteY1" fmla="*/ 0 h 5064749"/>
              <a:gd name="connsiteX2" fmla="*/ 527048 w 534373"/>
              <a:gd name="connsiteY2" fmla="*/ 2505076 h 5064749"/>
              <a:gd name="connsiteX3" fmla="*/ 0 w 534373"/>
              <a:gd name="connsiteY3" fmla="*/ 5010152 h 5064749"/>
              <a:gd name="connsiteX4" fmla="*/ 0 w 534373"/>
              <a:gd name="connsiteY4" fmla="*/ 0 h 5064749"/>
              <a:gd name="connsiteX0" fmla="*/ 0 w 527048"/>
              <a:gd name="connsiteY0" fmla="*/ 0 h 5064749"/>
              <a:gd name="connsiteX1" fmla="*/ 527048 w 527048"/>
              <a:gd name="connsiteY1" fmla="*/ 2505076 h 5064749"/>
              <a:gd name="connsiteX2" fmla="*/ 0 w 527048"/>
              <a:gd name="connsiteY2" fmla="*/ 5010152 h 5064749"/>
              <a:gd name="connsiteX3" fmla="*/ 0 w 527048"/>
              <a:gd name="connsiteY3" fmla="*/ 0 h 5064749"/>
              <a:gd name="connsiteX0" fmla="*/ 0 w 527048"/>
              <a:gd name="connsiteY0" fmla="*/ 0 h 5064749"/>
              <a:gd name="connsiteX1" fmla="*/ 527048 w 527048"/>
              <a:gd name="connsiteY1" fmla="*/ 2505076 h 5064749"/>
              <a:gd name="connsiteX2" fmla="*/ 0 w 527048"/>
              <a:gd name="connsiteY2" fmla="*/ 5010152 h 5064749"/>
              <a:gd name="connsiteX3" fmla="*/ 0 w 527048"/>
              <a:gd name="connsiteY3" fmla="*/ 0 h 5064749"/>
              <a:gd name="connsiteX0" fmla="*/ 0 w 530219"/>
              <a:gd name="connsiteY0" fmla="*/ 0 h 5010152"/>
              <a:gd name="connsiteX1" fmla="*/ 527048 w 530219"/>
              <a:gd name="connsiteY1" fmla="*/ 2505076 h 5010152"/>
              <a:gd name="connsiteX2" fmla="*/ 0 w 530219"/>
              <a:gd name="connsiteY2" fmla="*/ 5010152 h 5010152"/>
              <a:gd name="connsiteX3" fmla="*/ 0 w 530219"/>
              <a:gd name="connsiteY3" fmla="*/ 0 h 5010152"/>
              <a:gd name="connsiteX0" fmla="*/ 0 w 717548"/>
              <a:gd name="connsiteY0" fmla="*/ 0 h 5010152"/>
              <a:gd name="connsiteX1" fmla="*/ 717548 w 717548"/>
              <a:gd name="connsiteY1" fmla="*/ 2543179 h 5010152"/>
              <a:gd name="connsiteX2" fmla="*/ 0 w 717548"/>
              <a:gd name="connsiteY2" fmla="*/ 5010152 h 5010152"/>
              <a:gd name="connsiteX3" fmla="*/ 0 w 717548"/>
              <a:gd name="connsiteY3" fmla="*/ 0 h 5010152"/>
              <a:gd name="connsiteX0" fmla="*/ 0 w 718152"/>
              <a:gd name="connsiteY0" fmla="*/ 0 h 5010152"/>
              <a:gd name="connsiteX1" fmla="*/ 717548 w 718152"/>
              <a:gd name="connsiteY1" fmla="*/ 2543179 h 5010152"/>
              <a:gd name="connsiteX2" fmla="*/ 0 w 718152"/>
              <a:gd name="connsiteY2" fmla="*/ 5010152 h 5010152"/>
              <a:gd name="connsiteX3" fmla="*/ 0 w 718152"/>
              <a:gd name="connsiteY3" fmla="*/ 0 h 5010152"/>
              <a:gd name="connsiteX0" fmla="*/ 0 w 718152"/>
              <a:gd name="connsiteY0" fmla="*/ 0 h 5010152"/>
              <a:gd name="connsiteX1" fmla="*/ 717548 w 718152"/>
              <a:gd name="connsiteY1" fmla="*/ 2590804 h 5010152"/>
              <a:gd name="connsiteX2" fmla="*/ 0 w 718152"/>
              <a:gd name="connsiteY2" fmla="*/ 5010152 h 5010152"/>
              <a:gd name="connsiteX3" fmla="*/ 0 w 718152"/>
              <a:gd name="connsiteY3" fmla="*/ 0 h 5010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8152" h="5010152">
                <a:moveTo>
                  <a:pt x="0" y="0"/>
                </a:moveTo>
                <a:cubicBezTo>
                  <a:pt x="709083" y="730253"/>
                  <a:pt x="722840" y="1698629"/>
                  <a:pt x="717548" y="2590804"/>
                </a:cubicBezTo>
                <a:cubicBezTo>
                  <a:pt x="712256" y="3482979"/>
                  <a:pt x="716491" y="4322768"/>
                  <a:pt x="0" y="501015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C445AA76-F7B6-4D2A-861E-966A0938CCE8}"/>
              </a:ext>
            </a:extLst>
          </p:cNvPr>
          <p:cNvCxnSpPr/>
          <p:nvPr/>
        </p:nvCxnSpPr>
        <p:spPr>
          <a:xfrm>
            <a:off x="3171206" y="2600325"/>
            <a:ext cx="25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8784AEC9-3CBA-46DF-A5F5-109A03218D0E}"/>
              </a:ext>
            </a:extLst>
          </p:cNvPr>
          <p:cNvCxnSpPr/>
          <p:nvPr/>
        </p:nvCxnSpPr>
        <p:spPr>
          <a:xfrm>
            <a:off x="3171206" y="2662052"/>
            <a:ext cx="25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r Verbinder 61">
            <a:extLst>
              <a:ext uri="{FF2B5EF4-FFF2-40B4-BE49-F238E27FC236}">
                <a16:creationId xmlns:a16="http://schemas.microsoft.com/office/drawing/2014/main" id="{7E87C8BE-BF26-4D33-A556-2DBC1FED6BAD}"/>
              </a:ext>
            </a:extLst>
          </p:cNvPr>
          <p:cNvCxnSpPr/>
          <p:nvPr/>
        </p:nvCxnSpPr>
        <p:spPr>
          <a:xfrm>
            <a:off x="3818906" y="2595562"/>
            <a:ext cx="25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B0DEADA2-C0CF-45BD-B005-6B506E99E8C3}"/>
              </a:ext>
            </a:extLst>
          </p:cNvPr>
          <p:cNvCxnSpPr/>
          <p:nvPr/>
        </p:nvCxnSpPr>
        <p:spPr>
          <a:xfrm>
            <a:off x="3818906" y="2657289"/>
            <a:ext cx="25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EB4DC846-76C0-4F7A-8473-895F60FBA8A3}"/>
              </a:ext>
            </a:extLst>
          </p:cNvPr>
          <p:cNvCxnSpPr>
            <a:cxnSpLocks/>
          </p:cNvCxnSpPr>
          <p:nvPr/>
        </p:nvCxnSpPr>
        <p:spPr>
          <a:xfrm rot="2700000">
            <a:off x="2801946" y="2720928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rader Verbinder 64">
            <a:extLst>
              <a:ext uri="{FF2B5EF4-FFF2-40B4-BE49-F238E27FC236}">
                <a16:creationId xmlns:a16="http://schemas.microsoft.com/office/drawing/2014/main" id="{3A18D3D8-EE8C-472C-8BFA-9A49401C27D6}"/>
              </a:ext>
            </a:extLst>
          </p:cNvPr>
          <p:cNvCxnSpPr>
            <a:cxnSpLocks/>
          </p:cNvCxnSpPr>
          <p:nvPr/>
        </p:nvCxnSpPr>
        <p:spPr>
          <a:xfrm rot="-2700000">
            <a:off x="2801946" y="2520806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FCAEE78D-3938-48E4-92E9-878A6A34D350}"/>
              </a:ext>
            </a:extLst>
          </p:cNvPr>
          <p:cNvCxnSpPr>
            <a:cxnSpLocks/>
          </p:cNvCxnSpPr>
          <p:nvPr/>
        </p:nvCxnSpPr>
        <p:spPr>
          <a:xfrm rot="-2700000">
            <a:off x="4252581" y="2725502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Gerader Verbinder 66">
            <a:extLst>
              <a:ext uri="{FF2B5EF4-FFF2-40B4-BE49-F238E27FC236}">
                <a16:creationId xmlns:a16="http://schemas.microsoft.com/office/drawing/2014/main" id="{F0E851C6-09BA-49E6-A706-7664B905673A}"/>
              </a:ext>
            </a:extLst>
          </p:cNvPr>
          <p:cNvCxnSpPr>
            <a:cxnSpLocks/>
          </p:cNvCxnSpPr>
          <p:nvPr/>
        </p:nvCxnSpPr>
        <p:spPr>
          <a:xfrm rot="2700000">
            <a:off x="4249747" y="2539535"/>
            <a:ext cx="180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>
            <a:extLst>
              <a:ext uri="{FF2B5EF4-FFF2-40B4-BE49-F238E27FC236}">
                <a16:creationId xmlns:a16="http://schemas.microsoft.com/office/drawing/2014/main" id="{05A54F60-8F42-487E-8A8F-CCF45E263C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19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 err="1"/>
              <a:t>Epot</a:t>
            </a:r>
            <a:endParaRPr lang="de-DE" altLang="de-DE" dirty="0"/>
          </a:p>
        </p:txBody>
      </p:sp>
      <p:sp>
        <p:nvSpPr>
          <p:cNvPr id="4" name="Line 5">
            <a:extLst>
              <a:ext uri="{FF2B5EF4-FFF2-40B4-BE49-F238E27FC236}">
                <a16:creationId xmlns:a16="http://schemas.microsoft.com/office/drawing/2014/main" id="{D7ADA3D1-9737-4913-8409-505371F7EE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1524000"/>
            <a:ext cx="0" cy="32766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5" name="Line 6">
            <a:extLst>
              <a:ext uri="{FF2B5EF4-FFF2-40B4-BE49-F238E27FC236}">
                <a16:creationId xmlns:a16="http://schemas.microsoft.com/office/drawing/2014/main" id="{0404538B-03ED-4F72-9E05-2460757EBC6C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3429000"/>
            <a:ext cx="2209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DCC0887A-F2E1-4588-8991-6729AEFE93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r</a:t>
            </a:r>
          </a:p>
        </p:txBody>
      </p:sp>
      <p:sp>
        <p:nvSpPr>
          <p:cNvPr id="7" name="Freeform 18">
            <a:extLst>
              <a:ext uri="{FF2B5EF4-FFF2-40B4-BE49-F238E27FC236}">
                <a16:creationId xmlns:a16="http://schemas.microsoft.com/office/drawing/2014/main" id="{1EEC78AD-77C6-4C85-9753-B50EA5BA5D51}"/>
              </a:ext>
            </a:extLst>
          </p:cNvPr>
          <p:cNvSpPr>
            <a:spLocks/>
          </p:cNvSpPr>
          <p:nvPr/>
        </p:nvSpPr>
        <p:spPr bwMode="auto">
          <a:xfrm>
            <a:off x="1462088" y="1663700"/>
            <a:ext cx="1765300" cy="1776413"/>
          </a:xfrm>
          <a:custGeom>
            <a:avLst/>
            <a:gdLst>
              <a:gd name="T0" fmla="*/ 87 w 1112"/>
              <a:gd name="T1" fmla="*/ 0 h 1119"/>
              <a:gd name="T2" fmla="*/ 171 w 1112"/>
              <a:gd name="T3" fmla="*/ 949 h 1119"/>
              <a:gd name="T4" fmla="*/ 1112 w 1112"/>
              <a:gd name="T5" fmla="*/ 1020 h 1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12" h="1119">
                <a:moveTo>
                  <a:pt x="87" y="0"/>
                </a:moveTo>
                <a:cubicBezTo>
                  <a:pt x="101" y="158"/>
                  <a:pt x="0" y="779"/>
                  <a:pt x="171" y="949"/>
                </a:cubicBezTo>
                <a:cubicBezTo>
                  <a:pt x="342" y="1119"/>
                  <a:pt x="916" y="1005"/>
                  <a:pt x="1112" y="1020"/>
                </a:cubicBezTo>
              </a:path>
            </a:pathLst>
          </a:custGeom>
          <a:noFill/>
          <a:ln w="22225" cmpd="sng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 Box 21">
            <a:extLst>
              <a:ext uri="{FF2B5EF4-FFF2-40B4-BE49-F238E27FC236}">
                <a16:creationId xmlns:a16="http://schemas.microsoft.com/office/drawing/2014/main" id="{7B9F402F-6F90-480A-BE90-E40AEEAA96A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00200" y="1968500"/>
            <a:ext cx="1620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/>
              <a:t>Abstoßung</a:t>
            </a:r>
          </a:p>
        </p:txBody>
      </p:sp>
      <p:sp>
        <p:nvSpPr>
          <p:cNvPr id="9" name="Freeform 20">
            <a:extLst>
              <a:ext uri="{FF2B5EF4-FFF2-40B4-BE49-F238E27FC236}">
                <a16:creationId xmlns:a16="http://schemas.microsoft.com/office/drawing/2014/main" id="{88363A47-5635-47A7-83AF-A23806890690}"/>
              </a:ext>
            </a:extLst>
          </p:cNvPr>
          <p:cNvSpPr>
            <a:spLocks/>
          </p:cNvSpPr>
          <p:nvPr/>
        </p:nvSpPr>
        <p:spPr bwMode="auto">
          <a:xfrm>
            <a:off x="1431925" y="3406775"/>
            <a:ext cx="1795463" cy="1370013"/>
          </a:xfrm>
          <a:custGeom>
            <a:avLst/>
            <a:gdLst>
              <a:gd name="T0" fmla="*/ 61 w 1131"/>
              <a:gd name="T1" fmla="*/ 863 h 863"/>
              <a:gd name="T2" fmla="*/ 178 w 1131"/>
              <a:gd name="T3" fmla="*/ 133 h 863"/>
              <a:gd name="T4" fmla="*/ 1131 w 1131"/>
              <a:gd name="T5" fmla="*/ 63 h 8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31" h="863">
                <a:moveTo>
                  <a:pt x="61" y="863"/>
                </a:moveTo>
                <a:cubicBezTo>
                  <a:pt x="82" y="741"/>
                  <a:pt x="0" y="266"/>
                  <a:pt x="178" y="133"/>
                </a:cubicBezTo>
                <a:cubicBezTo>
                  <a:pt x="356" y="0"/>
                  <a:pt x="933" y="78"/>
                  <a:pt x="1131" y="63"/>
                </a:cubicBezTo>
              </a:path>
            </a:pathLst>
          </a:custGeom>
          <a:noFill/>
          <a:ln w="22225">
            <a:solidFill>
              <a:srgbClr val="FF9B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" name="Text Box 23">
            <a:extLst>
              <a:ext uri="{FF2B5EF4-FFF2-40B4-BE49-F238E27FC236}">
                <a16:creationId xmlns:a16="http://schemas.microsoft.com/office/drawing/2014/main" id="{85480FFB-6F87-4FD4-850F-81E02C76B26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676400" y="3644900"/>
            <a:ext cx="1679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Anziehung</a:t>
            </a:r>
          </a:p>
        </p:txBody>
      </p:sp>
      <p:sp>
        <p:nvSpPr>
          <p:cNvPr id="12" name="Text Box 14">
            <a:extLst>
              <a:ext uri="{FF2B5EF4-FFF2-40B4-BE49-F238E27FC236}">
                <a16:creationId xmlns:a16="http://schemas.microsoft.com/office/drawing/2014/main" id="{70893EAA-9BA9-4186-9A10-644283315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200400"/>
            <a:ext cx="30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r</a:t>
            </a:r>
          </a:p>
        </p:txBody>
      </p:sp>
      <p:sp>
        <p:nvSpPr>
          <p:cNvPr id="13" name="Line 31">
            <a:extLst>
              <a:ext uri="{FF2B5EF4-FFF2-40B4-BE49-F238E27FC236}">
                <a16:creationId xmlns:a16="http://schemas.microsoft.com/office/drawing/2014/main" id="{CD4D8163-A6FE-4211-A73B-7FBFDDD5E1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3276600"/>
            <a:ext cx="0" cy="2524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" name="Text Box 11">
            <a:extLst>
              <a:ext uri="{FF2B5EF4-FFF2-40B4-BE49-F238E27FC236}">
                <a16:creationId xmlns:a16="http://schemas.microsoft.com/office/drawing/2014/main" id="{78063A85-718D-42C6-8AAF-955562DB55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12192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Epot</a:t>
            </a:r>
          </a:p>
        </p:txBody>
      </p:sp>
      <p:sp>
        <p:nvSpPr>
          <p:cNvPr id="15" name="Line 12">
            <a:extLst>
              <a:ext uri="{FF2B5EF4-FFF2-40B4-BE49-F238E27FC236}">
                <a16:creationId xmlns:a16="http://schemas.microsoft.com/office/drawing/2014/main" id="{7D59E178-BD60-49AA-B5F0-9FFBEDD7948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1524000"/>
            <a:ext cx="0" cy="3048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" name="Line 13">
            <a:extLst>
              <a:ext uri="{FF2B5EF4-FFF2-40B4-BE49-F238E27FC236}">
                <a16:creationId xmlns:a16="http://schemas.microsoft.com/office/drawing/2014/main" id="{B5478FE2-812F-4116-B7E3-46FF5591E7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429000"/>
            <a:ext cx="27432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Freeform 30">
            <a:extLst>
              <a:ext uri="{FF2B5EF4-FFF2-40B4-BE49-F238E27FC236}">
                <a16:creationId xmlns:a16="http://schemas.microsoft.com/office/drawing/2014/main" id="{82DA5478-9000-47FB-9AA0-8FF48A5B9E0B}"/>
              </a:ext>
            </a:extLst>
          </p:cNvPr>
          <p:cNvSpPr>
            <a:spLocks/>
          </p:cNvSpPr>
          <p:nvPr/>
        </p:nvSpPr>
        <p:spPr bwMode="auto">
          <a:xfrm>
            <a:off x="5105400" y="1752600"/>
            <a:ext cx="2422525" cy="2819400"/>
          </a:xfrm>
          <a:custGeom>
            <a:avLst/>
            <a:gdLst>
              <a:gd name="T0" fmla="*/ 0 w 1526"/>
              <a:gd name="T1" fmla="*/ 0 h 1776"/>
              <a:gd name="T2" fmla="*/ 192 w 1526"/>
              <a:gd name="T3" fmla="*/ 1584 h 1776"/>
              <a:gd name="T4" fmla="*/ 720 w 1526"/>
              <a:gd name="T5" fmla="*/ 1152 h 1776"/>
              <a:gd name="T6" fmla="*/ 1526 w 1526"/>
              <a:gd name="T7" fmla="*/ 1090 h 17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26" h="1776">
                <a:moveTo>
                  <a:pt x="0" y="0"/>
                </a:moveTo>
                <a:cubicBezTo>
                  <a:pt x="36" y="696"/>
                  <a:pt x="72" y="1392"/>
                  <a:pt x="192" y="1584"/>
                </a:cubicBezTo>
                <a:cubicBezTo>
                  <a:pt x="312" y="1776"/>
                  <a:pt x="498" y="1234"/>
                  <a:pt x="720" y="1152"/>
                </a:cubicBezTo>
                <a:cubicBezTo>
                  <a:pt x="942" y="1070"/>
                  <a:pt x="1358" y="1103"/>
                  <a:pt x="1526" y="1090"/>
                </a:cubicBezTo>
              </a:path>
            </a:pathLst>
          </a:custGeom>
          <a:noFill/>
          <a:ln w="22225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Text Box 32">
            <a:extLst>
              <a:ext uri="{FF2B5EF4-FFF2-40B4-BE49-F238E27FC236}">
                <a16:creationId xmlns:a16="http://schemas.microsoft.com/office/drawing/2014/main" id="{35F90EA3-8200-402A-84ED-EC6F13783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9425" y="3364706"/>
            <a:ext cx="45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/>
              <a:t>r</a:t>
            </a:r>
            <a:r>
              <a:rPr lang="de-DE" altLang="de-DE" baseline="-25000" dirty="0"/>
              <a:t>0</a:t>
            </a: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37057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0">
            <a:extLst>
              <a:ext uri="{FF2B5EF4-FFF2-40B4-BE49-F238E27FC236}">
                <a16:creationId xmlns:a16="http://schemas.microsoft.com/office/drawing/2014/main" id="{89FDC935-56B0-46AA-9F28-6C3EA31561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4203700"/>
            <a:ext cx="0" cy="153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" name="Text Box 28">
            <a:extLst>
              <a:ext uri="{FF2B5EF4-FFF2-40B4-BE49-F238E27FC236}">
                <a16:creationId xmlns:a16="http://schemas.microsoft.com/office/drawing/2014/main" id="{DF2E12C0-D3DC-4FB7-A7E3-49CDAA853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1524000"/>
            <a:ext cx="801688" cy="40011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dirty="0"/>
              <a:t>h * </a:t>
            </a:r>
            <a:r>
              <a:rPr lang="de-DE" altLang="de-DE" sz="2000" dirty="0">
                <a:sym typeface="Symbol" panose="05050102010706020507" pitchFamily="18" charset="2"/>
              </a:rPr>
              <a:t></a:t>
            </a:r>
          </a:p>
        </p:txBody>
      </p:sp>
      <p:cxnSp>
        <p:nvCxnSpPr>
          <p:cNvPr id="5" name="AutoShape 29">
            <a:extLst>
              <a:ext uri="{FF2B5EF4-FFF2-40B4-BE49-F238E27FC236}">
                <a16:creationId xmlns:a16="http://schemas.microsoft.com/office/drawing/2014/main" id="{95DB9A10-D0EA-4D70-B799-593BE96D7344}"/>
              </a:ext>
            </a:extLst>
          </p:cNvPr>
          <p:cNvCxnSpPr>
            <a:cxnSpLocks noChangeShapeType="1"/>
            <a:stCxn id="4" idx="2"/>
            <a:endCxn id="37" idx="0"/>
          </p:cNvCxnSpPr>
          <p:nvPr/>
        </p:nvCxnSpPr>
        <p:spPr bwMode="auto">
          <a:xfrm rot="5400000">
            <a:off x="7345684" y="1898684"/>
            <a:ext cx="1106935" cy="1157787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Line 39">
            <a:extLst>
              <a:ext uri="{FF2B5EF4-FFF2-40B4-BE49-F238E27FC236}">
                <a16:creationId xmlns:a16="http://schemas.microsoft.com/office/drawing/2014/main" id="{F03A31D2-8751-4B9F-A494-D8C66A4E14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4419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" name="Text Box 41">
            <a:extLst>
              <a:ext uri="{FF2B5EF4-FFF2-40B4-BE49-F238E27FC236}">
                <a16:creationId xmlns:a16="http://schemas.microsoft.com/office/drawing/2014/main" id="{63DB37DB-8C96-4566-8115-C0971EA79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4217988"/>
            <a:ext cx="7604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dirty="0">
                <a:solidFill>
                  <a:schemeClr val="accent3">
                    <a:lumMod val="75000"/>
                  </a:schemeClr>
                </a:solidFill>
              </a:rPr>
              <a:t>v = 1</a:t>
            </a:r>
          </a:p>
        </p:txBody>
      </p:sp>
      <p:sp>
        <p:nvSpPr>
          <p:cNvPr id="9" name="Line 42">
            <a:extLst>
              <a:ext uri="{FF2B5EF4-FFF2-40B4-BE49-F238E27FC236}">
                <a16:creationId xmlns:a16="http://schemas.microsoft.com/office/drawing/2014/main" id="{F29EC6EC-95CC-4D54-9714-8AE0D2E4BFC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352800" y="4419600"/>
            <a:ext cx="0" cy="533400"/>
          </a:xfrm>
          <a:prstGeom prst="line">
            <a:avLst/>
          </a:prstGeom>
          <a:noFill/>
          <a:ln w="28575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0" name="Group 50">
            <a:extLst>
              <a:ext uri="{FF2B5EF4-FFF2-40B4-BE49-F238E27FC236}">
                <a16:creationId xmlns:a16="http://schemas.microsoft.com/office/drawing/2014/main" id="{E3E191AA-6FB5-499F-97BB-14C92AF93E52}"/>
              </a:ext>
            </a:extLst>
          </p:cNvPr>
          <p:cNvGrpSpPr>
            <a:grpSpLocks/>
          </p:cNvGrpSpPr>
          <p:nvPr/>
        </p:nvGrpSpPr>
        <p:grpSpPr bwMode="auto">
          <a:xfrm>
            <a:off x="5818188" y="2590800"/>
            <a:ext cx="2944812" cy="1612900"/>
            <a:chOff x="3665" y="1632"/>
            <a:chExt cx="1855" cy="1016"/>
          </a:xfrm>
        </p:grpSpPr>
        <p:sp>
          <p:nvSpPr>
            <p:cNvPr id="11" name="Line 30">
              <a:extLst>
                <a:ext uri="{FF2B5EF4-FFF2-40B4-BE49-F238E27FC236}">
                  <a16:creationId xmlns:a16="http://schemas.microsoft.com/office/drawing/2014/main" id="{3442BAB9-024D-4072-92D3-AB3B4E3CD5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2323"/>
              <a:ext cx="0" cy="3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2" name="Line 32">
              <a:extLst>
                <a:ext uri="{FF2B5EF4-FFF2-40B4-BE49-F238E27FC236}">
                  <a16:creationId xmlns:a16="http://schemas.microsoft.com/office/drawing/2014/main" id="{450C1C61-5A61-48A5-B1DD-DBD3F1A3AF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80" y="2208"/>
              <a:ext cx="240" cy="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3" name="Line 33">
              <a:extLst>
                <a:ext uri="{FF2B5EF4-FFF2-40B4-BE49-F238E27FC236}">
                  <a16:creationId xmlns:a16="http://schemas.microsoft.com/office/drawing/2014/main" id="{8AA886CA-6E86-4218-8E4C-3AB515FFB63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-4918575">
              <a:off x="5254" y="1658"/>
              <a:ext cx="240" cy="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4" name="Line 34">
              <a:extLst>
                <a:ext uri="{FF2B5EF4-FFF2-40B4-BE49-F238E27FC236}">
                  <a16:creationId xmlns:a16="http://schemas.microsoft.com/office/drawing/2014/main" id="{D82E847A-2614-4B6A-AD0F-AF89BB76A15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775771">
              <a:off x="3696" y="1685"/>
              <a:ext cx="240" cy="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5" name="Line 35">
              <a:extLst>
                <a:ext uri="{FF2B5EF4-FFF2-40B4-BE49-F238E27FC236}">
                  <a16:creationId xmlns:a16="http://schemas.microsoft.com/office/drawing/2014/main" id="{C51B18CD-195F-4A6D-915D-3141E9BA606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6345842">
              <a:off x="3665" y="2208"/>
              <a:ext cx="187" cy="18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cxnSp>
        <p:nvCxnSpPr>
          <p:cNvPr id="17" name="AutoShape 44">
            <a:extLst>
              <a:ext uri="{FF2B5EF4-FFF2-40B4-BE49-F238E27FC236}">
                <a16:creationId xmlns:a16="http://schemas.microsoft.com/office/drawing/2014/main" id="{22C3F179-AAB7-4ECD-AA2D-059A5FB73073}"/>
              </a:ext>
            </a:extLst>
          </p:cNvPr>
          <p:cNvCxnSpPr>
            <a:cxnSpLocks noChangeShapeType="1"/>
            <a:stCxn id="18" idx="2"/>
          </p:cNvCxnSpPr>
          <p:nvPr/>
        </p:nvCxnSpPr>
        <p:spPr bwMode="auto">
          <a:xfrm rot="16200000" flipH="1">
            <a:off x="1875427" y="3462091"/>
            <a:ext cx="465208" cy="2184737"/>
          </a:xfrm>
          <a:prstGeom prst="curvedConnector2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 Box 46">
            <a:extLst>
              <a:ext uri="{FF2B5EF4-FFF2-40B4-BE49-F238E27FC236}">
                <a16:creationId xmlns:a16="http://schemas.microsoft.com/office/drawing/2014/main" id="{E72086ED-EE9A-4DDC-BEFC-1B901538A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544" y="3921806"/>
            <a:ext cx="630238" cy="4000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dirty="0">
                <a:sym typeface="StarMath" pitchFamily="2" charset="2"/>
              </a:rPr>
              <a:t>h*</a:t>
            </a:r>
            <a:r>
              <a:rPr lang="de-DE" altLang="de-DE" sz="2000" dirty="0">
                <a:sym typeface="Symbol" panose="05050102010706020507" pitchFamily="18" charset="2"/>
              </a:rPr>
              <a:t></a:t>
            </a:r>
          </a:p>
        </p:txBody>
      </p:sp>
      <p:sp>
        <p:nvSpPr>
          <p:cNvPr id="20" name="Text Box 55">
            <a:extLst>
              <a:ext uri="{FF2B5EF4-FFF2-40B4-BE49-F238E27FC236}">
                <a16:creationId xmlns:a16="http://schemas.microsoft.com/office/drawing/2014/main" id="{9BF6375B-F87D-4CC8-93D8-0F0BAE704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3" y="5181600"/>
            <a:ext cx="3352800" cy="39943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000" dirty="0"/>
              <a:t>E</a:t>
            </a:r>
            <a:r>
              <a:rPr lang="de-DE" altLang="de-DE" sz="2000" baseline="-25000" dirty="0">
                <a:sym typeface="Symbol" panose="05050102010706020507" pitchFamily="18" charset="2"/>
              </a:rPr>
              <a:t></a:t>
            </a:r>
            <a:r>
              <a:rPr lang="de-DE" altLang="de-DE" sz="2000" dirty="0"/>
              <a:t> = (</a:t>
            </a:r>
            <a:r>
              <a:rPr lang="de-DE" altLang="de-DE" sz="2000" b="1" dirty="0"/>
              <a:t> v</a:t>
            </a:r>
            <a:r>
              <a:rPr lang="de-DE" altLang="de-DE" sz="2000" dirty="0"/>
              <a:t> + 1/2 ) </a:t>
            </a:r>
            <a:r>
              <a:rPr lang="de-DE" altLang="de-DE" sz="2000" dirty="0">
                <a:sym typeface="StarMath" pitchFamily="2" charset="2"/>
              </a:rPr>
              <a:t>*</a:t>
            </a:r>
            <a:r>
              <a:rPr lang="de-DE" altLang="de-DE" sz="2000" dirty="0"/>
              <a:t> h *</a:t>
            </a:r>
            <a:r>
              <a:rPr lang="de-DE" altLang="de-DE" sz="2000" dirty="0">
                <a:sym typeface="StarMath" pitchFamily="2" charset="2"/>
              </a:rPr>
              <a:t> </a:t>
            </a:r>
            <a:r>
              <a:rPr lang="de-DE" altLang="de-DE" sz="2000" dirty="0">
                <a:sym typeface="Symbol" panose="05050102010706020507" pitchFamily="18" charset="2"/>
              </a:rPr>
              <a:t></a:t>
            </a:r>
            <a:r>
              <a:rPr lang="de-DE" altLang="de-DE" sz="2000" baseline="-25000" dirty="0" err="1">
                <a:sym typeface="StarMath" pitchFamily="2" charset="2"/>
              </a:rPr>
              <a:t>vib</a:t>
            </a:r>
            <a:endParaRPr lang="de-DE" altLang="de-DE" sz="2000" baseline="-25000" dirty="0">
              <a:sym typeface="StarMath" pitchFamily="2" charset="2"/>
            </a:endParaRPr>
          </a:p>
        </p:txBody>
      </p:sp>
      <p:sp>
        <p:nvSpPr>
          <p:cNvPr id="21" name="Text Box 56">
            <a:extLst>
              <a:ext uri="{FF2B5EF4-FFF2-40B4-BE49-F238E27FC236}">
                <a16:creationId xmlns:a16="http://schemas.microsoft.com/office/drawing/2014/main" id="{10116390-30AE-4E80-A157-1991C2506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6062" y="5911084"/>
            <a:ext cx="355282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2000" dirty="0">
                <a:sym typeface="StarMath" pitchFamily="2" charset="2"/>
              </a:rPr>
              <a:t>(</a:t>
            </a:r>
            <a:r>
              <a:rPr lang="de-DE" altLang="de-DE" sz="2000" dirty="0">
                <a:sym typeface="Symbol" panose="05050102010706020507" pitchFamily="18" charset="2"/>
              </a:rPr>
              <a:t></a:t>
            </a:r>
            <a:r>
              <a:rPr lang="de-DE" altLang="de-DE" sz="2000" baseline="-25000" dirty="0" err="1">
                <a:sym typeface="StarMath" pitchFamily="2" charset="2"/>
              </a:rPr>
              <a:t>vib</a:t>
            </a:r>
            <a:r>
              <a:rPr lang="de-DE" altLang="de-DE" sz="2000" baseline="-25000" dirty="0">
                <a:sym typeface="StarMath" pitchFamily="2" charset="2"/>
              </a:rPr>
              <a:t> </a:t>
            </a:r>
            <a:r>
              <a:rPr lang="de-DE" altLang="de-DE" sz="2000" dirty="0">
                <a:sym typeface="StarMath" pitchFamily="2" charset="2"/>
              </a:rPr>
              <a:t>= Schwingungsfrequenz)</a:t>
            </a:r>
          </a:p>
        </p:txBody>
      </p:sp>
      <p:sp>
        <p:nvSpPr>
          <p:cNvPr id="23" name="Text Box 4">
            <a:extLst>
              <a:ext uri="{FF2B5EF4-FFF2-40B4-BE49-F238E27FC236}">
                <a16:creationId xmlns:a16="http://schemas.microsoft.com/office/drawing/2014/main" id="{7B2190D9-20D8-458A-9529-5BEC13182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563" y="3900488"/>
            <a:ext cx="47783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/>
              <a:t>r</a:t>
            </a:r>
          </a:p>
        </p:txBody>
      </p:sp>
      <p:sp>
        <p:nvSpPr>
          <p:cNvPr id="24" name="Text Box 5">
            <a:extLst>
              <a:ext uri="{FF2B5EF4-FFF2-40B4-BE49-F238E27FC236}">
                <a16:creationId xmlns:a16="http://schemas.microsoft.com/office/drawing/2014/main" id="{3D5EB761-C97C-4833-9450-FDBF63693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538" y="1524000"/>
            <a:ext cx="977898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dirty="0" err="1"/>
              <a:t>Epot</a:t>
            </a:r>
            <a:r>
              <a:rPr lang="de-DE" altLang="de-DE" dirty="0"/>
              <a:t> </a:t>
            </a:r>
          </a:p>
          <a:p>
            <a:pPr>
              <a:spcBef>
                <a:spcPct val="50000"/>
              </a:spcBef>
            </a:pPr>
            <a:r>
              <a:rPr lang="de-DE" altLang="de-DE" dirty="0"/>
              <a:t>bzw. V</a:t>
            </a:r>
          </a:p>
        </p:txBody>
      </p:sp>
      <p:sp>
        <p:nvSpPr>
          <p:cNvPr id="25" name="Line 6">
            <a:extLst>
              <a:ext uri="{FF2B5EF4-FFF2-40B4-BE49-F238E27FC236}">
                <a16:creationId xmlns:a16="http://schemas.microsoft.com/office/drawing/2014/main" id="{C14559A8-0D53-478D-89A0-0BCD9D878B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68438" y="1677988"/>
            <a:ext cx="0" cy="404177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" name="Line 7">
            <a:extLst>
              <a:ext uri="{FF2B5EF4-FFF2-40B4-BE49-F238E27FC236}">
                <a16:creationId xmlns:a16="http://schemas.microsoft.com/office/drawing/2014/main" id="{EF589D53-E85B-4DB4-A18B-C6249B53B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68438" y="4203700"/>
            <a:ext cx="43021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7" name="Group 59">
            <a:extLst>
              <a:ext uri="{FF2B5EF4-FFF2-40B4-BE49-F238E27FC236}">
                <a16:creationId xmlns:a16="http://schemas.microsoft.com/office/drawing/2014/main" id="{21D2CA73-0C25-4C45-B9AF-4F3215E7AC6C}"/>
              </a:ext>
            </a:extLst>
          </p:cNvPr>
          <p:cNvGrpSpPr>
            <a:grpSpLocks/>
          </p:cNvGrpSpPr>
          <p:nvPr/>
        </p:nvGrpSpPr>
        <p:grpSpPr bwMode="auto">
          <a:xfrm>
            <a:off x="1830388" y="2278063"/>
            <a:ext cx="3046412" cy="3571875"/>
            <a:chOff x="1153" y="1435"/>
            <a:chExt cx="1919" cy="2250"/>
          </a:xfrm>
        </p:grpSpPr>
        <p:sp>
          <p:nvSpPr>
            <p:cNvPr id="28" name="Text Box 9">
              <a:extLst>
                <a:ext uri="{FF2B5EF4-FFF2-40B4-BE49-F238E27FC236}">
                  <a16:creationId xmlns:a16="http://schemas.microsoft.com/office/drawing/2014/main" id="{5BB636FC-3638-42A6-89BD-EA858A565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3452"/>
              <a:ext cx="452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de-DE" altLang="de-DE"/>
                <a:t>r</a:t>
              </a:r>
              <a:r>
                <a:rPr lang="de-DE" altLang="de-DE" baseline="-25000"/>
                <a:t>0</a:t>
              </a:r>
              <a:endParaRPr lang="de-DE" altLang="de-DE"/>
            </a:p>
          </p:txBody>
        </p:sp>
        <p:grpSp>
          <p:nvGrpSpPr>
            <p:cNvPr id="29" name="Group 58">
              <a:extLst>
                <a:ext uri="{FF2B5EF4-FFF2-40B4-BE49-F238E27FC236}">
                  <a16:creationId xmlns:a16="http://schemas.microsoft.com/office/drawing/2014/main" id="{C0949778-C1FC-43EF-BCE5-1A7E73BB798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3" y="1435"/>
              <a:ext cx="1919" cy="2070"/>
              <a:chOff x="1153" y="1435"/>
              <a:chExt cx="1919" cy="2070"/>
            </a:xfrm>
          </p:grpSpPr>
          <p:sp>
            <p:nvSpPr>
              <p:cNvPr id="30" name="Line 24">
                <a:extLst>
                  <a:ext uri="{FF2B5EF4-FFF2-40B4-BE49-F238E27FC236}">
                    <a16:creationId xmlns:a16="http://schemas.microsoft.com/office/drawing/2014/main" id="{FC5F6BD6-6F1D-49B4-BCAF-C3F98C6DCB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12" y="3408"/>
                <a:ext cx="0" cy="9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1" name="Line 38">
                <a:extLst>
                  <a:ext uri="{FF2B5EF4-FFF2-40B4-BE49-F238E27FC236}">
                    <a16:creationId xmlns:a16="http://schemas.microsoft.com/office/drawing/2014/main" id="{DEF6F663-7936-42E9-A12B-D5CF3FDD748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872" y="3120"/>
                <a:ext cx="57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32" name="Text Box 40">
                <a:extLst>
                  <a:ext uri="{FF2B5EF4-FFF2-40B4-BE49-F238E27FC236}">
                    <a16:creationId xmlns:a16="http://schemas.microsoft.com/office/drawing/2014/main" id="{1A4993C9-AF6C-46B4-9727-35A592A94C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81" y="3022"/>
                <a:ext cx="479" cy="2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de-DE" altLang="de-DE" dirty="0"/>
                  <a:t>v = 0</a:t>
                </a:r>
              </a:p>
            </p:txBody>
          </p:sp>
          <p:sp>
            <p:nvSpPr>
              <p:cNvPr id="33" name="Freeform 57">
                <a:extLst>
                  <a:ext uri="{FF2B5EF4-FFF2-40B4-BE49-F238E27FC236}">
                    <a16:creationId xmlns:a16="http://schemas.microsoft.com/office/drawing/2014/main" id="{83A1F6FD-E82B-43A6-8EC9-3DC0827123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53" y="1435"/>
                <a:ext cx="1919" cy="1974"/>
              </a:xfrm>
              <a:custGeom>
                <a:avLst/>
                <a:gdLst>
                  <a:gd name="T0" fmla="*/ 0 w 1919"/>
                  <a:gd name="T1" fmla="*/ 0 h 1974"/>
                  <a:gd name="T2" fmla="*/ 959 w 1919"/>
                  <a:gd name="T3" fmla="*/ 1973 h 1974"/>
                  <a:gd name="T4" fmla="*/ 1919 w 1919"/>
                  <a:gd name="T5" fmla="*/ 5 h 19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19" h="1974">
                    <a:moveTo>
                      <a:pt x="0" y="0"/>
                    </a:moveTo>
                    <a:cubicBezTo>
                      <a:pt x="158" y="329"/>
                      <a:pt x="639" y="1972"/>
                      <a:pt x="959" y="1973"/>
                    </a:cubicBezTo>
                    <a:cubicBezTo>
                      <a:pt x="1279" y="1974"/>
                      <a:pt x="1595" y="981"/>
                      <a:pt x="1919" y="5"/>
                    </a:cubicBezTo>
                  </a:path>
                </a:pathLst>
              </a:custGeom>
              <a:noFill/>
              <a:ln w="57150" cmpd="sng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grpSp>
        <p:nvGrpSpPr>
          <p:cNvPr id="44" name="Gruppieren 43">
            <a:extLst>
              <a:ext uri="{FF2B5EF4-FFF2-40B4-BE49-F238E27FC236}">
                <a16:creationId xmlns:a16="http://schemas.microsoft.com/office/drawing/2014/main" id="{0A2584E8-94F8-48DB-AE9B-98D71D969E65}"/>
              </a:ext>
            </a:extLst>
          </p:cNvPr>
          <p:cNvGrpSpPr/>
          <p:nvPr/>
        </p:nvGrpSpPr>
        <p:grpSpPr>
          <a:xfrm>
            <a:off x="6304565" y="3027012"/>
            <a:ext cx="2031384" cy="508033"/>
            <a:chOff x="6304565" y="3027012"/>
            <a:chExt cx="2031384" cy="508033"/>
          </a:xfrm>
        </p:grpSpPr>
        <p:sp>
          <p:nvSpPr>
            <p:cNvPr id="35" name="Ellipse 34">
              <a:extLst>
                <a:ext uri="{FF2B5EF4-FFF2-40B4-BE49-F238E27FC236}">
                  <a16:creationId xmlns:a16="http://schemas.microsoft.com/office/drawing/2014/main" id="{4D7F8EF1-F011-42C1-82D9-12CEF15275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304565" y="3031045"/>
              <a:ext cx="504000" cy="504000"/>
            </a:xfrm>
            <a:prstGeom prst="ellipse">
              <a:avLst/>
            </a:prstGeom>
            <a:solidFill>
              <a:schemeClr val="accent2"/>
            </a:solidFill>
            <a:ln w="222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>
              <a:extLst>
                <a:ext uri="{FF2B5EF4-FFF2-40B4-BE49-F238E27FC236}">
                  <a16:creationId xmlns:a16="http://schemas.microsoft.com/office/drawing/2014/main" id="{3CDFF967-3FDC-4E26-9E13-17E20C87F8B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831949" y="3027012"/>
              <a:ext cx="504000" cy="504000"/>
            </a:xfrm>
            <a:prstGeom prst="ellipse">
              <a:avLst/>
            </a:prstGeom>
            <a:solidFill>
              <a:schemeClr val="accent2"/>
            </a:solidFill>
            <a:ln w="2222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Ellipse 36">
              <a:extLst>
                <a:ext uri="{FF2B5EF4-FFF2-40B4-BE49-F238E27FC236}">
                  <a16:creationId xmlns:a16="http://schemas.microsoft.com/office/drawing/2014/main" id="{D2E55A81-8360-4CD4-B069-1174622C263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068257" y="3031045"/>
              <a:ext cx="504000" cy="504000"/>
            </a:xfrm>
            <a:prstGeom prst="ellipse">
              <a:avLst/>
            </a:prstGeom>
            <a:solidFill>
              <a:schemeClr val="tx1"/>
            </a:solidFill>
            <a:ln w="222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5ADB2A54-7F39-4C0C-99EB-5CE29F42B19B}"/>
                </a:ext>
              </a:extLst>
            </p:cNvPr>
            <p:cNvCxnSpPr>
              <a:stCxn id="35" idx="6"/>
              <a:endCxn id="37" idx="2"/>
            </p:cNvCxnSpPr>
            <p:nvPr/>
          </p:nvCxnSpPr>
          <p:spPr>
            <a:xfrm>
              <a:off x="6808565" y="3283045"/>
              <a:ext cx="259692" cy="0"/>
            </a:xfrm>
            <a:prstGeom prst="line">
              <a:avLst/>
            </a:prstGeom>
            <a:ln w="762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C543C125-4364-46E4-8620-821FCC58BC5A}"/>
                </a:ext>
              </a:extLst>
            </p:cNvPr>
            <p:cNvCxnSpPr>
              <a:stCxn id="37" idx="6"/>
              <a:endCxn id="36" idx="2"/>
            </p:cNvCxnSpPr>
            <p:nvPr/>
          </p:nvCxnSpPr>
          <p:spPr>
            <a:xfrm flipV="1">
              <a:off x="7572257" y="3279012"/>
              <a:ext cx="259692" cy="4033"/>
            </a:xfrm>
            <a:prstGeom prst="line">
              <a:avLst/>
            </a:prstGeom>
            <a:ln w="762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7195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>
            <a:extLst>
              <a:ext uri="{FF2B5EF4-FFF2-40B4-BE49-F238E27FC236}">
                <a16:creationId xmlns:a16="http://schemas.microsoft.com/office/drawing/2014/main" id="{B5D2A795-29B7-40AC-8E6B-F058B69CF229}"/>
              </a:ext>
            </a:extLst>
          </p:cNvPr>
          <p:cNvSpPr>
            <a:spLocks noChangeAspect="1"/>
          </p:cNvSpPr>
          <p:nvPr/>
        </p:nvSpPr>
        <p:spPr>
          <a:xfrm>
            <a:off x="702051" y="1347388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2E01E740-9307-4719-BFFF-2ABC450364CE}"/>
              </a:ext>
            </a:extLst>
          </p:cNvPr>
          <p:cNvSpPr>
            <a:spLocks noChangeAspect="1"/>
          </p:cNvSpPr>
          <p:nvPr/>
        </p:nvSpPr>
        <p:spPr>
          <a:xfrm>
            <a:off x="2229435" y="1343355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9B5C279E-7794-483A-9264-9B0722BBA651}"/>
              </a:ext>
            </a:extLst>
          </p:cNvPr>
          <p:cNvSpPr>
            <a:spLocks noChangeAspect="1"/>
          </p:cNvSpPr>
          <p:nvPr/>
        </p:nvSpPr>
        <p:spPr>
          <a:xfrm>
            <a:off x="1465743" y="1347388"/>
            <a:ext cx="504000" cy="504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223F7E63-B174-472B-93F5-3941E8F2DFAE}"/>
              </a:ext>
            </a:extLst>
          </p:cNvPr>
          <p:cNvCxnSpPr>
            <a:stCxn id="3" idx="6"/>
            <a:endCxn id="5" idx="2"/>
          </p:cNvCxnSpPr>
          <p:nvPr/>
        </p:nvCxnSpPr>
        <p:spPr>
          <a:xfrm>
            <a:off x="1206051" y="1599388"/>
            <a:ext cx="259692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B107FE30-27FF-46A2-88AB-2650230A8670}"/>
              </a:ext>
            </a:extLst>
          </p:cNvPr>
          <p:cNvCxnSpPr>
            <a:stCxn id="5" idx="6"/>
            <a:endCxn id="4" idx="2"/>
          </p:cNvCxnSpPr>
          <p:nvPr/>
        </p:nvCxnSpPr>
        <p:spPr>
          <a:xfrm flipV="1">
            <a:off x="1969743" y="1595355"/>
            <a:ext cx="259692" cy="4033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89FE8392-E2F8-4367-A3C3-B7E968A17AE3}"/>
              </a:ext>
            </a:extLst>
          </p:cNvPr>
          <p:cNvCxnSpPr/>
          <p:nvPr/>
        </p:nvCxnSpPr>
        <p:spPr>
          <a:xfrm>
            <a:off x="702051" y="1272540"/>
            <a:ext cx="5040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>
            <a:extLst>
              <a:ext uri="{FF2B5EF4-FFF2-40B4-BE49-F238E27FC236}">
                <a16:creationId xmlns:a16="http://schemas.microsoft.com/office/drawing/2014/main" id="{B78E2D75-A917-4005-827F-2884650E00B2}"/>
              </a:ext>
            </a:extLst>
          </p:cNvPr>
          <p:cNvCxnSpPr/>
          <p:nvPr/>
        </p:nvCxnSpPr>
        <p:spPr>
          <a:xfrm>
            <a:off x="2229435" y="1272540"/>
            <a:ext cx="5040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feld 10">
            <a:extLst>
              <a:ext uri="{FF2B5EF4-FFF2-40B4-BE49-F238E27FC236}">
                <a16:creationId xmlns:a16="http://schemas.microsoft.com/office/drawing/2014/main" id="{08393785-F44A-4560-8F30-4B6764D5AE5E}"/>
              </a:ext>
            </a:extLst>
          </p:cNvPr>
          <p:cNvSpPr txBox="1"/>
          <p:nvPr/>
        </p:nvSpPr>
        <p:spPr>
          <a:xfrm>
            <a:off x="1546860" y="2049780"/>
            <a:ext cx="3337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dirty="0"/>
              <a:t>ν</a:t>
            </a:r>
            <a:r>
              <a:rPr lang="de-DE" sz="1400" baseline="-25000" dirty="0"/>
              <a:t>s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7DF1A11-0800-409D-B847-AA941FAD64A7}"/>
              </a:ext>
            </a:extLst>
          </p:cNvPr>
          <p:cNvSpPr>
            <a:spLocks noChangeAspect="1"/>
          </p:cNvSpPr>
          <p:nvPr/>
        </p:nvSpPr>
        <p:spPr>
          <a:xfrm>
            <a:off x="3572251" y="1347388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F3752DD4-79C2-4D29-84FD-BCF093FE66B3}"/>
              </a:ext>
            </a:extLst>
          </p:cNvPr>
          <p:cNvSpPr>
            <a:spLocks noChangeAspect="1"/>
          </p:cNvSpPr>
          <p:nvPr/>
        </p:nvSpPr>
        <p:spPr>
          <a:xfrm>
            <a:off x="5099635" y="1343355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1828BFF-899C-4A7D-8922-538F48E65CFA}"/>
              </a:ext>
            </a:extLst>
          </p:cNvPr>
          <p:cNvSpPr>
            <a:spLocks noChangeAspect="1"/>
          </p:cNvSpPr>
          <p:nvPr/>
        </p:nvSpPr>
        <p:spPr>
          <a:xfrm>
            <a:off x="4335943" y="1347388"/>
            <a:ext cx="504000" cy="504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ECD91539-6EEE-4608-A4F3-7B2F393B53DA}"/>
              </a:ext>
            </a:extLst>
          </p:cNvPr>
          <p:cNvCxnSpPr>
            <a:stCxn id="12" idx="6"/>
            <a:endCxn id="14" idx="2"/>
          </p:cNvCxnSpPr>
          <p:nvPr/>
        </p:nvCxnSpPr>
        <p:spPr>
          <a:xfrm>
            <a:off x="4076251" y="1599388"/>
            <a:ext cx="259692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A58EAE2B-28FC-4EAB-8CEE-1D5EF0A6F911}"/>
              </a:ext>
            </a:extLst>
          </p:cNvPr>
          <p:cNvCxnSpPr>
            <a:stCxn id="14" idx="6"/>
            <a:endCxn id="13" idx="2"/>
          </p:cNvCxnSpPr>
          <p:nvPr/>
        </p:nvCxnSpPr>
        <p:spPr>
          <a:xfrm flipV="1">
            <a:off x="4839943" y="1595355"/>
            <a:ext cx="259692" cy="4033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6FA7D079-0307-49FD-8601-7034D5A3BBF0}"/>
              </a:ext>
            </a:extLst>
          </p:cNvPr>
          <p:cNvCxnSpPr/>
          <p:nvPr/>
        </p:nvCxnSpPr>
        <p:spPr>
          <a:xfrm>
            <a:off x="3572251" y="1272540"/>
            <a:ext cx="504000" cy="0"/>
          </a:xfrm>
          <a:prstGeom prst="straightConnector1">
            <a:avLst/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11827F13-A01E-468D-BAEB-1A4D944CA1CF}"/>
              </a:ext>
            </a:extLst>
          </p:cNvPr>
          <p:cNvCxnSpPr/>
          <p:nvPr/>
        </p:nvCxnSpPr>
        <p:spPr>
          <a:xfrm>
            <a:off x="5099635" y="1272540"/>
            <a:ext cx="504000" cy="0"/>
          </a:xfrm>
          <a:prstGeom prst="straightConnector1">
            <a:avLst/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>
            <a:extLst>
              <a:ext uri="{FF2B5EF4-FFF2-40B4-BE49-F238E27FC236}">
                <a16:creationId xmlns:a16="http://schemas.microsoft.com/office/drawing/2014/main" id="{ED194625-97C6-49D9-A1E1-52F757F47469}"/>
              </a:ext>
            </a:extLst>
          </p:cNvPr>
          <p:cNvSpPr txBox="1"/>
          <p:nvPr/>
        </p:nvSpPr>
        <p:spPr>
          <a:xfrm>
            <a:off x="4417060" y="2049780"/>
            <a:ext cx="401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dirty="0"/>
              <a:t>ν</a:t>
            </a:r>
            <a:r>
              <a:rPr lang="de-DE" sz="1400" baseline="-25000" dirty="0" err="1"/>
              <a:t>as</a:t>
            </a:r>
            <a:endParaRPr lang="de-DE" sz="1400" baseline="-25000" dirty="0"/>
          </a:p>
        </p:txBody>
      </p: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4AC870F4-34DD-4AB7-872B-C9CCAEE18E8A}"/>
              </a:ext>
            </a:extLst>
          </p:cNvPr>
          <p:cNvCxnSpPr/>
          <p:nvPr/>
        </p:nvCxnSpPr>
        <p:spPr>
          <a:xfrm>
            <a:off x="4335943" y="1272540"/>
            <a:ext cx="504000" cy="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lipse 20">
            <a:extLst>
              <a:ext uri="{FF2B5EF4-FFF2-40B4-BE49-F238E27FC236}">
                <a16:creationId xmlns:a16="http://schemas.microsoft.com/office/drawing/2014/main" id="{02F12F5B-5AF1-47DF-9D97-4912204E811B}"/>
              </a:ext>
            </a:extLst>
          </p:cNvPr>
          <p:cNvSpPr>
            <a:spLocks noChangeAspect="1"/>
          </p:cNvSpPr>
          <p:nvPr/>
        </p:nvSpPr>
        <p:spPr>
          <a:xfrm>
            <a:off x="702051" y="2852338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4B1BEDFA-E6C2-4772-8DBA-CC3F4FEA536F}"/>
              </a:ext>
            </a:extLst>
          </p:cNvPr>
          <p:cNvSpPr>
            <a:spLocks noChangeAspect="1"/>
          </p:cNvSpPr>
          <p:nvPr/>
        </p:nvSpPr>
        <p:spPr>
          <a:xfrm>
            <a:off x="2229435" y="2848305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2932070-5E5A-419B-952F-D65BB7E4EFF2}"/>
              </a:ext>
            </a:extLst>
          </p:cNvPr>
          <p:cNvSpPr>
            <a:spLocks noChangeAspect="1"/>
          </p:cNvSpPr>
          <p:nvPr/>
        </p:nvSpPr>
        <p:spPr>
          <a:xfrm>
            <a:off x="1465743" y="2852338"/>
            <a:ext cx="504000" cy="504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4C1EA304-D8B1-40FA-8DFA-CBBC5AB3A1CB}"/>
              </a:ext>
            </a:extLst>
          </p:cNvPr>
          <p:cNvCxnSpPr>
            <a:stCxn id="21" idx="6"/>
            <a:endCxn id="23" idx="2"/>
          </p:cNvCxnSpPr>
          <p:nvPr/>
        </p:nvCxnSpPr>
        <p:spPr>
          <a:xfrm>
            <a:off x="1206051" y="3104338"/>
            <a:ext cx="259692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F1FAB347-92E4-4F3A-AA25-CB3E5545198A}"/>
              </a:ext>
            </a:extLst>
          </p:cNvPr>
          <p:cNvCxnSpPr>
            <a:stCxn id="23" idx="6"/>
            <a:endCxn id="22" idx="2"/>
          </p:cNvCxnSpPr>
          <p:nvPr/>
        </p:nvCxnSpPr>
        <p:spPr>
          <a:xfrm flipV="1">
            <a:off x="1969743" y="3100305"/>
            <a:ext cx="259692" cy="4033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E633A23F-6465-42F2-A337-BB92483E7874}"/>
              </a:ext>
            </a:extLst>
          </p:cNvPr>
          <p:cNvSpPr txBox="1"/>
          <p:nvPr/>
        </p:nvSpPr>
        <p:spPr>
          <a:xfrm>
            <a:off x="1206051" y="3736179"/>
            <a:ext cx="1053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dirty="0"/>
              <a:t>δ</a:t>
            </a:r>
            <a:r>
              <a:rPr lang="de-DE" sz="1400" dirty="0"/>
              <a:t> </a:t>
            </a:r>
            <a:r>
              <a:rPr lang="de-DE" sz="1400" baseline="-25000" dirty="0"/>
              <a:t>in der Ebene </a:t>
            </a:r>
          </a:p>
        </p:txBody>
      </p:sp>
      <p:sp>
        <p:nvSpPr>
          <p:cNvPr id="29" name="Ellipse 28">
            <a:extLst>
              <a:ext uri="{FF2B5EF4-FFF2-40B4-BE49-F238E27FC236}">
                <a16:creationId xmlns:a16="http://schemas.microsoft.com/office/drawing/2014/main" id="{E89ECC3A-43FD-4216-98BD-F49CF3859055}"/>
              </a:ext>
            </a:extLst>
          </p:cNvPr>
          <p:cNvSpPr>
            <a:spLocks noChangeAspect="1"/>
          </p:cNvSpPr>
          <p:nvPr/>
        </p:nvSpPr>
        <p:spPr>
          <a:xfrm>
            <a:off x="3572251" y="2852338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0" name="Ellipse 29">
            <a:extLst>
              <a:ext uri="{FF2B5EF4-FFF2-40B4-BE49-F238E27FC236}">
                <a16:creationId xmlns:a16="http://schemas.microsoft.com/office/drawing/2014/main" id="{14D4F008-E96D-45DF-B475-3EA2BD069307}"/>
              </a:ext>
            </a:extLst>
          </p:cNvPr>
          <p:cNvSpPr>
            <a:spLocks noChangeAspect="1"/>
          </p:cNvSpPr>
          <p:nvPr/>
        </p:nvSpPr>
        <p:spPr>
          <a:xfrm>
            <a:off x="5099635" y="2848305"/>
            <a:ext cx="504000" cy="504000"/>
          </a:xfrm>
          <a:prstGeom prst="ellipse">
            <a:avLst/>
          </a:prstGeom>
          <a:solidFill>
            <a:schemeClr val="accent2"/>
          </a:solidFill>
          <a:ln w="222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31" name="Ellipse 30">
            <a:extLst>
              <a:ext uri="{FF2B5EF4-FFF2-40B4-BE49-F238E27FC236}">
                <a16:creationId xmlns:a16="http://schemas.microsoft.com/office/drawing/2014/main" id="{2687E88C-01A0-4499-B6BE-CF4427EC4A06}"/>
              </a:ext>
            </a:extLst>
          </p:cNvPr>
          <p:cNvSpPr>
            <a:spLocks noChangeAspect="1"/>
          </p:cNvSpPr>
          <p:nvPr/>
        </p:nvSpPr>
        <p:spPr>
          <a:xfrm>
            <a:off x="4335943" y="2852338"/>
            <a:ext cx="504000" cy="504000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dirty="0">
              <a:solidFill>
                <a:schemeClr val="tx1"/>
              </a:solidFill>
            </a:endParaRPr>
          </a:p>
        </p:txBody>
      </p:sp>
      <p:cxnSp>
        <p:nvCxnSpPr>
          <p:cNvPr id="32" name="Gerader Verbinder 31">
            <a:extLst>
              <a:ext uri="{FF2B5EF4-FFF2-40B4-BE49-F238E27FC236}">
                <a16:creationId xmlns:a16="http://schemas.microsoft.com/office/drawing/2014/main" id="{FDB3A691-7477-4625-9C9B-848A18BA493E}"/>
              </a:ext>
            </a:extLst>
          </p:cNvPr>
          <p:cNvCxnSpPr>
            <a:stCxn id="29" idx="6"/>
            <a:endCxn id="31" idx="2"/>
          </p:cNvCxnSpPr>
          <p:nvPr/>
        </p:nvCxnSpPr>
        <p:spPr>
          <a:xfrm>
            <a:off x="4076251" y="3104338"/>
            <a:ext cx="259692" cy="0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A8D83F84-006C-40BC-88DB-386F083D4350}"/>
              </a:ext>
            </a:extLst>
          </p:cNvPr>
          <p:cNvCxnSpPr>
            <a:stCxn id="31" idx="6"/>
            <a:endCxn id="30" idx="2"/>
          </p:cNvCxnSpPr>
          <p:nvPr/>
        </p:nvCxnSpPr>
        <p:spPr>
          <a:xfrm flipV="1">
            <a:off x="4839943" y="3100305"/>
            <a:ext cx="259692" cy="4033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FBCD25AC-9CA5-4135-B9B1-4F4A279F9878}"/>
              </a:ext>
            </a:extLst>
          </p:cNvPr>
          <p:cNvCxnSpPr>
            <a:cxnSpLocks/>
            <a:stCxn id="29" idx="0"/>
          </p:cNvCxnSpPr>
          <p:nvPr/>
        </p:nvCxnSpPr>
        <p:spPr>
          <a:xfrm flipV="1">
            <a:off x="3824251" y="2566438"/>
            <a:ext cx="180000" cy="285900"/>
          </a:xfrm>
          <a:prstGeom prst="straightConnector1">
            <a:avLst/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2CE1A04B-0452-4A0D-BB59-B9CA5B7D9BCE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5351635" y="2566438"/>
            <a:ext cx="180000" cy="281867"/>
          </a:xfrm>
          <a:prstGeom prst="straightConnector1">
            <a:avLst/>
          </a:prstGeom>
          <a:ln w="22225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1C62FDE5-D424-4C00-90E3-D5093C3B79ED}"/>
              </a:ext>
            </a:extLst>
          </p:cNvPr>
          <p:cNvCxnSpPr>
            <a:cxnSpLocks/>
            <a:endCxn id="31" idx="4"/>
          </p:cNvCxnSpPr>
          <p:nvPr/>
        </p:nvCxnSpPr>
        <p:spPr>
          <a:xfrm flipV="1">
            <a:off x="4417059" y="3356338"/>
            <a:ext cx="180000" cy="360000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567F35BE-03B9-44B6-B2D3-9DE73C33BC38}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954051" y="2488305"/>
            <a:ext cx="0" cy="360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9533CEE8-7FE5-46FC-891C-2BC949B64168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2481435" y="2488305"/>
            <a:ext cx="0" cy="360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>
            <a:extLst>
              <a:ext uri="{FF2B5EF4-FFF2-40B4-BE49-F238E27FC236}">
                <a16:creationId xmlns:a16="http://schemas.microsoft.com/office/drawing/2014/main" id="{7EE8B872-59FA-445E-ADB8-88BFED8AB6E8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1717743" y="3356338"/>
            <a:ext cx="0" cy="360000"/>
          </a:xfrm>
          <a:prstGeom prst="straightConnector1">
            <a:avLst/>
          </a:prstGeom>
          <a:ln w="222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feld 61">
            <a:extLst>
              <a:ext uri="{FF2B5EF4-FFF2-40B4-BE49-F238E27FC236}">
                <a16:creationId xmlns:a16="http://schemas.microsoft.com/office/drawing/2014/main" id="{12E05567-BB21-41CE-B55C-7815C16A4CB0}"/>
              </a:ext>
            </a:extLst>
          </p:cNvPr>
          <p:cNvSpPr txBox="1"/>
          <p:nvPr/>
        </p:nvSpPr>
        <p:spPr>
          <a:xfrm>
            <a:off x="3916295" y="3738479"/>
            <a:ext cx="18277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l-GR" sz="1400" dirty="0"/>
              <a:t>δ</a:t>
            </a:r>
            <a:r>
              <a:rPr lang="de-DE" sz="1400" dirty="0"/>
              <a:t> </a:t>
            </a:r>
            <a:r>
              <a:rPr lang="de-DE" sz="1400" baseline="-25000" dirty="0"/>
              <a:t>senkrecht zur Papier-Ebene</a:t>
            </a:r>
          </a:p>
        </p:txBody>
      </p:sp>
    </p:spTree>
    <p:extLst>
      <p:ext uri="{BB962C8B-B14F-4D97-AF65-F5344CB8AC3E}">
        <p14:creationId xmlns:p14="http://schemas.microsoft.com/office/powerpoint/2010/main" val="3240795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62</Words>
  <Application>Microsoft Office PowerPoint</Application>
  <PresentationFormat>A4-Papier (210 x 297 mm)</PresentationFormat>
  <Paragraphs>25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Schönberner, Regina Maria</cp:lastModifiedBy>
  <cp:revision>10</cp:revision>
  <dcterms:created xsi:type="dcterms:W3CDTF">2020-07-16T09:33:05Z</dcterms:created>
  <dcterms:modified xsi:type="dcterms:W3CDTF">2020-10-28T09:49:52Z</dcterms:modified>
</cp:coreProperties>
</file>