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484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7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66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14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00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9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17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16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45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0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1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07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49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7C7B1612-2858-4DDD-8D96-E23FB5FF65B9}"/>
              </a:ext>
            </a:extLst>
          </p:cNvPr>
          <p:cNvSpPr txBox="1"/>
          <p:nvPr/>
        </p:nvSpPr>
        <p:spPr>
          <a:xfrm>
            <a:off x="1438711" y="528638"/>
            <a:ext cx="3980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Der </a:t>
            </a:r>
            <a:r>
              <a:rPr lang="de-DE" dirty="0" err="1"/>
              <a:t>Shikimat</a:t>
            </a:r>
            <a:r>
              <a:rPr lang="de-DE" dirty="0"/>
              <a:t>-Weg</a:t>
            </a:r>
          </a:p>
          <a:p>
            <a:pPr algn="ctr"/>
            <a:r>
              <a:rPr lang="de-DE" dirty="0">
                <a:solidFill>
                  <a:srgbClr val="FF0000"/>
                </a:solidFill>
              </a:rPr>
              <a:t>und dessen Hemmung mit Glyphosat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2AF096E-F510-4E2C-B434-67F8BD6BDF22}"/>
              </a:ext>
            </a:extLst>
          </p:cNvPr>
          <p:cNvSpPr txBox="1"/>
          <p:nvPr/>
        </p:nvSpPr>
        <p:spPr>
          <a:xfrm>
            <a:off x="785814" y="1700218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Erythrose-4-phosphat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67584CD-C618-4C12-B372-B439123E9B9E}"/>
              </a:ext>
            </a:extLst>
          </p:cNvPr>
          <p:cNvSpPr txBox="1"/>
          <p:nvPr/>
        </p:nvSpPr>
        <p:spPr>
          <a:xfrm>
            <a:off x="4557714" y="170021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PEP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892348-0863-4B60-BE15-C1AD38819335}"/>
              </a:ext>
            </a:extLst>
          </p:cNvPr>
          <p:cNvSpPr txBox="1"/>
          <p:nvPr/>
        </p:nvSpPr>
        <p:spPr>
          <a:xfrm>
            <a:off x="2285660" y="3857625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Shikimat-3-phosphat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91C6C9C-6540-4678-AE1B-0AC3FDB06C7C}"/>
              </a:ext>
            </a:extLst>
          </p:cNvPr>
          <p:cNvSpPr txBox="1"/>
          <p:nvPr/>
        </p:nvSpPr>
        <p:spPr>
          <a:xfrm>
            <a:off x="3035865" y="496728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EPSP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34BDC70-FE78-402D-8F32-3755E62EC3EB}"/>
              </a:ext>
            </a:extLst>
          </p:cNvPr>
          <p:cNvSpPr txBox="1"/>
          <p:nvPr/>
        </p:nvSpPr>
        <p:spPr>
          <a:xfrm>
            <a:off x="2817856" y="6019799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Chorismat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6AAB6C5-87C5-4977-B859-E4711F05BC81}"/>
              </a:ext>
            </a:extLst>
          </p:cNvPr>
          <p:cNvSpPr txBox="1"/>
          <p:nvPr/>
        </p:nvSpPr>
        <p:spPr>
          <a:xfrm>
            <a:off x="601501" y="7458076"/>
            <a:ext cx="134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Tryptophan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4E87D84-D972-4F7C-BC82-A4E6742E8199}"/>
              </a:ext>
            </a:extLst>
          </p:cNvPr>
          <p:cNvSpPr txBox="1"/>
          <p:nvPr/>
        </p:nvSpPr>
        <p:spPr>
          <a:xfrm>
            <a:off x="2971712" y="7458076"/>
            <a:ext cx="92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Tyrosin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BD8047F-90D7-4C54-A027-A894174522CA}"/>
              </a:ext>
            </a:extLst>
          </p:cNvPr>
          <p:cNvSpPr txBox="1"/>
          <p:nvPr/>
        </p:nvSpPr>
        <p:spPr>
          <a:xfrm>
            <a:off x="4838015" y="7458076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Phenylalanin</a:t>
            </a:r>
          </a:p>
        </p:txBody>
      </p:sp>
      <p:cxnSp>
        <p:nvCxnSpPr>
          <p:cNvPr id="16" name="Verbinder: gewinkelt 15">
            <a:extLst>
              <a:ext uri="{FF2B5EF4-FFF2-40B4-BE49-F238E27FC236}">
                <a16:creationId xmlns:a16="http://schemas.microsoft.com/office/drawing/2014/main" id="{2EF368BD-501F-4BEA-933E-506CD52F0B23}"/>
              </a:ext>
            </a:extLst>
          </p:cNvPr>
          <p:cNvCxnSpPr>
            <a:stCxn id="7" idx="2"/>
            <a:endCxn id="9" idx="0"/>
          </p:cNvCxnSpPr>
          <p:nvPr/>
        </p:nvCxnSpPr>
        <p:spPr>
          <a:xfrm rot="16200000" flipH="1">
            <a:off x="1817663" y="2239312"/>
            <a:ext cx="1788075" cy="1448550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Verbinder: gewinkelt 19">
            <a:extLst>
              <a:ext uri="{FF2B5EF4-FFF2-40B4-BE49-F238E27FC236}">
                <a16:creationId xmlns:a16="http://schemas.microsoft.com/office/drawing/2014/main" id="{ED47E41F-EDB5-4212-AEDA-3C78734BA683}"/>
              </a:ext>
            </a:extLst>
          </p:cNvPr>
          <p:cNvCxnSpPr>
            <a:stCxn id="8" idx="2"/>
            <a:endCxn id="9" idx="0"/>
          </p:cNvCxnSpPr>
          <p:nvPr/>
        </p:nvCxnSpPr>
        <p:spPr>
          <a:xfrm rot="5400000">
            <a:off x="3264391" y="2241135"/>
            <a:ext cx="1788075" cy="1444905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102EDA-815A-48AE-8359-C0304927F700}"/>
              </a:ext>
            </a:extLst>
          </p:cNvPr>
          <p:cNvCxnSpPr>
            <a:stCxn id="9" idx="2"/>
            <a:endCxn id="10" idx="0"/>
          </p:cNvCxnSpPr>
          <p:nvPr/>
        </p:nvCxnSpPr>
        <p:spPr>
          <a:xfrm>
            <a:off x="3435975" y="4226957"/>
            <a:ext cx="0" cy="74033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1BF7B4A6-87DE-4828-B786-0F72D83EE1E8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 flipH="1">
            <a:off x="3435974" y="5336620"/>
            <a:ext cx="1" cy="68317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Verbinder: gewinkelt 25">
            <a:extLst>
              <a:ext uri="{FF2B5EF4-FFF2-40B4-BE49-F238E27FC236}">
                <a16:creationId xmlns:a16="http://schemas.microsoft.com/office/drawing/2014/main" id="{030F903F-7574-4A9E-B04A-E8871FAD48F5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 rot="5400000">
            <a:off x="1820031" y="5842132"/>
            <a:ext cx="1068945" cy="2162943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Verbinder: gewinkelt 27">
            <a:extLst>
              <a:ext uri="{FF2B5EF4-FFF2-40B4-BE49-F238E27FC236}">
                <a16:creationId xmlns:a16="http://schemas.microsoft.com/office/drawing/2014/main" id="{407FBDEA-6E23-4444-BA83-1E111BD4BE79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 rot="5400000">
            <a:off x="2901502" y="6923603"/>
            <a:ext cx="1068945" cy="12700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Verbinder: gewinkelt 29">
            <a:extLst>
              <a:ext uri="{FF2B5EF4-FFF2-40B4-BE49-F238E27FC236}">
                <a16:creationId xmlns:a16="http://schemas.microsoft.com/office/drawing/2014/main" id="{8FBB9E33-81E3-420C-A2BD-499936ABB217}"/>
              </a:ext>
            </a:extLst>
          </p:cNvPr>
          <p:cNvCxnSpPr>
            <a:stCxn id="11" idx="2"/>
            <a:endCxn id="14" idx="0"/>
          </p:cNvCxnSpPr>
          <p:nvPr/>
        </p:nvCxnSpPr>
        <p:spPr>
          <a:xfrm rot="16200000" flipH="1">
            <a:off x="3978907" y="5846197"/>
            <a:ext cx="1068945" cy="2154811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2E4F63B7-C5DE-4050-B598-8D28C32A64EC}"/>
              </a:ext>
            </a:extLst>
          </p:cNvPr>
          <p:cNvSpPr txBox="1"/>
          <p:nvPr/>
        </p:nvSpPr>
        <p:spPr>
          <a:xfrm>
            <a:off x="3593896" y="4411621"/>
            <a:ext cx="1838965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EPSP-Synthase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9EB5155-B251-472B-9AE5-2CDDB1411847}"/>
              </a:ext>
            </a:extLst>
          </p:cNvPr>
          <p:cNvSpPr txBox="1"/>
          <p:nvPr/>
        </p:nvSpPr>
        <p:spPr>
          <a:xfrm>
            <a:off x="1131091" y="4411621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Glyphosat</a:t>
            </a:r>
          </a:p>
        </p:txBody>
      </p:sp>
      <p:sp>
        <p:nvSpPr>
          <p:cNvPr id="33" name="Pfeil: nach rechts 32">
            <a:extLst>
              <a:ext uri="{FF2B5EF4-FFF2-40B4-BE49-F238E27FC236}">
                <a16:creationId xmlns:a16="http://schemas.microsoft.com/office/drawing/2014/main" id="{818312C6-7C47-4F95-91D4-B69802038C4E}"/>
              </a:ext>
            </a:extLst>
          </p:cNvPr>
          <p:cNvSpPr/>
          <p:nvPr/>
        </p:nvSpPr>
        <p:spPr>
          <a:xfrm>
            <a:off x="2525080" y="4484576"/>
            <a:ext cx="720000" cy="216000"/>
          </a:xfrm>
          <a:prstGeom prst="rightArrow">
            <a:avLst>
              <a:gd name="adj1" fmla="val 50000"/>
              <a:gd name="adj2" fmla="val 79398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6B780812-FF9A-417E-A3F2-BF775DF314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53" y="5837022"/>
            <a:ext cx="4814455" cy="3839527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3077D54C-FAEF-43C8-8D2E-74B7ABD2E4EB}"/>
              </a:ext>
            </a:extLst>
          </p:cNvPr>
          <p:cNvSpPr txBox="1"/>
          <p:nvPr/>
        </p:nvSpPr>
        <p:spPr>
          <a:xfrm>
            <a:off x="601027" y="133350"/>
            <a:ext cx="6078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Das Zusammenwirken von Licht-Reaktion und Calvin-Zyklus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7F534A5-21E7-46A2-9241-C6A1A1366372}"/>
              </a:ext>
            </a:extLst>
          </p:cNvPr>
          <p:cNvSpPr/>
          <p:nvPr/>
        </p:nvSpPr>
        <p:spPr>
          <a:xfrm>
            <a:off x="1097278" y="1516380"/>
            <a:ext cx="5148000" cy="252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14D94EB-B845-4631-901C-AF7C0522B65D}"/>
              </a:ext>
            </a:extLst>
          </p:cNvPr>
          <p:cNvSpPr/>
          <p:nvPr/>
        </p:nvSpPr>
        <p:spPr>
          <a:xfrm>
            <a:off x="1187278" y="1606380"/>
            <a:ext cx="4968000" cy="234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65BB9DAC-DFCC-45BB-9FAA-B44071595C06}"/>
              </a:ext>
            </a:extLst>
          </p:cNvPr>
          <p:cNvSpPr/>
          <p:nvPr/>
        </p:nvSpPr>
        <p:spPr>
          <a:xfrm>
            <a:off x="819150" y="1152121"/>
            <a:ext cx="1231967" cy="1233892"/>
          </a:xfrm>
          <a:custGeom>
            <a:avLst/>
            <a:gdLst>
              <a:gd name="connsiteX0" fmla="*/ 0 w 1231967"/>
              <a:gd name="connsiteY0" fmla="*/ 67079 h 1233892"/>
              <a:gd name="connsiteX1" fmla="*/ 161925 w 1231967"/>
              <a:gd name="connsiteY1" fmla="*/ 5167 h 1233892"/>
              <a:gd name="connsiteX2" fmla="*/ 119063 w 1231967"/>
              <a:gd name="connsiteY2" fmla="*/ 186142 h 1233892"/>
              <a:gd name="connsiteX3" fmla="*/ 271463 w 1231967"/>
              <a:gd name="connsiteY3" fmla="*/ 133754 h 1233892"/>
              <a:gd name="connsiteX4" fmla="*/ 238125 w 1231967"/>
              <a:gd name="connsiteY4" fmla="*/ 295679 h 1233892"/>
              <a:gd name="connsiteX5" fmla="*/ 395288 w 1231967"/>
              <a:gd name="connsiteY5" fmla="*/ 262342 h 1233892"/>
              <a:gd name="connsiteX6" fmla="*/ 347663 w 1231967"/>
              <a:gd name="connsiteY6" fmla="*/ 409979 h 1233892"/>
              <a:gd name="connsiteX7" fmla="*/ 519113 w 1231967"/>
              <a:gd name="connsiteY7" fmla="*/ 367117 h 1233892"/>
              <a:gd name="connsiteX8" fmla="*/ 466725 w 1231967"/>
              <a:gd name="connsiteY8" fmla="*/ 529042 h 1233892"/>
              <a:gd name="connsiteX9" fmla="*/ 628650 w 1231967"/>
              <a:gd name="connsiteY9" fmla="*/ 486179 h 1233892"/>
              <a:gd name="connsiteX10" fmla="*/ 585788 w 1231967"/>
              <a:gd name="connsiteY10" fmla="*/ 643342 h 1233892"/>
              <a:gd name="connsiteX11" fmla="*/ 747713 w 1231967"/>
              <a:gd name="connsiteY11" fmla="*/ 595717 h 1233892"/>
              <a:gd name="connsiteX12" fmla="*/ 695325 w 1231967"/>
              <a:gd name="connsiteY12" fmla="*/ 752879 h 1233892"/>
              <a:gd name="connsiteX13" fmla="*/ 847725 w 1231967"/>
              <a:gd name="connsiteY13" fmla="*/ 705254 h 1233892"/>
              <a:gd name="connsiteX14" fmla="*/ 814388 w 1231967"/>
              <a:gd name="connsiteY14" fmla="*/ 867179 h 1233892"/>
              <a:gd name="connsiteX15" fmla="*/ 990600 w 1231967"/>
              <a:gd name="connsiteY15" fmla="*/ 829079 h 1233892"/>
              <a:gd name="connsiteX16" fmla="*/ 923925 w 1231967"/>
              <a:gd name="connsiteY16" fmla="*/ 995767 h 1233892"/>
              <a:gd name="connsiteX17" fmla="*/ 1081088 w 1231967"/>
              <a:gd name="connsiteY17" fmla="*/ 948142 h 1233892"/>
              <a:gd name="connsiteX18" fmla="*/ 1028700 w 1231967"/>
              <a:gd name="connsiteY18" fmla="*/ 1091017 h 1233892"/>
              <a:gd name="connsiteX19" fmla="*/ 1228725 w 1231967"/>
              <a:gd name="connsiteY19" fmla="*/ 1048154 h 1233892"/>
              <a:gd name="connsiteX20" fmla="*/ 1152525 w 1231967"/>
              <a:gd name="connsiteY20" fmla="*/ 1233892 h 1233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31967" h="1233892">
                <a:moveTo>
                  <a:pt x="0" y="67079"/>
                </a:moveTo>
                <a:cubicBezTo>
                  <a:pt x="71040" y="26201"/>
                  <a:pt x="142081" y="-14677"/>
                  <a:pt x="161925" y="5167"/>
                </a:cubicBezTo>
                <a:cubicBezTo>
                  <a:pt x="181769" y="25011"/>
                  <a:pt x="100807" y="164711"/>
                  <a:pt x="119063" y="186142"/>
                </a:cubicBezTo>
                <a:cubicBezTo>
                  <a:pt x="137319" y="207573"/>
                  <a:pt x="251619" y="115498"/>
                  <a:pt x="271463" y="133754"/>
                </a:cubicBezTo>
                <a:cubicBezTo>
                  <a:pt x="291307" y="152010"/>
                  <a:pt x="217488" y="274248"/>
                  <a:pt x="238125" y="295679"/>
                </a:cubicBezTo>
                <a:cubicBezTo>
                  <a:pt x="258762" y="317110"/>
                  <a:pt x="377032" y="243292"/>
                  <a:pt x="395288" y="262342"/>
                </a:cubicBezTo>
                <a:cubicBezTo>
                  <a:pt x="413544" y="281392"/>
                  <a:pt x="327026" y="392517"/>
                  <a:pt x="347663" y="409979"/>
                </a:cubicBezTo>
                <a:cubicBezTo>
                  <a:pt x="368300" y="427441"/>
                  <a:pt x="499269" y="347273"/>
                  <a:pt x="519113" y="367117"/>
                </a:cubicBezTo>
                <a:cubicBezTo>
                  <a:pt x="538957" y="386961"/>
                  <a:pt x="448469" y="509198"/>
                  <a:pt x="466725" y="529042"/>
                </a:cubicBezTo>
                <a:cubicBezTo>
                  <a:pt x="484981" y="548886"/>
                  <a:pt x="608806" y="467129"/>
                  <a:pt x="628650" y="486179"/>
                </a:cubicBezTo>
                <a:cubicBezTo>
                  <a:pt x="648494" y="505229"/>
                  <a:pt x="565944" y="625086"/>
                  <a:pt x="585788" y="643342"/>
                </a:cubicBezTo>
                <a:cubicBezTo>
                  <a:pt x="605632" y="661598"/>
                  <a:pt x="729457" y="577461"/>
                  <a:pt x="747713" y="595717"/>
                </a:cubicBezTo>
                <a:cubicBezTo>
                  <a:pt x="765969" y="613973"/>
                  <a:pt x="678656" y="734623"/>
                  <a:pt x="695325" y="752879"/>
                </a:cubicBezTo>
                <a:cubicBezTo>
                  <a:pt x="711994" y="771135"/>
                  <a:pt x="827881" y="686204"/>
                  <a:pt x="847725" y="705254"/>
                </a:cubicBezTo>
                <a:cubicBezTo>
                  <a:pt x="867569" y="724304"/>
                  <a:pt x="790576" y="846542"/>
                  <a:pt x="814388" y="867179"/>
                </a:cubicBezTo>
                <a:cubicBezTo>
                  <a:pt x="838200" y="887816"/>
                  <a:pt x="972344" y="807648"/>
                  <a:pt x="990600" y="829079"/>
                </a:cubicBezTo>
                <a:cubicBezTo>
                  <a:pt x="1008856" y="850510"/>
                  <a:pt x="908844" y="975923"/>
                  <a:pt x="923925" y="995767"/>
                </a:cubicBezTo>
                <a:cubicBezTo>
                  <a:pt x="939006" y="1015611"/>
                  <a:pt x="1063626" y="932267"/>
                  <a:pt x="1081088" y="948142"/>
                </a:cubicBezTo>
                <a:cubicBezTo>
                  <a:pt x="1098550" y="964017"/>
                  <a:pt x="1004094" y="1074348"/>
                  <a:pt x="1028700" y="1091017"/>
                </a:cubicBezTo>
                <a:cubicBezTo>
                  <a:pt x="1053306" y="1107686"/>
                  <a:pt x="1208088" y="1024342"/>
                  <a:pt x="1228725" y="1048154"/>
                </a:cubicBezTo>
                <a:cubicBezTo>
                  <a:pt x="1249362" y="1071966"/>
                  <a:pt x="1165225" y="1207698"/>
                  <a:pt x="1152525" y="1233892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40C8479C-1343-49EE-BE68-5C5DB93946E6}"/>
              </a:ext>
            </a:extLst>
          </p:cNvPr>
          <p:cNvSpPr/>
          <p:nvPr/>
        </p:nvSpPr>
        <p:spPr>
          <a:xfrm>
            <a:off x="976313" y="1062121"/>
            <a:ext cx="1231967" cy="1233892"/>
          </a:xfrm>
          <a:custGeom>
            <a:avLst/>
            <a:gdLst>
              <a:gd name="connsiteX0" fmla="*/ 0 w 1231967"/>
              <a:gd name="connsiteY0" fmla="*/ 67079 h 1233892"/>
              <a:gd name="connsiteX1" fmla="*/ 161925 w 1231967"/>
              <a:gd name="connsiteY1" fmla="*/ 5167 h 1233892"/>
              <a:gd name="connsiteX2" fmla="*/ 119063 w 1231967"/>
              <a:gd name="connsiteY2" fmla="*/ 186142 h 1233892"/>
              <a:gd name="connsiteX3" fmla="*/ 271463 w 1231967"/>
              <a:gd name="connsiteY3" fmla="*/ 133754 h 1233892"/>
              <a:gd name="connsiteX4" fmla="*/ 238125 w 1231967"/>
              <a:gd name="connsiteY4" fmla="*/ 295679 h 1233892"/>
              <a:gd name="connsiteX5" fmla="*/ 395288 w 1231967"/>
              <a:gd name="connsiteY5" fmla="*/ 262342 h 1233892"/>
              <a:gd name="connsiteX6" fmla="*/ 347663 w 1231967"/>
              <a:gd name="connsiteY6" fmla="*/ 409979 h 1233892"/>
              <a:gd name="connsiteX7" fmla="*/ 519113 w 1231967"/>
              <a:gd name="connsiteY7" fmla="*/ 367117 h 1233892"/>
              <a:gd name="connsiteX8" fmla="*/ 466725 w 1231967"/>
              <a:gd name="connsiteY8" fmla="*/ 529042 h 1233892"/>
              <a:gd name="connsiteX9" fmla="*/ 628650 w 1231967"/>
              <a:gd name="connsiteY9" fmla="*/ 486179 h 1233892"/>
              <a:gd name="connsiteX10" fmla="*/ 585788 w 1231967"/>
              <a:gd name="connsiteY10" fmla="*/ 643342 h 1233892"/>
              <a:gd name="connsiteX11" fmla="*/ 747713 w 1231967"/>
              <a:gd name="connsiteY11" fmla="*/ 595717 h 1233892"/>
              <a:gd name="connsiteX12" fmla="*/ 695325 w 1231967"/>
              <a:gd name="connsiteY12" fmla="*/ 752879 h 1233892"/>
              <a:gd name="connsiteX13" fmla="*/ 847725 w 1231967"/>
              <a:gd name="connsiteY13" fmla="*/ 705254 h 1233892"/>
              <a:gd name="connsiteX14" fmla="*/ 814388 w 1231967"/>
              <a:gd name="connsiteY14" fmla="*/ 867179 h 1233892"/>
              <a:gd name="connsiteX15" fmla="*/ 990600 w 1231967"/>
              <a:gd name="connsiteY15" fmla="*/ 829079 h 1233892"/>
              <a:gd name="connsiteX16" fmla="*/ 923925 w 1231967"/>
              <a:gd name="connsiteY16" fmla="*/ 995767 h 1233892"/>
              <a:gd name="connsiteX17" fmla="*/ 1081088 w 1231967"/>
              <a:gd name="connsiteY17" fmla="*/ 948142 h 1233892"/>
              <a:gd name="connsiteX18" fmla="*/ 1028700 w 1231967"/>
              <a:gd name="connsiteY18" fmla="*/ 1091017 h 1233892"/>
              <a:gd name="connsiteX19" fmla="*/ 1228725 w 1231967"/>
              <a:gd name="connsiteY19" fmla="*/ 1048154 h 1233892"/>
              <a:gd name="connsiteX20" fmla="*/ 1152525 w 1231967"/>
              <a:gd name="connsiteY20" fmla="*/ 1233892 h 1233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31967" h="1233892">
                <a:moveTo>
                  <a:pt x="0" y="67079"/>
                </a:moveTo>
                <a:cubicBezTo>
                  <a:pt x="71040" y="26201"/>
                  <a:pt x="142081" y="-14677"/>
                  <a:pt x="161925" y="5167"/>
                </a:cubicBezTo>
                <a:cubicBezTo>
                  <a:pt x="181769" y="25011"/>
                  <a:pt x="100807" y="164711"/>
                  <a:pt x="119063" y="186142"/>
                </a:cubicBezTo>
                <a:cubicBezTo>
                  <a:pt x="137319" y="207573"/>
                  <a:pt x="251619" y="115498"/>
                  <a:pt x="271463" y="133754"/>
                </a:cubicBezTo>
                <a:cubicBezTo>
                  <a:pt x="291307" y="152010"/>
                  <a:pt x="217488" y="274248"/>
                  <a:pt x="238125" y="295679"/>
                </a:cubicBezTo>
                <a:cubicBezTo>
                  <a:pt x="258762" y="317110"/>
                  <a:pt x="377032" y="243292"/>
                  <a:pt x="395288" y="262342"/>
                </a:cubicBezTo>
                <a:cubicBezTo>
                  <a:pt x="413544" y="281392"/>
                  <a:pt x="327026" y="392517"/>
                  <a:pt x="347663" y="409979"/>
                </a:cubicBezTo>
                <a:cubicBezTo>
                  <a:pt x="368300" y="427441"/>
                  <a:pt x="499269" y="347273"/>
                  <a:pt x="519113" y="367117"/>
                </a:cubicBezTo>
                <a:cubicBezTo>
                  <a:pt x="538957" y="386961"/>
                  <a:pt x="448469" y="509198"/>
                  <a:pt x="466725" y="529042"/>
                </a:cubicBezTo>
                <a:cubicBezTo>
                  <a:pt x="484981" y="548886"/>
                  <a:pt x="608806" y="467129"/>
                  <a:pt x="628650" y="486179"/>
                </a:cubicBezTo>
                <a:cubicBezTo>
                  <a:pt x="648494" y="505229"/>
                  <a:pt x="565944" y="625086"/>
                  <a:pt x="585788" y="643342"/>
                </a:cubicBezTo>
                <a:cubicBezTo>
                  <a:pt x="605632" y="661598"/>
                  <a:pt x="729457" y="577461"/>
                  <a:pt x="747713" y="595717"/>
                </a:cubicBezTo>
                <a:cubicBezTo>
                  <a:pt x="765969" y="613973"/>
                  <a:pt x="678656" y="734623"/>
                  <a:pt x="695325" y="752879"/>
                </a:cubicBezTo>
                <a:cubicBezTo>
                  <a:pt x="711994" y="771135"/>
                  <a:pt x="827881" y="686204"/>
                  <a:pt x="847725" y="705254"/>
                </a:cubicBezTo>
                <a:cubicBezTo>
                  <a:pt x="867569" y="724304"/>
                  <a:pt x="790576" y="846542"/>
                  <a:pt x="814388" y="867179"/>
                </a:cubicBezTo>
                <a:cubicBezTo>
                  <a:pt x="838200" y="887816"/>
                  <a:pt x="972344" y="807648"/>
                  <a:pt x="990600" y="829079"/>
                </a:cubicBezTo>
                <a:cubicBezTo>
                  <a:pt x="1008856" y="850510"/>
                  <a:pt x="908844" y="975923"/>
                  <a:pt x="923925" y="995767"/>
                </a:cubicBezTo>
                <a:cubicBezTo>
                  <a:pt x="939006" y="1015611"/>
                  <a:pt x="1063626" y="932267"/>
                  <a:pt x="1081088" y="948142"/>
                </a:cubicBezTo>
                <a:cubicBezTo>
                  <a:pt x="1098550" y="964017"/>
                  <a:pt x="1004094" y="1074348"/>
                  <a:pt x="1028700" y="1091017"/>
                </a:cubicBezTo>
                <a:cubicBezTo>
                  <a:pt x="1053306" y="1107686"/>
                  <a:pt x="1208088" y="1024342"/>
                  <a:pt x="1228725" y="1048154"/>
                </a:cubicBezTo>
                <a:cubicBezTo>
                  <a:pt x="1249362" y="1071966"/>
                  <a:pt x="1165225" y="1207698"/>
                  <a:pt x="1152525" y="1233892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Gleichschenkliges Dreieck 10">
            <a:extLst>
              <a:ext uri="{FF2B5EF4-FFF2-40B4-BE49-F238E27FC236}">
                <a16:creationId xmlns:a16="http://schemas.microsoft.com/office/drawing/2014/main" id="{1F8AF59F-F394-443B-A7EF-B9BE538D89E8}"/>
              </a:ext>
            </a:extLst>
          </p:cNvPr>
          <p:cNvSpPr/>
          <p:nvPr/>
        </p:nvSpPr>
        <p:spPr>
          <a:xfrm rot="9205037">
            <a:off x="2031168" y="2322210"/>
            <a:ext cx="180000" cy="180000"/>
          </a:xfrm>
          <a:prstGeom prst="triangl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2" name="Pfeil: nach unten 11">
            <a:extLst>
              <a:ext uri="{FF2B5EF4-FFF2-40B4-BE49-F238E27FC236}">
                <a16:creationId xmlns:a16="http://schemas.microsoft.com/office/drawing/2014/main" id="{F6B3AAC7-72BF-4B59-AD9F-4B375FA38897}"/>
              </a:ext>
            </a:extLst>
          </p:cNvPr>
          <p:cNvSpPr/>
          <p:nvPr/>
        </p:nvSpPr>
        <p:spPr>
          <a:xfrm>
            <a:off x="2386938" y="1152121"/>
            <a:ext cx="180000" cy="1440000"/>
          </a:xfrm>
          <a:prstGeom prst="downArrow">
            <a:avLst>
              <a:gd name="adj1" fmla="val 44709"/>
              <a:gd name="adj2" fmla="val 179728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3" name="Pfeil: nach unten 12">
            <a:extLst>
              <a:ext uri="{FF2B5EF4-FFF2-40B4-BE49-F238E27FC236}">
                <a16:creationId xmlns:a16="http://schemas.microsoft.com/office/drawing/2014/main" id="{1952169E-6295-4C85-B012-DD5AA448F95E}"/>
              </a:ext>
            </a:extLst>
          </p:cNvPr>
          <p:cNvSpPr/>
          <p:nvPr/>
        </p:nvSpPr>
        <p:spPr>
          <a:xfrm>
            <a:off x="2386938" y="3046380"/>
            <a:ext cx="180000" cy="1440000"/>
          </a:xfrm>
          <a:prstGeom prst="downArrow">
            <a:avLst>
              <a:gd name="adj1" fmla="val 44709"/>
              <a:gd name="adj2" fmla="val 179728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99D4E18A-6D5F-47E0-97FF-62FFCB0F21D7}"/>
              </a:ext>
            </a:extLst>
          </p:cNvPr>
          <p:cNvSpPr/>
          <p:nvPr/>
        </p:nvSpPr>
        <p:spPr>
          <a:xfrm>
            <a:off x="2170938" y="2628900"/>
            <a:ext cx="612000" cy="53221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3C954589-56B7-42DC-883D-401657C2A9EC}"/>
              </a:ext>
            </a:extLst>
          </p:cNvPr>
          <p:cNvSpPr/>
          <p:nvPr/>
        </p:nvSpPr>
        <p:spPr>
          <a:xfrm>
            <a:off x="2170938" y="2682121"/>
            <a:ext cx="612000" cy="53221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86BADAA4-AD4B-4744-B569-EE03A2C3444F}"/>
              </a:ext>
            </a:extLst>
          </p:cNvPr>
          <p:cNvSpPr/>
          <p:nvPr/>
        </p:nvSpPr>
        <p:spPr>
          <a:xfrm>
            <a:off x="2170938" y="2739469"/>
            <a:ext cx="612000" cy="53221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ECCA5932-7626-49E3-9B57-7E0443FF9043}"/>
              </a:ext>
            </a:extLst>
          </p:cNvPr>
          <p:cNvSpPr/>
          <p:nvPr/>
        </p:nvSpPr>
        <p:spPr>
          <a:xfrm>
            <a:off x="2170938" y="2792936"/>
            <a:ext cx="612000" cy="53221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D1D93BFF-577F-4FDB-BD36-AC684D030D5E}"/>
              </a:ext>
            </a:extLst>
          </p:cNvPr>
          <p:cNvSpPr/>
          <p:nvPr/>
        </p:nvSpPr>
        <p:spPr>
          <a:xfrm>
            <a:off x="2170938" y="2849352"/>
            <a:ext cx="612000" cy="53221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A6FE293-3913-4A61-B30E-F84A1821C734}"/>
              </a:ext>
            </a:extLst>
          </p:cNvPr>
          <p:cNvSpPr/>
          <p:nvPr/>
        </p:nvSpPr>
        <p:spPr>
          <a:xfrm>
            <a:off x="2170938" y="2905383"/>
            <a:ext cx="612000" cy="53221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9758D65E-0E32-46DD-A921-92DA3CB2D063}"/>
              </a:ext>
            </a:extLst>
          </p:cNvPr>
          <p:cNvSpPr/>
          <p:nvPr/>
        </p:nvSpPr>
        <p:spPr>
          <a:xfrm>
            <a:off x="2170938" y="2959553"/>
            <a:ext cx="612000" cy="53221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1" name="Pfeil: gebogen 20">
            <a:extLst>
              <a:ext uri="{FF2B5EF4-FFF2-40B4-BE49-F238E27FC236}">
                <a16:creationId xmlns:a16="http://schemas.microsoft.com/office/drawing/2014/main" id="{74292D43-160D-4FA4-B399-E29CF5428DF4}"/>
              </a:ext>
            </a:extLst>
          </p:cNvPr>
          <p:cNvSpPr>
            <a:spLocks noChangeAspect="1"/>
          </p:cNvSpPr>
          <p:nvPr/>
        </p:nvSpPr>
        <p:spPr>
          <a:xfrm>
            <a:off x="3947108" y="2260208"/>
            <a:ext cx="1260000" cy="1260000"/>
          </a:xfrm>
          <a:prstGeom prst="circularArrow">
            <a:avLst>
              <a:gd name="adj1" fmla="val 14046"/>
              <a:gd name="adj2" fmla="val 1250602"/>
              <a:gd name="adj3" fmla="val 20272283"/>
              <a:gd name="adj4" fmla="val 10800000"/>
              <a:gd name="adj5" fmla="val 14488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Pfeil: gebogen 21">
            <a:extLst>
              <a:ext uri="{FF2B5EF4-FFF2-40B4-BE49-F238E27FC236}">
                <a16:creationId xmlns:a16="http://schemas.microsoft.com/office/drawing/2014/main" id="{2948DAAD-2DA5-4B8E-BDEF-7576169EC92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3947108" y="2272573"/>
            <a:ext cx="1260000" cy="1260000"/>
          </a:xfrm>
          <a:prstGeom prst="circularArrow">
            <a:avLst>
              <a:gd name="adj1" fmla="val 14046"/>
              <a:gd name="adj2" fmla="val 1300476"/>
              <a:gd name="adj3" fmla="val 20272283"/>
              <a:gd name="adj4" fmla="val 10800000"/>
              <a:gd name="adj5" fmla="val 14404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B3D364F-FF8D-4214-A41C-06D212B991B4}"/>
              </a:ext>
            </a:extLst>
          </p:cNvPr>
          <p:cNvSpPr txBox="1"/>
          <p:nvPr/>
        </p:nvSpPr>
        <p:spPr>
          <a:xfrm>
            <a:off x="4205852" y="2614352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Calvin-</a:t>
            </a:r>
          </a:p>
          <a:p>
            <a:pPr algn="l"/>
            <a:r>
              <a:rPr lang="de-DE" sz="1400" dirty="0"/>
              <a:t>Zyklus</a:t>
            </a:r>
          </a:p>
        </p:txBody>
      </p:sp>
      <p:sp>
        <p:nvSpPr>
          <p:cNvPr id="25" name="Pfeil: nach rechts gekrümmt 24">
            <a:extLst>
              <a:ext uri="{FF2B5EF4-FFF2-40B4-BE49-F238E27FC236}">
                <a16:creationId xmlns:a16="http://schemas.microsoft.com/office/drawing/2014/main" id="{4F29E671-C7E5-4468-A53E-975A97020020}"/>
              </a:ext>
            </a:extLst>
          </p:cNvPr>
          <p:cNvSpPr/>
          <p:nvPr/>
        </p:nvSpPr>
        <p:spPr>
          <a:xfrm>
            <a:off x="4338637" y="1280223"/>
            <a:ext cx="540000" cy="1152000"/>
          </a:xfrm>
          <a:prstGeom prst="curvedRightArrow">
            <a:avLst>
              <a:gd name="adj1" fmla="val 17831"/>
              <a:gd name="adj2" fmla="val 38147"/>
              <a:gd name="adj3" fmla="val 39111"/>
            </a:avLst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6" name="Pfeil: nach rechts gekrümmt 25">
            <a:extLst>
              <a:ext uri="{FF2B5EF4-FFF2-40B4-BE49-F238E27FC236}">
                <a16:creationId xmlns:a16="http://schemas.microsoft.com/office/drawing/2014/main" id="{8B30283C-E11A-4FE7-BAC5-F9349AB25493}"/>
              </a:ext>
            </a:extLst>
          </p:cNvPr>
          <p:cNvSpPr/>
          <p:nvPr/>
        </p:nvSpPr>
        <p:spPr>
          <a:xfrm>
            <a:off x="4338637" y="3415380"/>
            <a:ext cx="540000" cy="1152000"/>
          </a:xfrm>
          <a:prstGeom prst="curvedRightArrow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E862B8A8-8308-4E03-88A9-50552FAAF5F6}"/>
              </a:ext>
            </a:extLst>
          </p:cNvPr>
          <p:cNvGrpSpPr/>
          <p:nvPr/>
        </p:nvGrpSpPr>
        <p:grpSpPr>
          <a:xfrm>
            <a:off x="3070011" y="2789221"/>
            <a:ext cx="720000" cy="720000"/>
            <a:chOff x="3099039" y="2875962"/>
            <a:chExt cx="720000" cy="720000"/>
          </a:xfrm>
        </p:grpSpPr>
        <p:sp>
          <p:nvSpPr>
            <p:cNvPr id="27" name="Explosion: 8 Zacken 26">
              <a:extLst>
                <a:ext uri="{FF2B5EF4-FFF2-40B4-BE49-F238E27FC236}">
                  <a16:creationId xmlns:a16="http://schemas.microsoft.com/office/drawing/2014/main" id="{66780894-F383-4ECA-B690-1399BD0DD32B}"/>
                </a:ext>
              </a:extLst>
            </p:cNvPr>
            <p:cNvSpPr/>
            <p:nvPr/>
          </p:nvSpPr>
          <p:spPr>
            <a:xfrm>
              <a:off x="3099039" y="2875962"/>
              <a:ext cx="720000" cy="720000"/>
            </a:xfrm>
            <a:prstGeom prst="irregularSeal1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8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40EADA43-F3A0-48D4-A2FA-8DB0C27E01A1}"/>
                </a:ext>
              </a:extLst>
            </p:cNvPr>
            <p:cNvSpPr txBox="1"/>
            <p:nvPr/>
          </p:nvSpPr>
          <p:spPr>
            <a:xfrm>
              <a:off x="3198647" y="3082073"/>
              <a:ext cx="5207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ATP</a:t>
              </a:r>
            </a:p>
          </p:txBody>
        </p:sp>
      </p:grpSp>
      <p:sp>
        <p:nvSpPr>
          <p:cNvPr id="29" name="Textfeld 28">
            <a:extLst>
              <a:ext uri="{FF2B5EF4-FFF2-40B4-BE49-F238E27FC236}">
                <a16:creationId xmlns:a16="http://schemas.microsoft.com/office/drawing/2014/main" id="{04CB2FEE-90A8-4B11-A8CF-BB50F6776B03}"/>
              </a:ext>
            </a:extLst>
          </p:cNvPr>
          <p:cNvSpPr txBox="1"/>
          <p:nvPr/>
        </p:nvSpPr>
        <p:spPr>
          <a:xfrm>
            <a:off x="3066910" y="1733340"/>
            <a:ext cx="832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NADP</a:t>
            </a:r>
            <a:r>
              <a:rPr lang="de-DE" sz="1600" baseline="30000" dirty="0"/>
              <a:t>+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3BDBB6A4-E12A-4BAF-B663-DBCFC4293C72}"/>
              </a:ext>
            </a:extLst>
          </p:cNvPr>
          <p:cNvSpPr txBox="1"/>
          <p:nvPr/>
        </p:nvSpPr>
        <p:spPr>
          <a:xfrm>
            <a:off x="3131094" y="2086408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ADP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85E68679-FF55-4EDE-9335-A8519FF73530}"/>
              </a:ext>
            </a:extLst>
          </p:cNvPr>
          <p:cNvSpPr txBox="1"/>
          <p:nvPr/>
        </p:nvSpPr>
        <p:spPr>
          <a:xfrm>
            <a:off x="2787161" y="3532511"/>
            <a:ext cx="1282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NADPH + H</a:t>
            </a: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58CB3B8-022B-4229-A3EC-97F8492EB291}"/>
              </a:ext>
            </a:extLst>
          </p:cNvPr>
          <p:cNvCxnSpPr>
            <a:stCxn id="29" idx="1"/>
          </p:cNvCxnSpPr>
          <p:nvPr/>
        </p:nvCxnSpPr>
        <p:spPr>
          <a:xfrm flipH="1">
            <a:off x="2566938" y="1902617"/>
            <a:ext cx="499972" cy="63035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33829C31-5195-4882-BFB2-1864B4D52609}"/>
              </a:ext>
            </a:extLst>
          </p:cNvPr>
          <p:cNvCxnSpPr>
            <a:stCxn id="30" idx="1"/>
            <a:endCxn id="14" idx="6"/>
          </p:cNvCxnSpPr>
          <p:nvPr/>
        </p:nvCxnSpPr>
        <p:spPr>
          <a:xfrm flipH="1">
            <a:off x="2782938" y="2255685"/>
            <a:ext cx="348156" cy="39982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059AB16D-CD9A-455B-856F-553440A3F189}"/>
              </a:ext>
            </a:extLst>
          </p:cNvPr>
          <p:cNvCxnSpPr>
            <a:stCxn id="20" idx="6"/>
            <a:endCxn id="28" idx="1"/>
          </p:cNvCxnSpPr>
          <p:nvPr/>
        </p:nvCxnSpPr>
        <p:spPr>
          <a:xfrm>
            <a:off x="2782938" y="2986164"/>
            <a:ext cx="386681" cy="16305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C26D3415-DC35-45A4-90EC-AA1DC76DE1B5}"/>
              </a:ext>
            </a:extLst>
          </p:cNvPr>
          <p:cNvCxnSpPr>
            <a:stCxn id="20" idx="5"/>
          </p:cNvCxnSpPr>
          <p:nvPr/>
        </p:nvCxnSpPr>
        <p:spPr>
          <a:xfrm>
            <a:off x="2693313" y="3004980"/>
            <a:ext cx="476306" cy="61492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5BD32F15-459C-4C27-8BFA-BB5F4AC388FA}"/>
              </a:ext>
            </a:extLst>
          </p:cNvPr>
          <p:cNvCxnSpPr/>
          <p:nvPr/>
        </p:nvCxnSpPr>
        <p:spPr>
          <a:xfrm flipV="1">
            <a:off x="3663955" y="3189601"/>
            <a:ext cx="495929" cy="4176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E36F077C-14C7-4398-A800-F4228E209897}"/>
              </a:ext>
            </a:extLst>
          </p:cNvPr>
          <p:cNvCxnSpPr>
            <a:stCxn id="27" idx="3"/>
            <a:endCxn id="22" idx="1"/>
          </p:cNvCxnSpPr>
          <p:nvPr/>
        </p:nvCxnSpPr>
        <p:spPr>
          <a:xfrm flipV="1">
            <a:off x="3790011" y="3072959"/>
            <a:ext cx="190140" cy="15926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1B7EA51B-3340-425D-B719-8EA5060B1BA3}"/>
              </a:ext>
            </a:extLst>
          </p:cNvPr>
          <p:cNvCxnSpPr>
            <a:endCxn id="30" idx="3"/>
          </p:cNvCxnSpPr>
          <p:nvPr/>
        </p:nvCxnSpPr>
        <p:spPr>
          <a:xfrm flipH="1" flipV="1">
            <a:off x="3735747" y="2255685"/>
            <a:ext cx="374067" cy="37321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6E1C7BCB-760F-4ACE-9392-34551FCA08F5}"/>
              </a:ext>
            </a:extLst>
          </p:cNvPr>
          <p:cNvCxnSpPr>
            <a:endCxn id="29" idx="3"/>
          </p:cNvCxnSpPr>
          <p:nvPr/>
        </p:nvCxnSpPr>
        <p:spPr>
          <a:xfrm flipH="1" flipV="1">
            <a:off x="3899189" y="1902617"/>
            <a:ext cx="479410" cy="46149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>
            <a:extLst>
              <a:ext uri="{FF2B5EF4-FFF2-40B4-BE49-F238E27FC236}">
                <a16:creationId xmlns:a16="http://schemas.microsoft.com/office/drawing/2014/main" id="{455894D8-D8DC-438C-97B8-6F320CC5856C}"/>
              </a:ext>
            </a:extLst>
          </p:cNvPr>
          <p:cNvSpPr txBox="1"/>
          <p:nvPr/>
        </p:nvSpPr>
        <p:spPr>
          <a:xfrm>
            <a:off x="2193046" y="811504"/>
            <a:ext cx="56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</a:t>
            </a:r>
            <a:r>
              <a:rPr lang="de-DE" sz="1600" baseline="-25000" dirty="0"/>
              <a:t>2</a:t>
            </a:r>
            <a:r>
              <a:rPr lang="de-DE" sz="1600" dirty="0"/>
              <a:t>O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4B3EE075-CB34-4459-B33E-7DB26B81FE82}"/>
              </a:ext>
            </a:extLst>
          </p:cNvPr>
          <p:cNvSpPr txBox="1"/>
          <p:nvPr/>
        </p:nvSpPr>
        <p:spPr>
          <a:xfrm>
            <a:off x="4594745" y="940057"/>
            <a:ext cx="56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CO</a:t>
            </a:r>
            <a:r>
              <a:rPr lang="de-DE" sz="1600" baseline="-25000" dirty="0"/>
              <a:t>2</a:t>
            </a:r>
            <a:endParaRPr lang="de-DE" sz="1600" dirty="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6713B-CDEC-4C48-AFAC-4CDCFA2AB8D3}"/>
              </a:ext>
            </a:extLst>
          </p:cNvPr>
          <p:cNvSpPr txBox="1"/>
          <p:nvPr/>
        </p:nvSpPr>
        <p:spPr>
          <a:xfrm>
            <a:off x="4472916" y="4576228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Zucker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5D10FEA2-DDDA-4236-9AAC-19B32A3164A6}"/>
              </a:ext>
            </a:extLst>
          </p:cNvPr>
          <p:cNvSpPr txBox="1"/>
          <p:nvPr/>
        </p:nvSpPr>
        <p:spPr>
          <a:xfrm>
            <a:off x="2258179" y="4486590"/>
            <a:ext cx="420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O</a:t>
            </a:r>
            <a:r>
              <a:rPr lang="de-DE" sz="1600" baseline="-25000" dirty="0"/>
              <a:t>2</a:t>
            </a:r>
            <a:endParaRPr lang="de-DE" sz="1600" dirty="0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1F50F420-4E40-45B5-B564-5A56C90AB9F3}"/>
              </a:ext>
            </a:extLst>
          </p:cNvPr>
          <p:cNvSpPr txBox="1"/>
          <p:nvPr/>
        </p:nvSpPr>
        <p:spPr>
          <a:xfrm>
            <a:off x="542144" y="811504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h*f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C37B4266-BFC5-4AA4-9917-D9210839AEDF}"/>
              </a:ext>
            </a:extLst>
          </p:cNvPr>
          <p:cNvSpPr txBox="1"/>
          <p:nvPr/>
        </p:nvSpPr>
        <p:spPr>
          <a:xfrm>
            <a:off x="1206010" y="2536421"/>
            <a:ext cx="9925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Licht-</a:t>
            </a:r>
          </a:p>
          <a:p>
            <a:pPr algn="l"/>
            <a:r>
              <a:rPr lang="de-DE" sz="1600" dirty="0"/>
              <a:t>Reaktion</a:t>
            </a:r>
          </a:p>
        </p:txBody>
      </p:sp>
    </p:spTree>
    <p:extLst>
      <p:ext uri="{BB962C8B-B14F-4D97-AF65-F5344CB8AC3E}">
        <p14:creationId xmlns:p14="http://schemas.microsoft.com/office/powerpoint/2010/main" val="1543232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Karte enthält.&#10;&#10;Automatisch generierte Beschreibung">
            <a:extLst>
              <a:ext uri="{FF2B5EF4-FFF2-40B4-BE49-F238E27FC236}">
                <a16:creationId xmlns:a16="http://schemas.microsoft.com/office/drawing/2014/main" id="{5FA1D7CA-C851-43DA-A8D4-D5BE5CA69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471" y="6106808"/>
            <a:ext cx="4345156" cy="3302318"/>
          </a:xfrm>
          <a:prstGeom prst="rect">
            <a:avLst/>
          </a:prstGeom>
        </p:spPr>
      </p:pic>
      <p:grpSp>
        <p:nvGrpSpPr>
          <p:cNvPr id="98" name="Gruppieren 97">
            <a:extLst>
              <a:ext uri="{FF2B5EF4-FFF2-40B4-BE49-F238E27FC236}">
                <a16:creationId xmlns:a16="http://schemas.microsoft.com/office/drawing/2014/main" id="{856F40C7-44A9-41A9-A200-77F2CEAD94D7}"/>
              </a:ext>
            </a:extLst>
          </p:cNvPr>
          <p:cNvGrpSpPr/>
          <p:nvPr/>
        </p:nvGrpSpPr>
        <p:grpSpPr>
          <a:xfrm>
            <a:off x="63375" y="78533"/>
            <a:ext cx="6702421" cy="5053119"/>
            <a:chOff x="63375" y="78533"/>
            <a:chExt cx="6702421" cy="5053119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61CEB3ED-DD1C-4054-8034-F007D71B967A}"/>
                </a:ext>
              </a:extLst>
            </p:cNvPr>
            <p:cNvCxnSpPr/>
            <p:nvPr/>
          </p:nvCxnSpPr>
          <p:spPr>
            <a:xfrm flipV="1">
              <a:off x="746760" y="396240"/>
              <a:ext cx="0" cy="43053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Legende: mit Linie ohne Rahmen 5">
              <a:extLst>
                <a:ext uri="{FF2B5EF4-FFF2-40B4-BE49-F238E27FC236}">
                  <a16:creationId xmlns:a16="http://schemas.microsoft.com/office/drawing/2014/main" id="{4F83C6B3-91A5-4E73-9A89-C3A37EFE1174}"/>
                </a:ext>
              </a:extLst>
            </p:cNvPr>
            <p:cNvSpPr/>
            <p:nvPr/>
          </p:nvSpPr>
          <p:spPr>
            <a:xfrm>
              <a:off x="63375" y="844868"/>
              <a:ext cx="540000" cy="252000"/>
            </a:xfrm>
            <a:prstGeom prst="callout1">
              <a:avLst>
                <a:gd name="adj1" fmla="val 51256"/>
                <a:gd name="adj2" fmla="val 128544"/>
                <a:gd name="adj3" fmla="val 51268"/>
                <a:gd name="adj4" fmla="val 89901"/>
              </a:avLst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-0,8</a:t>
              </a:r>
            </a:p>
          </p:txBody>
        </p:sp>
        <p:sp>
          <p:nvSpPr>
            <p:cNvPr id="7" name="Legende: mit Linie ohne Rahmen 6">
              <a:extLst>
                <a:ext uri="{FF2B5EF4-FFF2-40B4-BE49-F238E27FC236}">
                  <a16:creationId xmlns:a16="http://schemas.microsoft.com/office/drawing/2014/main" id="{78C2880C-D3C4-4EC7-900D-A5582BF1691B}"/>
                </a:ext>
              </a:extLst>
            </p:cNvPr>
            <p:cNvSpPr/>
            <p:nvPr/>
          </p:nvSpPr>
          <p:spPr>
            <a:xfrm>
              <a:off x="63375" y="1247299"/>
              <a:ext cx="540000" cy="252000"/>
            </a:xfrm>
            <a:prstGeom prst="callout1">
              <a:avLst>
                <a:gd name="adj1" fmla="val 51256"/>
                <a:gd name="adj2" fmla="val 128544"/>
                <a:gd name="adj3" fmla="val 51268"/>
                <a:gd name="adj4" fmla="val 89901"/>
              </a:avLst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-0,6</a:t>
              </a:r>
            </a:p>
          </p:txBody>
        </p:sp>
        <p:sp>
          <p:nvSpPr>
            <p:cNvPr id="8" name="Legende: mit Linie ohne Rahmen 7">
              <a:extLst>
                <a:ext uri="{FF2B5EF4-FFF2-40B4-BE49-F238E27FC236}">
                  <a16:creationId xmlns:a16="http://schemas.microsoft.com/office/drawing/2014/main" id="{591A6650-337A-4723-81F5-E133A0D48EF4}"/>
                </a:ext>
              </a:extLst>
            </p:cNvPr>
            <p:cNvSpPr/>
            <p:nvPr/>
          </p:nvSpPr>
          <p:spPr>
            <a:xfrm>
              <a:off x="63375" y="1666399"/>
              <a:ext cx="540000" cy="252000"/>
            </a:xfrm>
            <a:prstGeom prst="callout1">
              <a:avLst>
                <a:gd name="adj1" fmla="val 51256"/>
                <a:gd name="adj2" fmla="val 128544"/>
                <a:gd name="adj3" fmla="val 51268"/>
                <a:gd name="adj4" fmla="val 89901"/>
              </a:avLst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-0,4</a:t>
              </a:r>
            </a:p>
          </p:txBody>
        </p:sp>
        <p:sp>
          <p:nvSpPr>
            <p:cNvPr id="9" name="Legende: mit Linie ohne Rahmen 8">
              <a:extLst>
                <a:ext uri="{FF2B5EF4-FFF2-40B4-BE49-F238E27FC236}">
                  <a16:creationId xmlns:a16="http://schemas.microsoft.com/office/drawing/2014/main" id="{31ABA266-54C3-4063-B31C-4EA8515F0C09}"/>
                </a:ext>
              </a:extLst>
            </p:cNvPr>
            <p:cNvSpPr/>
            <p:nvPr/>
          </p:nvSpPr>
          <p:spPr>
            <a:xfrm>
              <a:off x="63375" y="2085499"/>
              <a:ext cx="540000" cy="252000"/>
            </a:xfrm>
            <a:prstGeom prst="callout1">
              <a:avLst>
                <a:gd name="adj1" fmla="val 51256"/>
                <a:gd name="adj2" fmla="val 128544"/>
                <a:gd name="adj3" fmla="val 51268"/>
                <a:gd name="adj4" fmla="val 89901"/>
              </a:avLst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-0,2</a:t>
              </a:r>
            </a:p>
          </p:txBody>
        </p:sp>
        <p:sp>
          <p:nvSpPr>
            <p:cNvPr id="10" name="Legende: mit Linie ohne Rahmen 9">
              <a:extLst>
                <a:ext uri="{FF2B5EF4-FFF2-40B4-BE49-F238E27FC236}">
                  <a16:creationId xmlns:a16="http://schemas.microsoft.com/office/drawing/2014/main" id="{B8625A5A-BA45-4195-9567-188C4B9B5F89}"/>
                </a:ext>
              </a:extLst>
            </p:cNvPr>
            <p:cNvSpPr/>
            <p:nvPr/>
          </p:nvSpPr>
          <p:spPr>
            <a:xfrm>
              <a:off x="63375" y="2504599"/>
              <a:ext cx="540000" cy="252000"/>
            </a:xfrm>
            <a:prstGeom prst="callout1">
              <a:avLst>
                <a:gd name="adj1" fmla="val 51256"/>
                <a:gd name="adj2" fmla="val 128544"/>
                <a:gd name="adj3" fmla="val 51268"/>
                <a:gd name="adj4" fmla="val 89901"/>
              </a:avLst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1" name="Legende: mit Linie ohne Rahmen 10">
              <a:extLst>
                <a:ext uri="{FF2B5EF4-FFF2-40B4-BE49-F238E27FC236}">
                  <a16:creationId xmlns:a16="http://schemas.microsoft.com/office/drawing/2014/main" id="{26FCD018-9E2F-4FBA-8F83-12FE6BAED96A}"/>
                </a:ext>
              </a:extLst>
            </p:cNvPr>
            <p:cNvSpPr/>
            <p:nvPr/>
          </p:nvSpPr>
          <p:spPr>
            <a:xfrm>
              <a:off x="63375" y="2895124"/>
              <a:ext cx="540000" cy="252000"/>
            </a:xfrm>
            <a:prstGeom prst="callout1">
              <a:avLst>
                <a:gd name="adj1" fmla="val 51256"/>
                <a:gd name="adj2" fmla="val 128544"/>
                <a:gd name="adj3" fmla="val 51268"/>
                <a:gd name="adj4" fmla="val 89901"/>
              </a:avLst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+0,2</a:t>
              </a:r>
            </a:p>
          </p:txBody>
        </p:sp>
        <p:sp>
          <p:nvSpPr>
            <p:cNvPr id="12" name="Legende: mit Linie ohne Rahmen 11">
              <a:extLst>
                <a:ext uri="{FF2B5EF4-FFF2-40B4-BE49-F238E27FC236}">
                  <a16:creationId xmlns:a16="http://schemas.microsoft.com/office/drawing/2014/main" id="{FED9E557-F409-4FD4-B8D0-D6A3C4CEFF20}"/>
                </a:ext>
              </a:extLst>
            </p:cNvPr>
            <p:cNvSpPr/>
            <p:nvPr/>
          </p:nvSpPr>
          <p:spPr>
            <a:xfrm>
              <a:off x="63375" y="3321368"/>
              <a:ext cx="540000" cy="252000"/>
            </a:xfrm>
            <a:prstGeom prst="callout1">
              <a:avLst>
                <a:gd name="adj1" fmla="val 51256"/>
                <a:gd name="adj2" fmla="val 128544"/>
                <a:gd name="adj3" fmla="val 51268"/>
                <a:gd name="adj4" fmla="val 89901"/>
              </a:avLst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+0,4</a:t>
              </a:r>
            </a:p>
          </p:txBody>
        </p:sp>
        <p:sp>
          <p:nvSpPr>
            <p:cNvPr id="13" name="Legende: mit Linie ohne Rahmen 12">
              <a:extLst>
                <a:ext uri="{FF2B5EF4-FFF2-40B4-BE49-F238E27FC236}">
                  <a16:creationId xmlns:a16="http://schemas.microsoft.com/office/drawing/2014/main" id="{B001BE60-B16C-42BC-AEE3-59EE58E7CF9D}"/>
                </a:ext>
              </a:extLst>
            </p:cNvPr>
            <p:cNvSpPr/>
            <p:nvPr/>
          </p:nvSpPr>
          <p:spPr>
            <a:xfrm>
              <a:off x="63375" y="3747612"/>
              <a:ext cx="540000" cy="252000"/>
            </a:xfrm>
            <a:prstGeom prst="callout1">
              <a:avLst>
                <a:gd name="adj1" fmla="val 51256"/>
                <a:gd name="adj2" fmla="val 128544"/>
                <a:gd name="adj3" fmla="val 51268"/>
                <a:gd name="adj4" fmla="val 89901"/>
              </a:avLst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+0,6</a:t>
              </a:r>
            </a:p>
          </p:txBody>
        </p:sp>
        <p:sp>
          <p:nvSpPr>
            <p:cNvPr id="14" name="Legende: mit Linie ohne Rahmen 13">
              <a:extLst>
                <a:ext uri="{FF2B5EF4-FFF2-40B4-BE49-F238E27FC236}">
                  <a16:creationId xmlns:a16="http://schemas.microsoft.com/office/drawing/2014/main" id="{8684F48A-A05F-4D55-B807-0AC21E697C7D}"/>
                </a:ext>
              </a:extLst>
            </p:cNvPr>
            <p:cNvSpPr/>
            <p:nvPr/>
          </p:nvSpPr>
          <p:spPr>
            <a:xfrm>
              <a:off x="63375" y="4152425"/>
              <a:ext cx="540000" cy="252000"/>
            </a:xfrm>
            <a:prstGeom prst="callout1">
              <a:avLst>
                <a:gd name="adj1" fmla="val 51256"/>
                <a:gd name="adj2" fmla="val 128544"/>
                <a:gd name="adj3" fmla="val 51268"/>
                <a:gd name="adj4" fmla="val 89901"/>
              </a:avLst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+0,8</a:t>
              </a:r>
            </a:p>
          </p:txBody>
        </p:sp>
        <p:sp>
          <p:nvSpPr>
            <p:cNvPr id="15" name="Legende: mit Linie ohne Rahmen 14">
              <a:extLst>
                <a:ext uri="{FF2B5EF4-FFF2-40B4-BE49-F238E27FC236}">
                  <a16:creationId xmlns:a16="http://schemas.microsoft.com/office/drawing/2014/main" id="{6E85329B-B16E-42C4-B05E-2CC0424D9D0B}"/>
                </a:ext>
              </a:extLst>
            </p:cNvPr>
            <p:cNvSpPr/>
            <p:nvPr/>
          </p:nvSpPr>
          <p:spPr>
            <a:xfrm>
              <a:off x="63375" y="4559619"/>
              <a:ext cx="540000" cy="252000"/>
            </a:xfrm>
            <a:prstGeom prst="callout1">
              <a:avLst>
                <a:gd name="adj1" fmla="val 51256"/>
                <a:gd name="adj2" fmla="val 128544"/>
                <a:gd name="adj3" fmla="val 51268"/>
                <a:gd name="adj4" fmla="val 89901"/>
              </a:avLst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+1,0</a:t>
              </a:r>
            </a:p>
          </p:txBody>
        </p: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54444DEA-9C49-4AD9-ABDB-96DAE46361D9}"/>
                </a:ext>
              </a:extLst>
            </p:cNvPr>
            <p:cNvGrpSpPr/>
            <p:nvPr/>
          </p:nvGrpSpPr>
          <p:grpSpPr>
            <a:xfrm>
              <a:off x="718071" y="3788871"/>
              <a:ext cx="1498401" cy="1287781"/>
              <a:chOff x="718071" y="3788871"/>
              <a:chExt cx="1498401" cy="1287781"/>
            </a:xfrm>
          </p:grpSpPr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C928A9C2-D276-4D6B-8E92-895993F08BF5}"/>
                  </a:ext>
                </a:extLst>
              </p:cNvPr>
              <p:cNvSpPr txBox="1"/>
              <p:nvPr/>
            </p:nvSpPr>
            <p:spPr>
              <a:xfrm>
                <a:off x="718071" y="4096648"/>
                <a:ext cx="5212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400" dirty="0"/>
                  <a:t>H</a:t>
                </a:r>
                <a:r>
                  <a:rPr lang="de-DE" sz="1400" baseline="-25000" dirty="0"/>
                  <a:t>2</a:t>
                </a:r>
                <a:r>
                  <a:rPr lang="de-DE" sz="1400" dirty="0"/>
                  <a:t>O</a:t>
                </a:r>
              </a:p>
            </p:txBody>
          </p:sp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D9F74B57-3383-4667-A3CE-12BDDB2E0B43}"/>
                  </a:ext>
                </a:extLst>
              </p:cNvPr>
              <p:cNvSpPr txBox="1"/>
              <p:nvPr/>
            </p:nvSpPr>
            <p:spPr>
              <a:xfrm>
                <a:off x="1286760" y="3788871"/>
                <a:ext cx="5341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400" dirty="0"/>
                  <a:t>2 H</a:t>
                </a:r>
                <a:r>
                  <a:rPr lang="de-DE" sz="1400" baseline="30000" dirty="0"/>
                  <a:t>+</a:t>
                </a:r>
              </a:p>
            </p:txBody>
          </p:sp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CEA82F3E-09E5-4C1C-B979-A1B371D3B1F1}"/>
                  </a:ext>
                </a:extLst>
              </p:cNvPr>
              <p:cNvSpPr txBox="1"/>
              <p:nvPr/>
            </p:nvSpPr>
            <p:spPr>
              <a:xfrm>
                <a:off x="1173290" y="4768875"/>
                <a:ext cx="5902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400" dirty="0"/>
                  <a:t>½ O</a:t>
                </a:r>
                <a:r>
                  <a:rPr lang="de-DE" sz="1400" baseline="-25000" dirty="0"/>
                  <a:t>2</a:t>
                </a:r>
              </a:p>
            </p:txBody>
          </p:sp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B2A5FD3F-E92A-4966-A10C-1A9B5FA52AD6}"/>
                  </a:ext>
                </a:extLst>
              </p:cNvPr>
              <p:cNvSpPr txBox="1"/>
              <p:nvPr/>
            </p:nvSpPr>
            <p:spPr>
              <a:xfrm>
                <a:off x="1553820" y="4275205"/>
                <a:ext cx="4732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400" dirty="0"/>
                  <a:t>2 e</a:t>
                </a:r>
                <a:r>
                  <a:rPr lang="de-DE" sz="1400" baseline="30000" dirty="0"/>
                  <a:t>-</a:t>
                </a:r>
              </a:p>
            </p:txBody>
          </p:sp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8C06A84A-91F7-4935-80B9-523CA5A7A036}"/>
                  </a:ext>
                </a:extLst>
              </p:cNvPr>
              <p:cNvSpPr txBox="1"/>
              <p:nvPr/>
            </p:nvSpPr>
            <p:spPr>
              <a:xfrm>
                <a:off x="1922802" y="4453762"/>
                <a:ext cx="2936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400" dirty="0"/>
                  <a:t>Z</a:t>
                </a:r>
              </a:p>
            </p:txBody>
          </p:sp>
          <p:cxnSp>
            <p:nvCxnSpPr>
              <p:cNvPr id="22" name="Gerade Verbindung mit Pfeil 21">
                <a:extLst>
                  <a:ext uri="{FF2B5EF4-FFF2-40B4-BE49-F238E27FC236}">
                    <a16:creationId xmlns:a16="http://schemas.microsoft.com/office/drawing/2014/main" id="{6A3DC7FD-7AD0-4865-8C83-D447AA9059FB}"/>
                  </a:ext>
                </a:extLst>
              </p:cNvPr>
              <p:cNvCxnSpPr>
                <a:cxnSpLocks/>
                <a:stCxn id="16" idx="2"/>
                <a:endCxn id="20" idx="1"/>
              </p:cNvCxnSpPr>
              <p:nvPr/>
            </p:nvCxnSpPr>
            <p:spPr>
              <a:xfrm>
                <a:off x="978720" y="4404425"/>
                <a:ext cx="944082" cy="203226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Gerade Verbindung mit Pfeil 25">
                <a:extLst>
                  <a:ext uri="{FF2B5EF4-FFF2-40B4-BE49-F238E27FC236}">
                    <a16:creationId xmlns:a16="http://schemas.microsoft.com/office/drawing/2014/main" id="{ABA06225-7EC5-4CF8-B2D0-7CAF5E58F7B3}"/>
                  </a:ext>
                </a:extLst>
              </p:cNvPr>
              <p:cNvCxnSpPr>
                <a:endCxn id="17" idx="2"/>
              </p:cNvCxnSpPr>
              <p:nvPr/>
            </p:nvCxnSpPr>
            <p:spPr>
              <a:xfrm flipV="1">
                <a:off x="1382753" y="4096648"/>
                <a:ext cx="171068" cy="41008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mit Pfeil 27">
                <a:extLst>
                  <a:ext uri="{FF2B5EF4-FFF2-40B4-BE49-F238E27FC236}">
                    <a16:creationId xmlns:a16="http://schemas.microsoft.com/office/drawing/2014/main" id="{7E6701AF-F7D9-4CBA-B98D-9562EE8AA46B}"/>
                  </a:ext>
                </a:extLst>
              </p:cNvPr>
              <p:cNvCxnSpPr>
                <a:cxnSpLocks/>
                <a:endCxn id="18" idx="0"/>
              </p:cNvCxnSpPr>
              <p:nvPr/>
            </p:nvCxnSpPr>
            <p:spPr>
              <a:xfrm>
                <a:off x="1382752" y="4483100"/>
                <a:ext cx="85651" cy="285775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A6998211-105F-437A-9F8C-9315D57A64C4}"/>
                </a:ext>
              </a:extLst>
            </p:cNvPr>
            <p:cNvSpPr/>
            <p:nvPr/>
          </p:nvSpPr>
          <p:spPr>
            <a:xfrm>
              <a:off x="2216472" y="4559619"/>
              <a:ext cx="485707" cy="25125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P</a:t>
              </a:r>
              <a:r>
                <a:rPr lang="de-DE" sz="1200" baseline="-25000" dirty="0">
                  <a:solidFill>
                    <a:schemeClr val="tx1"/>
                  </a:solidFill>
                </a:rPr>
                <a:t>680</a:t>
              </a:r>
            </a:p>
          </p:txBody>
        </p: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223FE4D7-382C-47FA-97AA-67E45DA789B1}"/>
                </a:ext>
              </a:extLst>
            </p:cNvPr>
            <p:cNvSpPr txBox="1"/>
            <p:nvPr/>
          </p:nvSpPr>
          <p:spPr>
            <a:xfrm>
              <a:off x="1774682" y="4823875"/>
              <a:ext cx="13692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Photosystem II</a:t>
              </a:r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2CDE1815-3B6F-4484-8EF4-29BDFA5098A2}"/>
                </a:ext>
              </a:extLst>
            </p:cNvPr>
            <p:cNvSpPr/>
            <p:nvPr/>
          </p:nvSpPr>
          <p:spPr>
            <a:xfrm>
              <a:off x="2216472" y="2503696"/>
              <a:ext cx="485707" cy="25125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Q</a:t>
              </a:r>
              <a:endParaRPr lang="de-DE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80829054-89FB-4683-9330-FDC0DBBBCBC1}"/>
                </a:ext>
              </a:extLst>
            </p:cNvPr>
            <p:cNvSpPr txBox="1"/>
            <p:nvPr/>
          </p:nvSpPr>
          <p:spPr>
            <a:xfrm>
              <a:off x="2458862" y="3506540"/>
              <a:ext cx="4732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2 e</a:t>
              </a:r>
              <a:r>
                <a:rPr lang="de-DE" sz="1400" baseline="30000" dirty="0"/>
                <a:t>-</a:t>
              </a:r>
            </a:p>
          </p:txBody>
        </p:sp>
        <p:cxnSp>
          <p:nvCxnSpPr>
            <p:cNvPr id="38" name="Gerade Verbindung mit Pfeil 37">
              <a:extLst>
                <a:ext uri="{FF2B5EF4-FFF2-40B4-BE49-F238E27FC236}">
                  <a16:creationId xmlns:a16="http://schemas.microsoft.com/office/drawing/2014/main" id="{FFD481D4-B775-472A-A72C-52785E6059B7}"/>
                </a:ext>
              </a:extLst>
            </p:cNvPr>
            <p:cNvCxnSpPr>
              <a:stCxn id="33" idx="0"/>
              <a:endCxn id="35" idx="2"/>
            </p:cNvCxnSpPr>
            <p:nvPr/>
          </p:nvCxnSpPr>
          <p:spPr>
            <a:xfrm flipV="1">
              <a:off x="2459326" y="2754953"/>
              <a:ext cx="0" cy="180466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307697ED-A888-48B4-895D-C5A5378BD686}"/>
                </a:ext>
              </a:extLst>
            </p:cNvPr>
            <p:cNvGrpSpPr/>
            <p:nvPr/>
          </p:nvGrpSpPr>
          <p:grpSpPr>
            <a:xfrm>
              <a:off x="2741196" y="3640971"/>
              <a:ext cx="1142548" cy="967083"/>
              <a:chOff x="2741196" y="3640971"/>
              <a:chExt cx="1142548" cy="967083"/>
            </a:xfrm>
          </p:grpSpPr>
          <p:grpSp>
            <p:nvGrpSpPr>
              <p:cNvPr id="45" name="Gruppieren 44">
                <a:extLst>
                  <a:ext uri="{FF2B5EF4-FFF2-40B4-BE49-F238E27FC236}">
                    <a16:creationId xmlns:a16="http://schemas.microsoft.com/office/drawing/2014/main" id="{2A8887D4-36B2-48A0-BF00-13C609772A02}"/>
                  </a:ext>
                </a:extLst>
              </p:cNvPr>
              <p:cNvGrpSpPr/>
              <p:nvPr/>
            </p:nvGrpSpPr>
            <p:grpSpPr>
              <a:xfrm>
                <a:off x="2741196" y="4301689"/>
                <a:ext cx="328307" cy="306365"/>
                <a:chOff x="2741196" y="4301689"/>
                <a:chExt cx="328307" cy="306365"/>
              </a:xfrm>
            </p:grpSpPr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8A8C49F6-F151-445A-9B79-9A4F44050564}"/>
                    </a:ext>
                  </a:extLst>
                </p:cNvPr>
                <p:cNvSpPr/>
                <p:nvPr/>
              </p:nvSpPr>
              <p:spPr>
                <a:xfrm>
                  <a:off x="2853503" y="4301689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" name="Ellipse 39">
                  <a:extLst>
                    <a:ext uri="{FF2B5EF4-FFF2-40B4-BE49-F238E27FC236}">
                      <a16:creationId xmlns:a16="http://schemas.microsoft.com/office/drawing/2014/main" id="{D1207889-CE22-4117-B460-905BEAC808FE}"/>
                    </a:ext>
                  </a:extLst>
                </p:cNvPr>
                <p:cNvSpPr/>
                <p:nvPr/>
              </p:nvSpPr>
              <p:spPr>
                <a:xfrm>
                  <a:off x="2811175" y="4404425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" name="Ellipse 40">
                  <a:extLst>
                    <a:ext uri="{FF2B5EF4-FFF2-40B4-BE49-F238E27FC236}">
                      <a16:creationId xmlns:a16="http://schemas.microsoft.com/office/drawing/2014/main" id="{4466F66E-29D5-46FD-857A-43E3125E02DB}"/>
                    </a:ext>
                  </a:extLst>
                </p:cNvPr>
                <p:cNvSpPr/>
                <p:nvPr/>
              </p:nvSpPr>
              <p:spPr>
                <a:xfrm>
                  <a:off x="2907503" y="4404425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" name="Ellipse 41">
                  <a:extLst>
                    <a:ext uri="{FF2B5EF4-FFF2-40B4-BE49-F238E27FC236}">
                      <a16:creationId xmlns:a16="http://schemas.microsoft.com/office/drawing/2014/main" id="{9939B64C-5C2F-41DE-9F77-C3FAB69FCF8F}"/>
                    </a:ext>
                  </a:extLst>
                </p:cNvPr>
                <p:cNvSpPr/>
                <p:nvPr/>
              </p:nvSpPr>
              <p:spPr>
                <a:xfrm>
                  <a:off x="2741196" y="4487682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" name="Ellipse 42">
                  <a:extLst>
                    <a:ext uri="{FF2B5EF4-FFF2-40B4-BE49-F238E27FC236}">
                      <a16:creationId xmlns:a16="http://schemas.microsoft.com/office/drawing/2014/main" id="{760A0AA5-F2B2-4068-8F2B-7BBB80348D01}"/>
                    </a:ext>
                  </a:extLst>
                </p:cNvPr>
                <p:cNvSpPr/>
                <p:nvPr/>
              </p:nvSpPr>
              <p:spPr>
                <a:xfrm>
                  <a:off x="2853503" y="4500054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" name="Ellipse 43">
                  <a:extLst>
                    <a:ext uri="{FF2B5EF4-FFF2-40B4-BE49-F238E27FC236}">
                      <a16:creationId xmlns:a16="http://schemas.microsoft.com/office/drawing/2014/main" id="{50C83816-98EC-4D38-81A0-FDD32B9A721D}"/>
                    </a:ext>
                  </a:extLst>
                </p:cNvPr>
                <p:cNvSpPr/>
                <p:nvPr/>
              </p:nvSpPr>
              <p:spPr>
                <a:xfrm>
                  <a:off x="2961503" y="4499650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51F775F0-A1EC-4B11-A45F-0A5CBE1D479C}"/>
                  </a:ext>
                </a:extLst>
              </p:cNvPr>
              <p:cNvSpPr/>
              <p:nvPr/>
            </p:nvSpPr>
            <p:spPr>
              <a:xfrm>
                <a:off x="3006725" y="3895364"/>
                <a:ext cx="406400" cy="340086"/>
              </a:xfrm>
              <a:custGeom>
                <a:avLst/>
                <a:gdLst>
                  <a:gd name="connsiteX0" fmla="*/ 406400 w 406400"/>
                  <a:gd name="connsiteY0" fmla="*/ 57511 h 340086"/>
                  <a:gd name="connsiteX1" fmla="*/ 295275 w 406400"/>
                  <a:gd name="connsiteY1" fmla="*/ 3536 h 340086"/>
                  <a:gd name="connsiteX2" fmla="*/ 323850 w 406400"/>
                  <a:gd name="connsiteY2" fmla="*/ 146411 h 340086"/>
                  <a:gd name="connsiteX3" fmla="*/ 212725 w 406400"/>
                  <a:gd name="connsiteY3" fmla="*/ 76561 h 340086"/>
                  <a:gd name="connsiteX4" fmla="*/ 212725 w 406400"/>
                  <a:gd name="connsiteY4" fmla="*/ 216261 h 340086"/>
                  <a:gd name="connsiteX5" fmla="*/ 111125 w 406400"/>
                  <a:gd name="connsiteY5" fmla="*/ 159111 h 340086"/>
                  <a:gd name="connsiteX6" fmla="*/ 120650 w 406400"/>
                  <a:gd name="connsiteY6" fmla="*/ 289286 h 340086"/>
                  <a:gd name="connsiteX7" fmla="*/ 22225 w 406400"/>
                  <a:gd name="connsiteY7" fmla="*/ 222611 h 340086"/>
                  <a:gd name="connsiteX8" fmla="*/ 0 w 406400"/>
                  <a:gd name="connsiteY8" fmla="*/ 340086 h 340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6400" h="340086">
                    <a:moveTo>
                      <a:pt x="406400" y="57511"/>
                    </a:moveTo>
                    <a:cubicBezTo>
                      <a:pt x="357716" y="23115"/>
                      <a:pt x="309033" y="-11281"/>
                      <a:pt x="295275" y="3536"/>
                    </a:cubicBezTo>
                    <a:cubicBezTo>
                      <a:pt x="281517" y="18353"/>
                      <a:pt x="337608" y="134240"/>
                      <a:pt x="323850" y="146411"/>
                    </a:cubicBezTo>
                    <a:cubicBezTo>
                      <a:pt x="310092" y="158582"/>
                      <a:pt x="231246" y="64919"/>
                      <a:pt x="212725" y="76561"/>
                    </a:cubicBezTo>
                    <a:cubicBezTo>
                      <a:pt x="194204" y="88203"/>
                      <a:pt x="229658" y="202503"/>
                      <a:pt x="212725" y="216261"/>
                    </a:cubicBezTo>
                    <a:cubicBezTo>
                      <a:pt x="195792" y="230019"/>
                      <a:pt x="126471" y="146940"/>
                      <a:pt x="111125" y="159111"/>
                    </a:cubicBezTo>
                    <a:cubicBezTo>
                      <a:pt x="95779" y="171282"/>
                      <a:pt x="135467" y="278703"/>
                      <a:pt x="120650" y="289286"/>
                    </a:cubicBezTo>
                    <a:cubicBezTo>
                      <a:pt x="105833" y="299869"/>
                      <a:pt x="42333" y="214144"/>
                      <a:pt x="22225" y="222611"/>
                    </a:cubicBezTo>
                    <a:cubicBezTo>
                      <a:pt x="2117" y="231078"/>
                      <a:pt x="1058" y="285582"/>
                      <a:pt x="0" y="340086"/>
                    </a:cubicBezTo>
                  </a:path>
                </a:pathLst>
              </a:custGeom>
              <a:no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701CB606-50E7-459A-9B08-B9CD6BC39E0B}"/>
                  </a:ext>
                </a:extLst>
              </p:cNvPr>
              <p:cNvSpPr/>
              <p:nvPr/>
            </p:nvSpPr>
            <p:spPr>
              <a:xfrm>
                <a:off x="3127046" y="4020069"/>
                <a:ext cx="406400" cy="340086"/>
              </a:xfrm>
              <a:custGeom>
                <a:avLst/>
                <a:gdLst>
                  <a:gd name="connsiteX0" fmla="*/ 406400 w 406400"/>
                  <a:gd name="connsiteY0" fmla="*/ 57511 h 340086"/>
                  <a:gd name="connsiteX1" fmla="*/ 295275 w 406400"/>
                  <a:gd name="connsiteY1" fmla="*/ 3536 h 340086"/>
                  <a:gd name="connsiteX2" fmla="*/ 323850 w 406400"/>
                  <a:gd name="connsiteY2" fmla="*/ 146411 h 340086"/>
                  <a:gd name="connsiteX3" fmla="*/ 212725 w 406400"/>
                  <a:gd name="connsiteY3" fmla="*/ 76561 h 340086"/>
                  <a:gd name="connsiteX4" fmla="*/ 212725 w 406400"/>
                  <a:gd name="connsiteY4" fmla="*/ 216261 h 340086"/>
                  <a:gd name="connsiteX5" fmla="*/ 111125 w 406400"/>
                  <a:gd name="connsiteY5" fmla="*/ 159111 h 340086"/>
                  <a:gd name="connsiteX6" fmla="*/ 120650 w 406400"/>
                  <a:gd name="connsiteY6" fmla="*/ 289286 h 340086"/>
                  <a:gd name="connsiteX7" fmla="*/ 22225 w 406400"/>
                  <a:gd name="connsiteY7" fmla="*/ 222611 h 340086"/>
                  <a:gd name="connsiteX8" fmla="*/ 0 w 406400"/>
                  <a:gd name="connsiteY8" fmla="*/ 340086 h 340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6400" h="340086">
                    <a:moveTo>
                      <a:pt x="406400" y="57511"/>
                    </a:moveTo>
                    <a:cubicBezTo>
                      <a:pt x="357716" y="23115"/>
                      <a:pt x="309033" y="-11281"/>
                      <a:pt x="295275" y="3536"/>
                    </a:cubicBezTo>
                    <a:cubicBezTo>
                      <a:pt x="281517" y="18353"/>
                      <a:pt x="337608" y="134240"/>
                      <a:pt x="323850" y="146411"/>
                    </a:cubicBezTo>
                    <a:cubicBezTo>
                      <a:pt x="310092" y="158582"/>
                      <a:pt x="231246" y="64919"/>
                      <a:pt x="212725" y="76561"/>
                    </a:cubicBezTo>
                    <a:cubicBezTo>
                      <a:pt x="194204" y="88203"/>
                      <a:pt x="229658" y="202503"/>
                      <a:pt x="212725" y="216261"/>
                    </a:cubicBezTo>
                    <a:cubicBezTo>
                      <a:pt x="195792" y="230019"/>
                      <a:pt x="126471" y="146940"/>
                      <a:pt x="111125" y="159111"/>
                    </a:cubicBezTo>
                    <a:cubicBezTo>
                      <a:pt x="95779" y="171282"/>
                      <a:pt x="135467" y="278703"/>
                      <a:pt x="120650" y="289286"/>
                    </a:cubicBezTo>
                    <a:cubicBezTo>
                      <a:pt x="105833" y="299869"/>
                      <a:pt x="42333" y="214144"/>
                      <a:pt x="22225" y="222611"/>
                    </a:cubicBezTo>
                    <a:cubicBezTo>
                      <a:pt x="2117" y="231078"/>
                      <a:pt x="1058" y="285582"/>
                      <a:pt x="0" y="340086"/>
                    </a:cubicBezTo>
                  </a:path>
                </a:pathLst>
              </a:custGeom>
              <a:no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" name="Textfeld 47">
                <a:extLst>
                  <a:ext uri="{FF2B5EF4-FFF2-40B4-BE49-F238E27FC236}">
                    <a16:creationId xmlns:a16="http://schemas.microsoft.com/office/drawing/2014/main" id="{E8286F53-F595-4488-A0A9-861D5564004E}"/>
                  </a:ext>
                </a:extLst>
              </p:cNvPr>
              <p:cNvSpPr txBox="1"/>
              <p:nvPr/>
            </p:nvSpPr>
            <p:spPr>
              <a:xfrm>
                <a:off x="3287991" y="364097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400" dirty="0"/>
                  <a:t>h*f</a:t>
                </a:r>
              </a:p>
            </p:txBody>
          </p:sp>
          <p:sp>
            <p:nvSpPr>
              <p:cNvPr id="49" name="Textfeld 48">
                <a:extLst>
                  <a:ext uri="{FF2B5EF4-FFF2-40B4-BE49-F238E27FC236}">
                    <a16:creationId xmlns:a16="http://schemas.microsoft.com/office/drawing/2014/main" id="{CB274E23-1B59-4C94-A294-AB2CFF0096D3}"/>
                  </a:ext>
                </a:extLst>
              </p:cNvPr>
              <p:cNvSpPr txBox="1"/>
              <p:nvPr/>
            </p:nvSpPr>
            <p:spPr>
              <a:xfrm>
                <a:off x="3479466" y="380718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400" dirty="0"/>
                  <a:t>h*f</a:t>
                </a:r>
              </a:p>
            </p:txBody>
          </p:sp>
        </p:grp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0767B14B-B0BB-4764-87DB-1029FE94ADC2}"/>
                </a:ext>
              </a:extLst>
            </p:cNvPr>
            <p:cNvSpPr/>
            <p:nvPr/>
          </p:nvSpPr>
          <p:spPr>
            <a:xfrm rot="720000">
              <a:off x="2689854" y="2709623"/>
              <a:ext cx="936000" cy="25125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PQ </a:t>
              </a:r>
              <a:r>
                <a:rPr lang="de-DE" sz="1200" dirty="0" err="1">
                  <a:solidFill>
                    <a:schemeClr val="tx1"/>
                  </a:solidFill>
                </a:rPr>
                <a:t>PQ</a:t>
              </a:r>
              <a:r>
                <a:rPr lang="de-DE" sz="1200" dirty="0">
                  <a:solidFill>
                    <a:schemeClr val="tx1"/>
                  </a:solidFill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</a:rPr>
                <a:t>PQ</a:t>
              </a:r>
              <a:endParaRPr lang="de-DE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3" name="Textfeld 52">
              <a:extLst>
                <a:ext uri="{FF2B5EF4-FFF2-40B4-BE49-F238E27FC236}">
                  <a16:creationId xmlns:a16="http://schemas.microsoft.com/office/drawing/2014/main" id="{8A14996D-3FD1-4EAB-834E-3EC40E389206}"/>
                </a:ext>
              </a:extLst>
            </p:cNvPr>
            <p:cNvSpPr txBox="1"/>
            <p:nvPr/>
          </p:nvSpPr>
          <p:spPr>
            <a:xfrm>
              <a:off x="3607684" y="2713347"/>
              <a:ext cx="4732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2 e</a:t>
              </a:r>
              <a:r>
                <a:rPr lang="de-DE" sz="1400" baseline="30000" dirty="0"/>
                <a:t>-</a:t>
              </a:r>
            </a:p>
          </p:txBody>
        </p:sp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39ACB397-C39A-4D01-8FE5-D422184700E9}"/>
                </a:ext>
              </a:extLst>
            </p:cNvPr>
            <p:cNvSpPr/>
            <p:nvPr/>
          </p:nvSpPr>
          <p:spPr>
            <a:xfrm>
              <a:off x="3894675" y="2993777"/>
              <a:ext cx="504000" cy="25125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200" dirty="0" err="1">
                  <a:solidFill>
                    <a:schemeClr val="tx1"/>
                  </a:solidFill>
                </a:rPr>
                <a:t>Cyt.f</a:t>
              </a:r>
              <a:endParaRPr lang="de-DE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hteck 55">
              <a:extLst>
                <a:ext uri="{FF2B5EF4-FFF2-40B4-BE49-F238E27FC236}">
                  <a16:creationId xmlns:a16="http://schemas.microsoft.com/office/drawing/2014/main" id="{0ACB2005-F58E-45BA-866F-1A0ED55418C4}"/>
                </a:ext>
              </a:extLst>
            </p:cNvPr>
            <p:cNvSpPr/>
            <p:nvPr/>
          </p:nvSpPr>
          <p:spPr>
            <a:xfrm>
              <a:off x="4511217" y="3225218"/>
              <a:ext cx="504000" cy="25125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200" dirty="0" err="1">
                  <a:solidFill>
                    <a:schemeClr val="tx1"/>
                  </a:solidFill>
                </a:rPr>
                <a:t>PCy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01958DBC-DCD4-4B07-8808-9818445682C5}"/>
                </a:ext>
              </a:extLst>
            </p:cNvPr>
            <p:cNvSpPr/>
            <p:nvPr/>
          </p:nvSpPr>
          <p:spPr>
            <a:xfrm>
              <a:off x="5062609" y="3380911"/>
              <a:ext cx="485707" cy="25125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P</a:t>
              </a:r>
              <a:r>
                <a:rPr lang="de-DE" sz="1200" baseline="-25000" dirty="0">
                  <a:solidFill>
                    <a:schemeClr val="tx1"/>
                  </a:solidFill>
                </a:rPr>
                <a:t>700</a:t>
              </a:r>
            </a:p>
          </p:txBody>
        </p:sp>
        <p:cxnSp>
          <p:nvCxnSpPr>
            <p:cNvPr id="59" name="Gerade Verbindung mit Pfeil 58">
              <a:extLst>
                <a:ext uri="{FF2B5EF4-FFF2-40B4-BE49-F238E27FC236}">
                  <a16:creationId xmlns:a16="http://schemas.microsoft.com/office/drawing/2014/main" id="{653CACC8-EBD9-41BF-86D7-7380BDCEA328}"/>
                </a:ext>
              </a:extLst>
            </p:cNvPr>
            <p:cNvCxnSpPr>
              <a:stCxn id="52" idx="3"/>
              <a:endCxn id="55" idx="1"/>
            </p:cNvCxnSpPr>
            <p:nvPr/>
          </p:nvCxnSpPr>
          <p:spPr>
            <a:xfrm>
              <a:off x="3615627" y="2932555"/>
              <a:ext cx="279048" cy="186851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mit Pfeil 60">
              <a:extLst>
                <a:ext uri="{FF2B5EF4-FFF2-40B4-BE49-F238E27FC236}">
                  <a16:creationId xmlns:a16="http://schemas.microsoft.com/office/drawing/2014/main" id="{36E1382A-DF48-4571-8905-55B17CCB900B}"/>
                </a:ext>
              </a:extLst>
            </p:cNvPr>
            <p:cNvCxnSpPr>
              <a:stCxn id="55" idx="3"/>
              <a:endCxn id="56" idx="1"/>
            </p:cNvCxnSpPr>
            <p:nvPr/>
          </p:nvCxnSpPr>
          <p:spPr>
            <a:xfrm>
              <a:off x="4398675" y="3119406"/>
              <a:ext cx="112542" cy="231441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mit Pfeil 62">
              <a:extLst>
                <a:ext uri="{FF2B5EF4-FFF2-40B4-BE49-F238E27FC236}">
                  <a16:creationId xmlns:a16="http://schemas.microsoft.com/office/drawing/2014/main" id="{19ADEF37-9584-4E1B-A982-6ECE712397E2}"/>
                </a:ext>
              </a:extLst>
            </p:cNvPr>
            <p:cNvCxnSpPr>
              <a:stCxn id="56" idx="3"/>
              <a:endCxn id="57" idx="1"/>
            </p:cNvCxnSpPr>
            <p:nvPr/>
          </p:nvCxnSpPr>
          <p:spPr>
            <a:xfrm>
              <a:off x="5015217" y="3350847"/>
              <a:ext cx="47392" cy="1556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EE3C57A5-C0BF-4203-B36A-743EB7171B2D}"/>
                </a:ext>
              </a:extLst>
            </p:cNvPr>
            <p:cNvSpPr/>
            <p:nvPr/>
          </p:nvSpPr>
          <p:spPr>
            <a:xfrm>
              <a:off x="5070638" y="1122042"/>
              <a:ext cx="504000" cy="25125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X</a:t>
              </a:r>
              <a:endParaRPr lang="de-DE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8C410B71-6801-48B0-B387-42D3093D95F0}"/>
                </a:ext>
              </a:extLst>
            </p:cNvPr>
            <p:cNvSpPr/>
            <p:nvPr/>
          </p:nvSpPr>
          <p:spPr>
            <a:xfrm>
              <a:off x="4538509" y="1595439"/>
              <a:ext cx="504000" cy="25125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200" dirty="0" err="1">
                  <a:solidFill>
                    <a:schemeClr val="tx1"/>
                  </a:solidFill>
                </a:rPr>
                <a:t>Fd</a:t>
              </a:r>
              <a:endParaRPr lang="de-DE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2EE4B9A8-B6C1-4FB1-85AA-6520B4B5D724}"/>
                </a:ext>
              </a:extLst>
            </p:cNvPr>
            <p:cNvSpPr/>
            <p:nvPr/>
          </p:nvSpPr>
          <p:spPr>
            <a:xfrm>
              <a:off x="3371747" y="2350865"/>
              <a:ext cx="540000" cy="25125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200" dirty="0" err="1">
                  <a:solidFill>
                    <a:schemeClr val="tx1"/>
                  </a:solidFill>
                </a:rPr>
                <a:t>Cyt.b</a:t>
              </a:r>
              <a:endParaRPr lang="de-DE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78CB8181-E290-406B-A635-8396A4ED6BEC}"/>
                </a:ext>
              </a:extLst>
            </p:cNvPr>
            <p:cNvSpPr txBox="1"/>
            <p:nvPr/>
          </p:nvSpPr>
          <p:spPr>
            <a:xfrm>
              <a:off x="1590339" y="1862435"/>
              <a:ext cx="12522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NADPH + H</a:t>
              </a:r>
              <a:r>
                <a:rPr lang="de-DE" sz="1400" baseline="30000" dirty="0"/>
                <a:t>+</a:t>
              </a:r>
            </a:p>
          </p:txBody>
        </p:sp>
        <p:cxnSp>
          <p:nvCxnSpPr>
            <p:cNvPr id="71" name="Gerade Verbindung mit Pfeil 70">
              <a:extLst>
                <a:ext uri="{FF2B5EF4-FFF2-40B4-BE49-F238E27FC236}">
                  <a16:creationId xmlns:a16="http://schemas.microsoft.com/office/drawing/2014/main" id="{BAE1A247-DF57-472D-8692-7EFFF58F7007}"/>
                </a:ext>
              </a:extLst>
            </p:cNvPr>
            <p:cNvCxnSpPr>
              <a:stCxn id="57" idx="0"/>
              <a:endCxn id="64" idx="2"/>
            </p:cNvCxnSpPr>
            <p:nvPr/>
          </p:nvCxnSpPr>
          <p:spPr>
            <a:xfrm flipV="1">
              <a:off x="5305463" y="1373299"/>
              <a:ext cx="17175" cy="200761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B5E41557-63C9-401A-9EF3-F8D1836215FD}"/>
                </a:ext>
              </a:extLst>
            </p:cNvPr>
            <p:cNvSpPr txBox="1"/>
            <p:nvPr/>
          </p:nvSpPr>
          <p:spPr>
            <a:xfrm>
              <a:off x="5303841" y="2278446"/>
              <a:ext cx="4732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2 e</a:t>
              </a:r>
              <a:r>
                <a:rPr lang="de-DE" sz="1400" baseline="30000" dirty="0"/>
                <a:t>-</a:t>
              </a:r>
            </a:p>
          </p:txBody>
        </p:sp>
        <p:cxnSp>
          <p:nvCxnSpPr>
            <p:cNvPr id="74" name="Gerade Verbindung mit Pfeil 73">
              <a:extLst>
                <a:ext uri="{FF2B5EF4-FFF2-40B4-BE49-F238E27FC236}">
                  <a16:creationId xmlns:a16="http://schemas.microsoft.com/office/drawing/2014/main" id="{116A5FA3-C22D-44A0-9E4F-80A0FD2289D4}"/>
                </a:ext>
              </a:extLst>
            </p:cNvPr>
            <p:cNvCxnSpPr>
              <a:stCxn id="64" idx="2"/>
              <a:endCxn id="65" idx="0"/>
            </p:cNvCxnSpPr>
            <p:nvPr/>
          </p:nvCxnSpPr>
          <p:spPr>
            <a:xfrm flipH="1">
              <a:off x="4790509" y="1373299"/>
              <a:ext cx="532129" cy="22214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mit Pfeil 75">
              <a:extLst>
                <a:ext uri="{FF2B5EF4-FFF2-40B4-BE49-F238E27FC236}">
                  <a16:creationId xmlns:a16="http://schemas.microsoft.com/office/drawing/2014/main" id="{29C02F90-5816-467C-AB41-4BC9D2D1DCE7}"/>
                </a:ext>
              </a:extLst>
            </p:cNvPr>
            <p:cNvCxnSpPr>
              <a:stCxn id="65" idx="2"/>
              <a:endCxn id="66" idx="0"/>
            </p:cNvCxnSpPr>
            <p:nvPr/>
          </p:nvCxnSpPr>
          <p:spPr>
            <a:xfrm flipH="1">
              <a:off x="3641747" y="1846696"/>
              <a:ext cx="1148762" cy="504169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mit Pfeil 77">
              <a:extLst>
                <a:ext uri="{FF2B5EF4-FFF2-40B4-BE49-F238E27FC236}">
                  <a16:creationId xmlns:a16="http://schemas.microsoft.com/office/drawing/2014/main" id="{8A73786F-60AD-474B-91AA-8436E9053949}"/>
                </a:ext>
              </a:extLst>
            </p:cNvPr>
            <p:cNvCxnSpPr>
              <a:stCxn id="65" idx="1"/>
              <a:endCxn id="69" idx="3"/>
            </p:cNvCxnSpPr>
            <p:nvPr/>
          </p:nvCxnSpPr>
          <p:spPr>
            <a:xfrm flipH="1">
              <a:off x="2842605" y="1721068"/>
              <a:ext cx="1695904" cy="29525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r Verbinder 79">
              <a:extLst>
                <a:ext uri="{FF2B5EF4-FFF2-40B4-BE49-F238E27FC236}">
                  <a16:creationId xmlns:a16="http://schemas.microsoft.com/office/drawing/2014/main" id="{64380E81-4CAD-467F-AF85-99A060EE24A2}"/>
                </a:ext>
              </a:extLst>
            </p:cNvPr>
            <p:cNvCxnSpPr/>
            <p:nvPr/>
          </p:nvCxnSpPr>
          <p:spPr>
            <a:xfrm>
              <a:off x="4914900" y="1350242"/>
              <a:ext cx="272084" cy="280078"/>
            </a:xfrm>
            <a:prstGeom prst="line">
              <a:avLst/>
            </a:prstGeom>
            <a:ln w="22225">
              <a:solidFill>
                <a:schemeClr val="accent2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r Verbinder 80">
              <a:extLst>
                <a:ext uri="{FF2B5EF4-FFF2-40B4-BE49-F238E27FC236}">
                  <a16:creationId xmlns:a16="http://schemas.microsoft.com/office/drawing/2014/main" id="{8299FFB7-3C1F-416E-916D-6659513B85BA}"/>
                </a:ext>
              </a:extLst>
            </p:cNvPr>
            <p:cNvCxnSpPr/>
            <p:nvPr/>
          </p:nvCxnSpPr>
          <p:spPr>
            <a:xfrm>
              <a:off x="4943743" y="1300329"/>
              <a:ext cx="272084" cy="280078"/>
            </a:xfrm>
            <a:prstGeom prst="line">
              <a:avLst/>
            </a:prstGeom>
            <a:ln w="22225">
              <a:solidFill>
                <a:schemeClr val="accent2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Gruppieren 81">
              <a:extLst>
                <a:ext uri="{FF2B5EF4-FFF2-40B4-BE49-F238E27FC236}">
                  <a16:creationId xmlns:a16="http://schemas.microsoft.com/office/drawing/2014/main" id="{452600A9-1399-4F6F-9FD3-C058E3EC39AB}"/>
                </a:ext>
              </a:extLst>
            </p:cNvPr>
            <p:cNvGrpSpPr/>
            <p:nvPr/>
          </p:nvGrpSpPr>
          <p:grpSpPr>
            <a:xfrm>
              <a:off x="5623248" y="2452165"/>
              <a:ext cx="1142548" cy="967083"/>
              <a:chOff x="2741196" y="3640971"/>
              <a:chExt cx="1142548" cy="967083"/>
            </a:xfrm>
          </p:grpSpPr>
          <p:grpSp>
            <p:nvGrpSpPr>
              <p:cNvPr id="83" name="Gruppieren 82">
                <a:extLst>
                  <a:ext uri="{FF2B5EF4-FFF2-40B4-BE49-F238E27FC236}">
                    <a16:creationId xmlns:a16="http://schemas.microsoft.com/office/drawing/2014/main" id="{42A5FBC8-9C03-4F94-BEC8-05E648581B6B}"/>
                  </a:ext>
                </a:extLst>
              </p:cNvPr>
              <p:cNvGrpSpPr/>
              <p:nvPr/>
            </p:nvGrpSpPr>
            <p:grpSpPr>
              <a:xfrm>
                <a:off x="2741196" y="4301689"/>
                <a:ext cx="328307" cy="306365"/>
                <a:chOff x="2741196" y="4301689"/>
                <a:chExt cx="328307" cy="306365"/>
              </a:xfrm>
            </p:grpSpPr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9C1B300D-A5DB-49E1-8FF9-97066ADFE7AB}"/>
                    </a:ext>
                  </a:extLst>
                </p:cNvPr>
                <p:cNvSpPr/>
                <p:nvPr/>
              </p:nvSpPr>
              <p:spPr>
                <a:xfrm>
                  <a:off x="2853503" y="4301689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9" name="Ellipse 88">
                  <a:extLst>
                    <a:ext uri="{FF2B5EF4-FFF2-40B4-BE49-F238E27FC236}">
                      <a16:creationId xmlns:a16="http://schemas.microsoft.com/office/drawing/2014/main" id="{6723E83E-1BCC-43AB-B787-2A3357AEFD6F}"/>
                    </a:ext>
                  </a:extLst>
                </p:cNvPr>
                <p:cNvSpPr/>
                <p:nvPr/>
              </p:nvSpPr>
              <p:spPr>
                <a:xfrm>
                  <a:off x="2811175" y="4404425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0" name="Ellipse 89">
                  <a:extLst>
                    <a:ext uri="{FF2B5EF4-FFF2-40B4-BE49-F238E27FC236}">
                      <a16:creationId xmlns:a16="http://schemas.microsoft.com/office/drawing/2014/main" id="{A60AA811-9888-4611-B562-A859655B677B}"/>
                    </a:ext>
                  </a:extLst>
                </p:cNvPr>
                <p:cNvSpPr/>
                <p:nvPr/>
              </p:nvSpPr>
              <p:spPr>
                <a:xfrm>
                  <a:off x="2907503" y="4404425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1" name="Ellipse 90">
                  <a:extLst>
                    <a:ext uri="{FF2B5EF4-FFF2-40B4-BE49-F238E27FC236}">
                      <a16:creationId xmlns:a16="http://schemas.microsoft.com/office/drawing/2014/main" id="{BEB88EED-7E8F-407A-ACF6-DD1E63A55B7E}"/>
                    </a:ext>
                  </a:extLst>
                </p:cNvPr>
                <p:cNvSpPr/>
                <p:nvPr/>
              </p:nvSpPr>
              <p:spPr>
                <a:xfrm>
                  <a:off x="2741196" y="4487682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2" name="Ellipse 91">
                  <a:extLst>
                    <a:ext uri="{FF2B5EF4-FFF2-40B4-BE49-F238E27FC236}">
                      <a16:creationId xmlns:a16="http://schemas.microsoft.com/office/drawing/2014/main" id="{489C48E3-F4AE-41EC-9B68-513DCA8B34F3}"/>
                    </a:ext>
                  </a:extLst>
                </p:cNvPr>
                <p:cNvSpPr/>
                <p:nvPr/>
              </p:nvSpPr>
              <p:spPr>
                <a:xfrm>
                  <a:off x="2853503" y="4500054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3" name="Ellipse 92">
                  <a:extLst>
                    <a:ext uri="{FF2B5EF4-FFF2-40B4-BE49-F238E27FC236}">
                      <a16:creationId xmlns:a16="http://schemas.microsoft.com/office/drawing/2014/main" id="{7C4DFD8C-2383-4EC7-BA53-51A35F8618D7}"/>
                    </a:ext>
                  </a:extLst>
                </p:cNvPr>
                <p:cNvSpPr/>
                <p:nvPr/>
              </p:nvSpPr>
              <p:spPr>
                <a:xfrm>
                  <a:off x="2961503" y="4499650"/>
                  <a:ext cx="108000" cy="1080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84" name="Freihandform: Form 83">
                <a:extLst>
                  <a:ext uri="{FF2B5EF4-FFF2-40B4-BE49-F238E27FC236}">
                    <a16:creationId xmlns:a16="http://schemas.microsoft.com/office/drawing/2014/main" id="{1F54E216-9E67-4770-94D8-3BFD63FF8A0C}"/>
                  </a:ext>
                </a:extLst>
              </p:cNvPr>
              <p:cNvSpPr/>
              <p:nvPr/>
            </p:nvSpPr>
            <p:spPr>
              <a:xfrm>
                <a:off x="3006725" y="3895364"/>
                <a:ext cx="406400" cy="340086"/>
              </a:xfrm>
              <a:custGeom>
                <a:avLst/>
                <a:gdLst>
                  <a:gd name="connsiteX0" fmla="*/ 406400 w 406400"/>
                  <a:gd name="connsiteY0" fmla="*/ 57511 h 340086"/>
                  <a:gd name="connsiteX1" fmla="*/ 295275 w 406400"/>
                  <a:gd name="connsiteY1" fmla="*/ 3536 h 340086"/>
                  <a:gd name="connsiteX2" fmla="*/ 323850 w 406400"/>
                  <a:gd name="connsiteY2" fmla="*/ 146411 h 340086"/>
                  <a:gd name="connsiteX3" fmla="*/ 212725 w 406400"/>
                  <a:gd name="connsiteY3" fmla="*/ 76561 h 340086"/>
                  <a:gd name="connsiteX4" fmla="*/ 212725 w 406400"/>
                  <a:gd name="connsiteY4" fmla="*/ 216261 h 340086"/>
                  <a:gd name="connsiteX5" fmla="*/ 111125 w 406400"/>
                  <a:gd name="connsiteY5" fmla="*/ 159111 h 340086"/>
                  <a:gd name="connsiteX6" fmla="*/ 120650 w 406400"/>
                  <a:gd name="connsiteY6" fmla="*/ 289286 h 340086"/>
                  <a:gd name="connsiteX7" fmla="*/ 22225 w 406400"/>
                  <a:gd name="connsiteY7" fmla="*/ 222611 h 340086"/>
                  <a:gd name="connsiteX8" fmla="*/ 0 w 406400"/>
                  <a:gd name="connsiteY8" fmla="*/ 340086 h 340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6400" h="340086">
                    <a:moveTo>
                      <a:pt x="406400" y="57511"/>
                    </a:moveTo>
                    <a:cubicBezTo>
                      <a:pt x="357716" y="23115"/>
                      <a:pt x="309033" y="-11281"/>
                      <a:pt x="295275" y="3536"/>
                    </a:cubicBezTo>
                    <a:cubicBezTo>
                      <a:pt x="281517" y="18353"/>
                      <a:pt x="337608" y="134240"/>
                      <a:pt x="323850" y="146411"/>
                    </a:cubicBezTo>
                    <a:cubicBezTo>
                      <a:pt x="310092" y="158582"/>
                      <a:pt x="231246" y="64919"/>
                      <a:pt x="212725" y="76561"/>
                    </a:cubicBezTo>
                    <a:cubicBezTo>
                      <a:pt x="194204" y="88203"/>
                      <a:pt x="229658" y="202503"/>
                      <a:pt x="212725" y="216261"/>
                    </a:cubicBezTo>
                    <a:cubicBezTo>
                      <a:pt x="195792" y="230019"/>
                      <a:pt x="126471" y="146940"/>
                      <a:pt x="111125" y="159111"/>
                    </a:cubicBezTo>
                    <a:cubicBezTo>
                      <a:pt x="95779" y="171282"/>
                      <a:pt x="135467" y="278703"/>
                      <a:pt x="120650" y="289286"/>
                    </a:cubicBezTo>
                    <a:cubicBezTo>
                      <a:pt x="105833" y="299869"/>
                      <a:pt x="42333" y="214144"/>
                      <a:pt x="22225" y="222611"/>
                    </a:cubicBezTo>
                    <a:cubicBezTo>
                      <a:pt x="2117" y="231078"/>
                      <a:pt x="1058" y="285582"/>
                      <a:pt x="0" y="340086"/>
                    </a:cubicBezTo>
                  </a:path>
                </a:pathLst>
              </a:custGeom>
              <a:no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5" name="Freihandform: Form 84">
                <a:extLst>
                  <a:ext uri="{FF2B5EF4-FFF2-40B4-BE49-F238E27FC236}">
                    <a16:creationId xmlns:a16="http://schemas.microsoft.com/office/drawing/2014/main" id="{D6E6DBC5-9E04-469F-A54A-C93EE4505EF4}"/>
                  </a:ext>
                </a:extLst>
              </p:cNvPr>
              <p:cNvSpPr/>
              <p:nvPr/>
            </p:nvSpPr>
            <p:spPr>
              <a:xfrm>
                <a:off x="3127046" y="4020069"/>
                <a:ext cx="406400" cy="340086"/>
              </a:xfrm>
              <a:custGeom>
                <a:avLst/>
                <a:gdLst>
                  <a:gd name="connsiteX0" fmla="*/ 406400 w 406400"/>
                  <a:gd name="connsiteY0" fmla="*/ 57511 h 340086"/>
                  <a:gd name="connsiteX1" fmla="*/ 295275 w 406400"/>
                  <a:gd name="connsiteY1" fmla="*/ 3536 h 340086"/>
                  <a:gd name="connsiteX2" fmla="*/ 323850 w 406400"/>
                  <a:gd name="connsiteY2" fmla="*/ 146411 h 340086"/>
                  <a:gd name="connsiteX3" fmla="*/ 212725 w 406400"/>
                  <a:gd name="connsiteY3" fmla="*/ 76561 h 340086"/>
                  <a:gd name="connsiteX4" fmla="*/ 212725 w 406400"/>
                  <a:gd name="connsiteY4" fmla="*/ 216261 h 340086"/>
                  <a:gd name="connsiteX5" fmla="*/ 111125 w 406400"/>
                  <a:gd name="connsiteY5" fmla="*/ 159111 h 340086"/>
                  <a:gd name="connsiteX6" fmla="*/ 120650 w 406400"/>
                  <a:gd name="connsiteY6" fmla="*/ 289286 h 340086"/>
                  <a:gd name="connsiteX7" fmla="*/ 22225 w 406400"/>
                  <a:gd name="connsiteY7" fmla="*/ 222611 h 340086"/>
                  <a:gd name="connsiteX8" fmla="*/ 0 w 406400"/>
                  <a:gd name="connsiteY8" fmla="*/ 340086 h 340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6400" h="340086">
                    <a:moveTo>
                      <a:pt x="406400" y="57511"/>
                    </a:moveTo>
                    <a:cubicBezTo>
                      <a:pt x="357716" y="23115"/>
                      <a:pt x="309033" y="-11281"/>
                      <a:pt x="295275" y="3536"/>
                    </a:cubicBezTo>
                    <a:cubicBezTo>
                      <a:pt x="281517" y="18353"/>
                      <a:pt x="337608" y="134240"/>
                      <a:pt x="323850" y="146411"/>
                    </a:cubicBezTo>
                    <a:cubicBezTo>
                      <a:pt x="310092" y="158582"/>
                      <a:pt x="231246" y="64919"/>
                      <a:pt x="212725" y="76561"/>
                    </a:cubicBezTo>
                    <a:cubicBezTo>
                      <a:pt x="194204" y="88203"/>
                      <a:pt x="229658" y="202503"/>
                      <a:pt x="212725" y="216261"/>
                    </a:cubicBezTo>
                    <a:cubicBezTo>
                      <a:pt x="195792" y="230019"/>
                      <a:pt x="126471" y="146940"/>
                      <a:pt x="111125" y="159111"/>
                    </a:cubicBezTo>
                    <a:cubicBezTo>
                      <a:pt x="95779" y="171282"/>
                      <a:pt x="135467" y="278703"/>
                      <a:pt x="120650" y="289286"/>
                    </a:cubicBezTo>
                    <a:cubicBezTo>
                      <a:pt x="105833" y="299869"/>
                      <a:pt x="42333" y="214144"/>
                      <a:pt x="22225" y="222611"/>
                    </a:cubicBezTo>
                    <a:cubicBezTo>
                      <a:pt x="2117" y="231078"/>
                      <a:pt x="1058" y="285582"/>
                      <a:pt x="0" y="340086"/>
                    </a:cubicBezTo>
                  </a:path>
                </a:pathLst>
              </a:custGeom>
              <a:no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6" name="Textfeld 85">
                <a:extLst>
                  <a:ext uri="{FF2B5EF4-FFF2-40B4-BE49-F238E27FC236}">
                    <a16:creationId xmlns:a16="http://schemas.microsoft.com/office/drawing/2014/main" id="{7915390B-E812-4386-9185-5DD9E05AC7EF}"/>
                  </a:ext>
                </a:extLst>
              </p:cNvPr>
              <p:cNvSpPr txBox="1"/>
              <p:nvPr/>
            </p:nvSpPr>
            <p:spPr>
              <a:xfrm>
                <a:off x="3287991" y="364097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400" dirty="0"/>
                  <a:t>h*f</a:t>
                </a:r>
              </a:p>
            </p:txBody>
          </p:sp>
          <p:sp>
            <p:nvSpPr>
              <p:cNvPr id="87" name="Textfeld 86">
                <a:extLst>
                  <a:ext uri="{FF2B5EF4-FFF2-40B4-BE49-F238E27FC236}">
                    <a16:creationId xmlns:a16="http://schemas.microsoft.com/office/drawing/2014/main" id="{1FA08045-44C9-4C47-AA07-8F3725C17C03}"/>
                  </a:ext>
                </a:extLst>
              </p:cNvPr>
              <p:cNvSpPr txBox="1"/>
              <p:nvPr/>
            </p:nvSpPr>
            <p:spPr>
              <a:xfrm>
                <a:off x="3479466" y="380718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400" dirty="0"/>
                  <a:t>h*f</a:t>
                </a:r>
              </a:p>
            </p:txBody>
          </p:sp>
        </p:grpSp>
        <p:sp>
          <p:nvSpPr>
            <p:cNvPr id="94" name="Textfeld 93">
              <a:extLst>
                <a:ext uri="{FF2B5EF4-FFF2-40B4-BE49-F238E27FC236}">
                  <a16:creationId xmlns:a16="http://schemas.microsoft.com/office/drawing/2014/main" id="{08DD2917-F56E-4C1B-9C6E-D1D5FE869CA6}"/>
                </a:ext>
              </a:extLst>
            </p:cNvPr>
            <p:cNvSpPr txBox="1"/>
            <p:nvPr/>
          </p:nvSpPr>
          <p:spPr>
            <a:xfrm>
              <a:off x="4630845" y="3650016"/>
              <a:ext cx="13692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Photosystem I</a:t>
              </a:r>
            </a:p>
          </p:txBody>
        </p:sp>
        <p:sp>
          <p:nvSpPr>
            <p:cNvPr id="95" name="Textfeld 94">
              <a:extLst>
                <a:ext uri="{FF2B5EF4-FFF2-40B4-BE49-F238E27FC236}">
                  <a16:creationId xmlns:a16="http://schemas.microsoft.com/office/drawing/2014/main" id="{C5E1DAAC-00FC-44E3-B110-44546085470D}"/>
                </a:ext>
              </a:extLst>
            </p:cNvPr>
            <p:cNvSpPr txBox="1"/>
            <p:nvPr/>
          </p:nvSpPr>
          <p:spPr>
            <a:xfrm>
              <a:off x="4335095" y="801916"/>
              <a:ext cx="9509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b="1" dirty="0">
                  <a:solidFill>
                    <a:schemeClr val="accent2"/>
                  </a:solidFill>
                </a:rPr>
                <a:t>Paraquat</a:t>
              </a:r>
            </a:p>
          </p:txBody>
        </p:sp>
        <p:sp>
          <p:nvSpPr>
            <p:cNvPr id="96" name="Textfeld 95">
              <a:extLst>
                <a:ext uri="{FF2B5EF4-FFF2-40B4-BE49-F238E27FC236}">
                  <a16:creationId xmlns:a16="http://schemas.microsoft.com/office/drawing/2014/main" id="{35B54F5A-B1E8-47FC-89E0-B7D51A20912D}"/>
                </a:ext>
              </a:extLst>
            </p:cNvPr>
            <p:cNvSpPr txBox="1"/>
            <p:nvPr/>
          </p:nvSpPr>
          <p:spPr>
            <a:xfrm>
              <a:off x="237730" y="78533"/>
              <a:ext cx="7312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 err="1"/>
                <a:t>E</a:t>
              </a:r>
              <a:r>
                <a:rPr lang="de-DE" sz="1400" baseline="-25000" dirty="0" err="1"/>
                <a:t>u</a:t>
              </a:r>
              <a:r>
                <a:rPr lang="de-DE" sz="1400" dirty="0"/>
                <a:t> in V</a:t>
              </a:r>
            </a:p>
          </p:txBody>
        </p:sp>
        <p:sp>
          <p:nvSpPr>
            <p:cNvPr id="97" name="Textfeld 96">
              <a:extLst>
                <a:ext uri="{FF2B5EF4-FFF2-40B4-BE49-F238E27FC236}">
                  <a16:creationId xmlns:a16="http://schemas.microsoft.com/office/drawing/2014/main" id="{08051731-C63E-40E7-9457-2B11CBBB416E}"/>
                </a:ext>
              </a:extLst>
            </p:cNvPr>
            <p:cNvSpPr txBox="1"/>
            <p:nvPr/>
          </p:nvSpPr>
          <p:spPr>
            <a:xfrm>
              <a:off x="1484397" y="99572"/>
              <a:ext cx="38892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b="1" dirty="0"/>
                <a:t>Die Licht-Reaktion der Photosynthese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911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2DCC3879-0BCF-49B7-852E-47D94FA7B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49" y="6252876"/>
            <a:ext cx="4186225" cy="3453636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E6011210-B4EE-48DE-B2D5-C56098751699}"/>
              </a:ext>
            </a:extLst>
          </p:cNvPr>
          <p:cNvSpPr txBox="1"/>
          <p:nvPr/>
        </p:nvSpPr>
        <p:spPr>
          <a:xfrm>
            <a:off x="431224" y="199488"/>
            <a:ext cx="5995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b="1" dirty="0"/>
              <a:t>Giftige Substanzen werden durch Konjugation unschädlich gemacht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928001C-0796-458B-97A0-3204C0F1D5C0}"/>
              </a:ext>
            </a:extLst>
          </p:cNvPr>
          <p:cNvSpPr txBox="1"/>
          <p:nvPr/>
        </p:nvSpPr>
        <p:spPr>
          <a:xfrm>
            <a:off x="3008051" y="1048455"/>
            <a:ext cx="841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Herbizid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C0959CE-73EF-45D8-871F-14EF478ECB90}"/>
              </a:ext>
            </a:extLst>
          </p:cNvPr>
          <p:cNvSpPr txBox="1"/>
          <p:nvPr/>
        </p:nvSpPr>
        <p:spPr>
          <a:xfrm>
            <a:off x="2855740" y="1900171"/>
            <a:ext cx="1160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>
                <a:solidFill>
                  <a:schemeClr val="accent2"/>
                </a:solidFill>
              </a:rPr>
              <a:t>GS</a:t>
            </a:r>
            <a:r>
              <a:rPr lang="de-DE" sz="1400" dirty="0"/>
              <a:t>-Herbizid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5298DF1-F7E8-401E-861C-11C22062F975}"/>
              </a:ext>
            </a:extLst>
          </p:cNvPr>
          <p:cNvSpPr txBox="1"/>
          <p:nvPr/>
        </p:nvSpPr>
        <p:spPr>
          <a:xfrm>
            <a:off x="2340511" y="2268466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ATP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0ED4069-6AC7-43B7-B1F3-E64C545EC99B}"/>
              </a:ext>
            </a:extLst>
          </p:cNvPr>
          <p:cNvSpPr txBox="1"/>
          <p:nvPr/>
        </p:nvSpPr>
        <p:spPr>
          <a:xfrm>
            <a:off x="3879793" y="2268466"/>
            <a:ext cx="947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400" dirty="0"/>
              <a:t>ADP + P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5799221-7E77-431D-9FB7-E88428BECBB7}"/>
              </a:ext>
            </a:extLst>
          </p:cNvPr>
          <p:cNvSpPr txBox="1"/>
          <p:nvPr/>
        </p:nvSpPr>
        <p:spPr>
          <a:xfrm>
            <a:off x="2848552" y="3923520"/>
            <a:ext cx="1160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>
                <a:solidFill>
                  <a:schemeClr val="accent2"/>
                </a:solidFill>
              </a:rPr>
              <a:t>GS</a:t>
            </a:r>
            <a:r>
              <a:rPr lang="de-DE" sz="1400" dirty="0"/>
              <a:t>-Herbizid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9114A40-97E6-43B9-B133-2F08A5FE7791}"/>
              </a:ext>
            </a:extLst>
          </p:cNvPr>
          <p:cNvSpPr txBox="1"/>
          <p:nvPr/>
        </p:nvSpPr>
        <p:spPr>
          <a:xfrm>
            <a:off x="2982978" y="4706790"/>
            <a:ext cx="9012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Abbau</a:t>
            </a:r>
          </a:p>
          <a:p>
            <a:pPr algn="l"/>
            <a:r>
              <a:rPr lang="de-DE" sz="1400" dirty="0"/>
              <a:t>Endlager</a:t>
            </a:r>
          </a:p>
          <a:p>
            <a:pPr algn="l"/>
            <a:endParaRPr lang="de-DE" sz="1400" dirty="0"/>
          </a:p>
          <a:p>
            <a:pPr algn="l"/>
            <a:r>
              <a:rPr lang="de-DE" sz="1400" b="1" dirty="0"/>
              <a:t>Vakuole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C7E5E78E-0EA1-4686-8264-BF01A3EFEBC0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3429000" y="1356232"/>
            <a:ext cx="7188" cy="54393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CB1046A5-CDF3-4C9A-BAD5-5A930C5A71FF}"/>
              </a:ext>
            </a:extLst>
          </p:cNvPr>
          <p:cNvSpPr txBox="1"/>
          <p:nvPr/>
        </p:nvSpPr>
        <p:spPr>
          <a:xfrm>
            <a:off x="1339916" y="1366591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>
                <a:solidFill>
                  <a:schemeClr val="accent2"/>
                </a:solidFill>
              </a:rPr>
              <a:t>GSH</a:t>
            </a:r>
          </a:p>
          <a:p>
            <a:pPr algn="l"/>
            <a:r>
              <a:rPr lang="de-DE" sz="1400" dirty="0">
                <a:solidFill>
                  <a:schemeClr val="accent2"/>
                </a:solidFill>
              </a:rPr>
              <a:t>Glutathion</a:t>
            </a:r>
          </a:p>
        </p:txBody>
      </p:sp>
      <p:cxnSp>
        <p:nvCxnSpPr>
          <p:cNvPr id="16" name="Verbinder: gekrümmt 15">
            <a:extLst>
              <a:ext uri="{FF2B5EF4-FFF2-40B4-BE49-F238E27FC236}">
                <a16:creationId xmlns:a16="http://schemas.microsoft.com/office/drawing/2014/main" id="{9A9BEEA8-EF72-44F0-B399-18202CD5BF4E}"/>
              </a:ext>
            </a:extLst>
          </p:cNvPr>
          <p:cNvCxnSpPr>
            <a:stCxn id="14" idx="3"/>
            <a:endCxn id="6" idx="0"/>
          </p:cNvCxnSpPr>
          <p:nvPr/>
        </p:nvCxnSpPr>
        <p:spPr>
          <a:xfrm>
            <a:off x="2340511" y="1628201"/>
            <a:ext cx="1095677" cy="271970"/>
          </a:xfrm>
          <a:prstGeom prst="curvedConnector2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D86CBD32-8C27-4002-ACF7-D8FEB4AB0A84}"/>
              </a:ext>
            </a:extLst>
          </p:cNvPr>
          <p:cNvCxnSpPr>
            <a:stCxn id="6" idx="2"/>
            <a:endCxn id="9" idx="0"/>
          </p:cNvCxnSpPr>
          <p:nvPr/>
        </p:nvCxnSpPr>
        <p:spPr>
          <a:xfrm flipH="1">
            <a:off x="3432555" y="2207948"/>
            <a:ext cx="3633" cy="836845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EA2D3F0A-AAAF-4A4B-A4C0-C056078DFFC4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3429000" y="3585813"/>
            <a:ext cx="3555" cy="33770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BB792D12-5DEC-4EDC-AFBE-26001343BC66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3429000" y="4231297"/>
            <a:ext cx="4583" cy="47549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feil: nach oben gekrümmt 22">
            <a:extLst>
              <a:ext uri="{FF2B5EF4-FFF2-40B4-BE49-F238E27FC236}">
                <a16:creationId xmlns:a16="http://schemas.microsoft.com/office/drawing/2014/main" id="{220391D0-E165-48A1-8389-7F15E24B84E0}"/>
              </a:ext>
            </a:extLst>
          </p:cNvPr>
          <p:cNvSpPr/>
          <p:nvPr/>
        </p:nvSpPr>
        <p:spPr>
          <a:xfrm>
            <a:off x="2600903" y="2576243"/>
            <a:ext cx="1657946" cy="444864"/>
          </a:xfrm>
          <a:prstGeom prst="curvedUpArrow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014E129-4C05-415D-8D30-1A8E67D445F0}"/>
              </a:ext>
            </a:extLst>
          </p:cNvPr>
          <p:cNvSpPr/>
          <p:nvPr/>
        </p:nvSpPr>
        <p:spPr>
          <a:xfrm>
            <a:off x="1640910" y="3277189"/>
            <a:ext cx="3600000" cy="252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9ECE28D-8235-4589-A05C-F7689DBE14CE}"/>
              </a:ext>
            </a:extLst>
          </p:cNvPr>
          <p:cNvSpPr/>
          <p:nvPr/>
        </p:nvSpPr>
        <p:spPr>
          <a:xfrm>
            <a:off x="2793110" y="3044793"/>
            <a:ext cx="1278890" cy="54102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Glutathion-Translokator</a:t>
            </a:r>
          </a:p>
        </p:txBody>
      </p:sp>
    </p:spTree>
    <p:extLst>
      <p:ext uri="{BB962C8B-B14F-4D97-AF65-F5344CB8AC3E}">
        <p14:creationId xmlns:p14="http://schemas.microsoft.com/office/powerpoint/2010/main" val="240665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6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138</Words>
  <Application>Microsoft Office PowerPoint</Application>
  <PresentationFormat>A4-Papier (210 x 297 mm)</PresentationFormat>
  <Paragraphs>76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14</cp:revision>
  <dcterms:created xsi:type="dcterms:W3CDTF">2020-05-18T07:49:30Z</dcterms:created>
  <dcterms:modified xsi:type="dcterms:W3CDTF">2020-06-09T07:42:21Z</dcterms:modified>
</cp:coreProperties>
</file>