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2" r:id="rId6"/>
    <p:sldId id="275" r:id="rId7"/>
    <p:sldId id="276" r:id="rId8"/>
    <p:sldId id="280" r:id="rId9"/>
    <p:sldId id="265" r:id="rId10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CC0099"/>
    <a:srgbClr val="FF3399"/>
    <a:srgbClr val="FF0000"/>
    <a:srgbClr val="00FF00"/>
    <a:srgbClr val="0033CC"/>
    <a:srgbClr val="008000"/>
    <a:srgbClr val="00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7" autoAdjust="0"/>
    <p:restoredTop sz="94695" autoAdjust="0"/>
  </p:normalViewPr>
  <p:slideViewPr>
    <p:cSldViewPr>
      <p:cViewPr varScale="1">
        <p:scale>
          <a:sx n="68" d="100"/>
          <a:sy n="68" d="100"/>
        </p:scale>
        <p:origin x="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0EF72B-7F6E-4E5F-BD94-BEC7105DC1D6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6EF08A-DC07-46FD-8913-5520ED43C2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772D24D-CD2F-451A-83E5-B0776007C989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BDE9C01-376A-4CCD-B0ED-27F7C8E544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31B840-0251-405B-AA08-4BE8E42A8293}" type="slidenum">
              <a:rPr lang="de-DE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7E1E-10BC-4BD6-BCD0-CD312A019334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941C-4F63-4F2D-B206-7264571E52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C1FA-C502-4B0A-A044-78482169EE0D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A1DB-5FE7-4B39-9F94-44A6062924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F580A-F6F4-4609-801E-521D63A890A0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C02B-4B64-412D-B3DF-7717908B4B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ADC7-97A1-4A23-8EFD-5A77F74F45E8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C22D-5904-402D-A66F-41803B4506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9B53-202A-4CD5-AB7A-C94F9737AF62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AE97-16EB-4CB6-AB44-BD6196988B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6D37-F769-46BE-802C-9422D61FE3C5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3B9F-E067-4395-84C6-01FB01505A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AD0D-3A59-4F13-A0E4-59A98E46A2EA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3AA2-2AF9-4F76-8DC9-4CDB2C673E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633D-79A9-49FE-B214-9251CED7F3BA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7157-A8E4-488E-A627-DEBE44C1EE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08C5-06F5-4FB3-ACD3-B89C0774CD4C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41E-BED8-496B-9664-96BD3972E9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9253-F5FF-4BA2-9AAB-D53882E89D7B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7A84-3450-43CE-AD6D-35C4FAB082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7020-88B2-45C9-921C-82F4088CCB4A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0797-BEE1-49D4-B98E-385A2E276A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25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AFEBA3-26F8-452B-A006-C7BCF7B61534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4E3C70-9623-419D-8856-8DA0037F5E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Dokumente%20und%20Einstellungen/carola/Desktop/1OXY.c3x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500438"/>
            <a:ext cx="207168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Grafik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429000"/>
            <a:ext cx="2000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000125"/>
            <a:ext cx="250031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1000125"/>
            <a:ext cx="273843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Grafik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3571875"/>
            <a:ext cx="3286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1214438"/>
            <a:ext cx="2339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uppieren 6"/>
          <p:cNvGrpSpPr>
            <a:grpSpLocks/>
          </p:cNvGrpSpPr>
          <p:nvPr/>
        </p:nvGrpSpPr>
        <p:grpSpPr bwMode="auto">
          <a:xfrm>
            <a:off x="2000250" y="928688"/>
            <a:ext cx="5189538" cy="4071937"/>
            <a:chOff x="2000250" y="928688"/>
            <a:chExt cx="5189493" cy="4071937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50" y="1571625"/>
              <a:ext cx="5173663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7" name="Textfeld 8"/>
            <p:cNvSpPr txBox="1">
              <a:spLocks noChangeArrowheads="1"/>
            </p:cNvSpPr>
            <p:nvPr/>
          </p:nvSpPr>
          <p:spPr bwMode="auto">
            <a:xfrm>
              <a:off x="2000250" y="928688"/>
              <a:ext cx="26821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 b="1">
                  <a:cs typeface="Arial" charset="0"/>
                </a:rPr>
                <a:t>Kaninchenblut</a:t>
              </a:r>
            </a:p>
          </p:txBody>
        </p:sp>
        <p:sp>
          <p:nvSpPr>
            <p:cNvPr id="16388" name="Textfeld 9"/>
            <p:cNvSpPr txBox="1">
              <a:spLocks noChangeArrowheads="1"/>
            </p:cNvSpPr>
            <p:nvPr/>
          </p:nvSpPr>
          <p:spPr bwMode="auto">
            <a:xfrm>
              <a:off x="4929188" y="928688"/>
              <a:ext cx="22605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 b="1">
                  <a:cs typeface="Arial" charset="0"/>
                </a:rPr>
                <a:t>Spinnenblut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3" y="1912283"/>
            <a:ext cx="3905795" cy="4563112"/>
          </a:xfrm>
          <a:prstGeom prst="rect">
            <a:avLst/>
          </a:prstGeom>
        </p:spPr>
      </p:pic>
      <p:sp>
        <p:nvSpPr>
          <p:cNvPr id="17409" name="Textfeld 15"/>
          <p:cNvSpPr txBox="1">
            <a:spLocks noChangeArrowheads="1"/>
          </p:cNvSpPr>
          <p:nvPr/>
        </p:nvSpPr>
        <p:spPr bwMode="auto">
          <a:xfrm>
            <a:off x="8215313" y="1285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5214942" y="357166"/>
            <a:ext cx="3357586" cy="3929090"/>
            <a:chOff x="5214942" y="357166"/>
            <a:chExt cx="3357586" cy="3929090"/>
          </a:xfrm>
          <a:solidFill>
            <a:schemeClr val="bg1"/>
          </a:solidFill>
        </p:grpSpPr>
        <p:grpSp>
          <p:nvGrpSpPr>
            <p:cNvPr id="68" name="Gruppieren 67"/>
            <p:cNvGrpSpPr/>
            <p:nvPr/>
          </p:nvGrpSpPr>
          <p:grpSpPr>
            <a:xfrm>
              <a:off x="5214942" y="357166"/>
              <a:ext cx="3357586" cy="3929090"/>
              <a:chOff x="4786314" y="571480"/>
              <a:chExt cx="3357586" cy="3929090"/>
            </a:xfrm>
            <a:grpFill/>
          </p:grpSpPr>
          <p:sp>
            <p:nvSpPr>
              <p:cNvPr id="9" name="Rechteck 8"/>
              <p:cNvSpPr/>
              <p:nvPr/>
            </p:nvSpPr>
            <p:spPr>
              <a:xfrm>
                <a:off x="4786314" y="571480"/>
                <a:ext cx="3357586" cy="3929090"/>
              </a:xfrm>
              <a:prstGeom prst="rect">
                <a:avLst/>
              </a:prstGeom>
              <a:grpFill/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6215074" y="714356"/>
                <a:ext cx="577402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00FF00"/>
                    </a:solidFill>
                    <a:latin typeface="+mn-lt"/>
                  </a:rPr>
                  <a:t>His</a:t>
                </a:r>
              </a:p>
            </p:txBody>
          </p:sp>
          <p:sp>
            <p:nvSpPr>
              <p:cNvPr id="65" name="Flussdiagramm: Daten 64"/>
              <p:cNvSpPr/>
              <p:nvPr/>
            </p:nvSpPr>
            <p:spPr>
              <a:xfrm>
                <a:off x="5072066" y="1857364"/>
                <a:ext cx="2857520" cy="1357322"/>
              </a:xfrm>
              <a:prstGeom prst="flowChartInputOutpu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5643570" y="1895765"/>
                <a:ext cx="386644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0000FF"/>
                    </a:solidFill>
                    <a:latin typeface="+mn-lt"/>
                  </a:rPr>
                  <a:t>N</a:t>
                </a: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5286380" y="2714620"/>
                <a:ext cx="421910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0000FF"/>
                    </a:solidFill>
                    <a:latin typeface="+mn-lt"/>
                  </a:rPr>
                  <a:t>N</a:t>
                </a: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6215074" y="3857628"/>
                <a:ext cx="497252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FF0000"/>
                    </a:solidFill>
                    <a:latin typeface="+mn-lt"/>
                  </a:rPr>
                  <a:t>O</a:t>
                </a:r>
                <a:r>
                  <a:rPr lang="de-DE" sz="2400" b="1" baseline="-25000" dirty="0">
                    <a:solidFill>
                      <a:srgbClr val="FF0000"/>
                    </a:solidFill>
                    <a:latin typeface="+mn-lt"/>
                  </a:rPr>
                  <a:t>2</a:t>
                </a:r>
                <a:endParaRPr lang="de-DE" sz="2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cxnSp>
            <p:nvCxnSpPr>
              <p:cNvPr id="35" name="Gerade Verbindung 34"/>
              <p:cNvCxnSpPr>
                <a:stCxn id="11" idx="0"/>
                <a:endCxn id="10" idx="2"/>
              </p:cNvCxnSpPr>
              <p:nvPr/>
            </p:nvCxnSpPr>
            <p:spPr>
              <a:xfrm rot="5400000" flipH="1" flipV="1">
                <a:off x="5915251" y="3296107"/>
                <a:ext cx="1109971" cy="1307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>
                <a:stCxn id="14" idx="3"/>
              </p:cNvCxnSpPr>
              <p:nvPr/>
            </p:nvCxnSpPr>
            <p:spPr>
              <a:xfrm flipV="1">
                <a:off x="5708290" y="2643182"/>
                <a:ext cx="506784" cy="30227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>
                <a:endCxn id="13" idx="3"/>
              </p:cNvCxnSpPr>
              <p:nvPr/>
            </p:nvCxnSpPr>
            <p:spPr>
              <a:xfrm rot="16200000" flipV="1">
                <a:off x="5976451" y="2180362"/>
                <a:ext cx="435263" cy="32773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feld 14"/>
              <p:cNvSpPr txBox="1"/>
              <p:nvPr/>
            </p:nvSpPr>
            <p:spPr>
              <a:xfrm>
                <a:off x="6900000" y="2681583"/>
                <a:ext cx="386644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0000FF"/>
                    </a:solidFill>
                    <a:latin typeface="+mn-lt"/>
                  </a:rPr>
                  <a:t>N</a:t>
                </a: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7215206" y="1895765"/>
                <a:ext cx="421910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0000FF"/>
                    </a:solidFill>
                    <a:latin typeface="+mn-lt"/>
                  </a:rPr>
                  <a:t>N</a:t>
                </a: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6238406" y="2285992"/>
                <a:ext cx="476734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400" b="1" dirty="0">
                    <a:solidFill>
                      <a:srgbClr val="FF9900"/>
                    </a:solidFill>
                    <a:latin typeface="+mn-lt"/>
                  </a:rPr>
                  <a:t>Fe</a:t>
                </a:r>
              </a:p>
            </p:txBody>
          </p:sp>
          <p:cxnSp>
            <p:nvCxnSpPr>
              <p:cNvPr id="32" name="Gerade Verbindung 31"/>
              <p:cNvCxnSpPr>
                <a:stCxn id="17" idx="2"/>
                <a:endCxn id="10" idx="0"/>
              </p:cNvCxnSpPr>
              <p:nvPr/>
            </p:nvCxnSpPr>
            <p:spPr>
              <a:xfrm rot="5400000">
                <a:off x="5935289" y="1717505"/>
                <a:ext cx="1109971" cy="2700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Gerade Verbindung 28"/>
            <p:cNvCxnSpPr>
              <a:stCxn id="12" idx="1"/>
            </p:cNvCxnSpPr>
            <p:nvPr/>
          </p:nvCxnSpPr>
          <p:spPr>
            <a:xfrm rot="10800000" flipV="1">
              <a:off x="7143768" y="1912284"/>
              <a:ext cx="500066" cy="30227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stCxn id="15" idx="1"/>
            </p:cNvCxnSpPr>
            <p:nvPr/>
          </p:nvCxnSpPr>
          <p:spPr>
            <a:xfrm rot="10800000">
              <a:off x="7114314" y="2467270"/>
              <a:ext cx="214314" cy="230833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4572000" y="4429125"/>
            <a:ext cx="440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000" b="1">
                <a:cs typeface="Arial" charset="0"/>
              </a:rPr>
              <a:t>Aktives Zentrum des Hämoglobins</a:t>
            </a:r>
          </a:p>
        </p:txBody>
      </p:sp>
      <p:sp>
        <p:nvSpPr>
          <p:cNvPr id="6" name="Rechteck 5"/>
          <p:cNvSpPr/>
          <p:nvPr/>
        </p:nvSpPr>
        <p:spPr>
          <a:xfrm>
            <a:off x="2930007" y="3286126"/>
            <a:ext cx="1000125" cy="71437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8" name="Gerade Verbindung 7"/>
          <p:cNvCxnSpPr>
            <a:cxnSpLocks/>
            <a:endCxn id="9" idx="1"/>
          </p:cNvCxnSpPr>
          <p:nvPr/>
        </p:nvCxnSpPr>
        <p:spPr>
          <a:xfrm flipV="1">
            <a:off x="3900152" y="2321711"/>
            <a:ext cx="1314790" cy="964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feld 19"/>
          <p:cNvSpPr txBox="1">
            <a:spLocks noChangeArrowheads="1"/>
          </p:cNvSpPr>
          <p:nvPr/>
        </p:nvSpPr>
        <p:spPr bwMode="auto">
          <a:xfrm>
            <a:off x="699857" y="831236"/>
            <a:ext cx="308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cs typeface="Arial" charset="0"/>
              </a:rPr>
              <a:t>Molekulargewicht 64 kD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>
            <a:cxnSpLocks/>
          </p:cNvCxnSpPr>
          <p:nvPr/>
        </p:nvCxnSpPr>
        <p:spPr>
          <a:xfrm flipV="1">
            <a:off x="1975148" y="3357563"/>
            <a:ext cx="1668165" cy="9263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948" y="2077897"/>
            <a:ext cx="4410191" cy="4724480"/>
          </a:xfrm>
          <a:prstGeom prst="rect">
            <a:avLst/>
          </a:prstGeom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214813" y="3662586"/>
            <a:ext cx="444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000" b="1" dirty="0">
                <a:cs typeface="Arial" charset="0"/>
              </a:rPr>
              <a:t>Aktives Zentrum des Hämocyanins</a:t>
            </a:r>
          </a:p>
        </p:txBody>
      </p:sp>
      <p:sp>
        <p:nvSpPr>
          <p:cNvPr id="18435" name="Textfeld 10"/>
          <p:cNvSpPr txBox="1">
            <a:spLocks noChangeArrowheads="1"/>
          </p:cNvSpPr>
          <p:nvPr/>
        </p:nvSpPr>
        <p:spPr bwMode="auto">
          <a:xfrm>
            <a:off x="465434" y="2050908"/>
            <a:ext cx="3019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cs typeface="Arial" charset="0"/>
              </a:rPr>
              <a:t>Molekulargewicht 75kD</a:t>
            </a:r>
            <a:endParaRPr lang="de-DE" b="1" dirty="0">
              <a:cs typeface="Arial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5000625" y="4714875"/>
            <a:ext cx="2786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000" b="1" dirty="0">
                <a:solidFill>
                  <a:srgbClr val="FF3399"/>
                </a:solidFill>
                <a:cs typeface="Arial" charset="0"/>
              </a:rPr>
              <a:t>Domäne III	</a:t>
            </a:r>
          </a:p>
          <a:p>
            <a:pPr eaLnBrk="0" hangingPunct="0"/>
            <a:r>
              <a:rPr lang="de-DE" sz="2000" b="1" dirty="0">
                <a:solidFill>
                  <a:srgbClr val="660066"/>
                </a:solidFill>
                <a:cs typeface="Arial" charset="0"/>
              </a:rPr>
              <a:t>Domäne II	</a:t>
            </a:r>
          </a:p>
          <a:p>
            <a:pPr eaLnBrk="0" hangingPunct="0"/>
            <a:r>
              <a:rPr lang="de-DE" sz="2000" b="1" dirty="0">
                <a:solidFill>
                  <a:srgbClr val="FFFF00"/>
                </a:solidFill>
                <a:cs typeface="Arial" charset="0"/>
              </a:rPr>
              <a:t>Domäne I</a:t>
            </a:r>
            <a:r>
              <a:rPr lang="de-DE" sz="2000" b="1" dirty="0">
                <a:solidFill>
                  <a:srgbClr val="FFFF00"/>
                </a:solidFill>
                <a:cs typeface="Arial" charset="0"/>
              </a:rPr>
              <a:t>	</a:t>
            </a:r>
          </a:p>
        </p:txBody>
      </p:sp>
      <p:sp>
        <p:nvSpPr>
          <p:cNvPr id="6" name="Rechteck 5"/>
          <p:cNvSpPr/>
          <p:nvPr/>
        </p:nvSpPr>
        <p:spPr>
          <a:xfrm>
            <a:off x="1241754" y="4291158"/>
            <a:ext cx="57150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25" y="108970"/>
            <a:ext cx="5057775" cy="3562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8" name="Gerade Verbindung 7"/>
          <p:cNvCxnSpPr>
            <a:cxnSpLocks/>
          </p:cNvCxnSpPr>
          <p:nvPr/>
        </p:nvCxnSpPr>
        <p:spPr>
          <a:xfrm flipV="1">
            <a:off x="1813254" y="3662586"/>
            <a:ext cx="2095171" cy="6212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uppieren 48"/>
          <p:cNvGrpSpPr>
            <a:grpSpLocks/>
          </p:cNvGrpSpPr>
          <p:nvPr/>
        </p:nvGrpSpPr>
        <p:grpSpPr bwMode="auto">
          <a:xfrm>
            <a:off x="1143000" y="500063"/>
            <a:ext cx="6740525" cy="6105525"/>
            <a:chOff x="1143000" y="500063"/>
            <a:chExt cx="6740525" cy="6105525"/>
          </a:xfrm>
        </p:grpSpPr>
        <p:grpSp>
          <p:nvGrpSpPr>
            <p:cNvPr id="19458" name="Gruppieren 27"/>
            <p:cNvGrpSpPr>
              <a:grpSpLocks/>
            </p:cNvGrpSpPr>
            <p:nvPr/>
          </p:nvGrpSpPr>
          <p:grpSpPr bwMode="auto">
            <a:xfrm>
              <a:off x="1143000" y="571500"/>
              <a:ext cx="2239963" cy="1785938"/>
              <a:chOff x="2500298" y="928670"/>
              <a:chExt cx="2239661" cy="1785950"/>
            </a:xfrm>
          </p:grpSpPr>
          <p:sp>
            <p:nvSpPr>
              <p:cNvPr id="6" name="Rechtwinkliges Dreieck 5"/>
              <p:cNvSpPr/>
              <p:nvPr/>
            </p:nvSpPr>
            <p:spPr>
              <a:xfrm rot="854635">
                <a:off x="2682836" y="941370"/>
                <a:ext cx="2057123" cy="1689111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9498" name="Textfeld 7"/>
              <p:cNvSpPr txBox="1">
                <a:spLocks noChangeArrowheads="1"/>
              </p:cNvSpPr>
              <p:nvPr/>
            </p:nvSpPr>
            <p:spPr bwMode="auto">
              <a:xfrm>
                <a:off x="3071802" y="1714488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00FF"/>
                    </a:solidFill>
                    <a:latin typeface="Calibri" pitchFamily="34" charset="0"/>
                  </a:rPr>
                  <a:t>Cu</a:t>
                </a:r>
                <a:endParaRPr lang="de-DE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19499" name="Textfeld 8"/>
              <p:cNvSpPr txBox="1">
                <a:spLocks noChangeArrowheads="1"/>
              </p:cNvSpPr>
              <p:nvPr/>
            </p:nvSpPr>
            <p:spPr bwMode="auto">
              <a:xfrm>
                <a:off x="2500298" y="2059536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500" name="Textfeld 9"/>
              <p:cNvSpPr txBox="1">
                <a:spLocks noChangeArrowheads="1"/>
              </p:cNvSpPr>
              <p:nvPr/>
            </p:nvSpPr>
            <p:spPr bwMode="auto">
              <a:xfrm>
                <a:off x="2786050" y="928670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501" name="Textfeld 10"/>
              <p:cNvSpPr txBox="1">
                <a:spLocks noChangeArrowheads="1"/>
              </p:cNvSpPr>
              <p:nvPr/>
            </p:nvSpPr>
            <p:spPr bwMode="auto">
              <a:xfrm>
                <a:off x="3814644" y="2345288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cxnSp>
            <p:nvCxnSpPr>
              <p:cNvPr id="17" name="Gerade Verbindung 16"/>
              <p:cNvCxnSpPr/>
              <p:nvPr/>
            </p:nvCxnSpPr>
            <p:spPr>
              <a:xfrm flipV="1">
                <a:off x="2857438" y="2000240"/>
                <a:ext cx="357139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/>
              <p:cNvCxnSpPr/>
              <p:nvPr/>
            </p:nvCxnSpPr>
            <p:spPr>
              <a:xfrm rot="16200000" flipV="1">
                <a:off x="2857397" y="1428745"/>
                <a:ext cx="571504" cy="1428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/>
            </p:nvCxnSpPr>
            <p:spPr>
              <a:xfrm>
                <a:off x="3428861" y="2000240"/>
                <a:ext cx="499995" cy="4286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59" name="Gruppieren 28"/>
            <p:cNvGrpSpPr>
              <a:grpSpLocks/>
            </p:cNvGrpSpPr>
            <p:nvPr/>
          </p:nvGrpSpPr>
          <p:grpSpPr bwMode="auto">
            <a:xfrm rot="10800000">
              <a:off x="5643563" y="500063"/>
              <a:ext cx="2239962" cy="1798637"/>
              <a:chOff x="2500298" y="941483"/>
              <a:chExt cx="2239661" cy="1798210"/>
            </a:xfrm>
          </p:grpSpPr>
          <p:sp>
            <p:nvSpPr>
              <p:cNvPr id="30" name="Rechtwinkliges Dreieck 29"/>
              <p:cNvSpPr/>
              <p:nvPr/>
            </p:nvSpPr>
            <p:spPr>
              <a:xfrm rot="854635">
                <a:off x="2679661" y="938309"/>
                <a:ext cx="2057124" cy="1688699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9490" name="Textfeld 30"/>
              <p:cNvSpPr txBox="1">
                <a:spLocks noChangeArrowheads="1"/>
              </p:cNvSpPr>
              <p:nvPr/>
            </p:nvSpPr>
            <p:spPr bwMode="auto">
              <a:xfrm rot="10631932">
                <a:off x="3086819" y="1763499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00FF"/>
                    </a:solidFill>
                    <a:latin typeface="Calibri" pitchFamily="34" charset="0"/>
                  </a:rPr>
                  <a:t>Cu</a:t>
                </a:r>
                <a:endParaRPr lang="de-DE" b="1" dirty="0">
                  <a:solidFill>
                    <a:srgbClr val="0033CC"/>
                  </a:solidFill>
                  <a:latin typeface="Calibri" pitchFamily="34" charset="0"/>
                </a:endParaRPr>
              </a:p>
            </p:txBody>
          </p:sp>
          <p:sp>
            <p:nvSpPr>
              <p:cNvPr id="19491" name="Textfeld 31"/>
              <p:cNvSpPr txBox="1">
                <a:spLocks noChangeArrowheads="1"/>
              </p:cNvSpPr>
              <p:nvPr/>
            </p:nvSpPr>
            <p:spPr bwMode="auto">
              <a:xfrm rot="10641446">
                <a:off x="2500298" y="2059536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92" name="Textfeld 32"/>
              <p:cNvSpPr txBox="1">
                <a:spLocks noChangeArrowheads="1"/>
              </p:cNvSpPr>
              <p:nvPr/>
            </p:nvSpPr>
            <p:spPr bwMode="auto">
              <a:xfrm rot="10630182">
                <a:off x="2748522" y="976389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93" name="Textfeld 33"/>
              <p:cNvSpPr txBox="1">
                <a:spLocks noChangeArrowheads="1"/>
              </p:cNvSpPr>
              <p:nvPr/>
            </p:nvSpPr>
            <p:spPr bwMode="auto">
              <a:xfrm rot="10609855">
                <a:off x="3749671" y="2370361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cxnSp>
            <p:nvCxnSpPr>
              <p:cNvPr id="35" name="Gerade Verbindung 34"/>
              <p:cNvCxnSpPr/>
              <p:nvPr/>
            </p:nvCxnSpPr>
            <p:spPr>
              <a:xfrm flipV="1">
                <a:off x="2854262" y="1996919"/>
                <a:ext cx="311108" cy="1428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 rot="16200000" flipV="1">
                <a:off x="2854292" y="1425549"/>
                <a:ext cx="571364" cy="1428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>
                <a:off x="3428860" y="1996919"/>
                <a:ext cx="499996" cy="4285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Gerade Verbindung mit Pfeil 40"/>
            <p:cNvCxnSpPr/>
            <p:nvPr/>
          </p:nvCxnSpPr>
          <p:spPr>
            <a:xfrm rot="5400000">
              <a:off x="4001294" y="2999582"/>
              <a:ext cx="714375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 rot="5400000" flipH="1" flipV="1">
              <a:off x="4358481" y="2999582"/>
              <a:ext cx="714375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62" name="Textfeld 43"/>
            <p:cNvSpPr txBox="1">
              <a:spLocks noChangeArrowheads="1"/>
            </p:cNvSpPr>
            <p:nvPr/>
          </p:nvSpPr>
          <p:spPr bwMode="auto">
            <a:xfrm>
              <a:off x="3714750" y="2786063"/>
              <a:ext cx="5873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latin typeface="Calibri" pitchFamily="34" charset="0"/>
                </a:rPr>
                <a:t>+ </a:t>
              </a:r>
              <a:r>
                <a:rPr lang="de-DE" b="1">
                  <a:solidFill>
                    <a:srgbClr val="FF0000"/>
                  </a:solidFill>
                  <a:latin typeface="Calibri" pitchFamily="34" charset="0"/>
                </a:rPr>
                <a:t>O</a:t>
              </a:r>
              <a:r>
                <a:rPr lang="de-DE" b="1" baseline="-25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de-DE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9463" name="Textfeld 44"/>
            <p:cNvSpPr txBox="1">
              <a:spLocks noChangeArrowheads="1"/>
            </p:cNvSpPr>
            <p:nvPr/>
          </p:nvSpPr>
          <p:spPr bwMode="auto">
            <a:xfrm>
              <a:off x="4887913" y="2786063"/>
              <a:ext cx="5413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latin typeface="Calibri" pitchFamily="34" charset="0"/>
                </a:rPr>
                <a:t>- </a:t>
              </a:r>
              <a:r>
                <a:rPr lang="de-DE" b="1" dirty="0">
                  <a:solidFill>
                    <a:srgbClr val="FF0000"/>
                  </a:solidFill>
                  <a:latin typeface="Calibri" pitchFamily="34" charset="0"/>
                </a:rPr>
                <a:t>O</a:t>
              </a:r>
              <a:r>
                <a:rPr lang="de-DE" b="1" baseline="-25000" dirty="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de-DE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grpSp>
          <p:nvGrpSpPr>
            <p:cNvPr id="19464" name="Gruppieren 117"/>
            <p:cNvGrpSpPr>
              <a:grpSpLocks/>
            </p:cNvGrpSpPr>
            <p:nvPr/>
          </p:nvGrpSpPr>
          <p:grpSpPr bwMode="auto">
            <a:xfrm>
              <a:off x="2143125" y="3286125"/>
              <a:ext cx="4787900" cy="3024188"/>
              <a:chOff x="2786050" y="3631172"/>
              <a:chExt cx="4787522" cy="3024680"/>
            </a:xfrm>
          </p:grpSpPr>
          <p:sp>
            <p:nvSpPr>
              <p:cNvPr id="5" name="Parallelogramm 4"/>
              <p:cNvSpPr/>
              <p:nvPr/>
            </p:nvSpPr>
            <p:spPr>
              <a:xfrm>
                <a:off x="2786050" y="4215467"/>
                <a:ext cx="4787522" cy="1811633"/>
              </a:xfrm>
              <a:prstGeom prst="parallelogram">
                <a:avLst>
                  <a:gd name="adj" fmla="val 4410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9468" name="Textfeld 45"/>
              <p:cNvSpPr txBox="1">
                <a:spLocks noChangeArrowheads="1"/>
              </p:cNvSpPr>
              <p:nvPr/>
            </p:nvSpPr>
            <p:spPr bwMode="auto">
              <a:xfrm>
                <a:off x="5092304" y="4643446"/>
                <a:ext cx="3369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>
                    <a:solidFill>
                      <a:srgbClr val="FF0000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19469" name="Textfeld 46"/>
              <p:cNvSpPr txBox="1">
                <a:spLocks noChangeArrowheads="1"/>
              </p:cNvSpPr>
              <p:nvPr/>
            </p:nvSpPr>
            <p:spPr bwMode="auto">
              <a:xfrm>
                <a:off x="4000496" y="4917056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00FF"/>
                    </a:solidFill>
                    <a:latin typeface="Calibri" pitchFamily="34" charset="0"/>
                  </a:rPr>
                  <a:t>Cu</a:t>
                </a:r>
              </a:p>
            </p:txBody>
          </p:sp>
          <p:sp>
            <p:nvSpPr>
              <p:cNvPr id="19470" name="Textfeld 47"/>
              <p:cNvSpPr txBox="1">
                <a:spLocks noChangeArrowheads="1"/>
              </p:cNvSpPr>
              <p:nvPr/>
            </p:nvSpPr>
            <p:spPr bwMode="auto">
              <a:xfrm>
                <a:off x="5951372" y="3631172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71" name="Textfeld 48"/>
              <p:cNvSpPr txBox="1">
                <a:spLocks noChangeArrowheads="1"/>
              </p:cNvSpPr>
              <p:nvPr/>
            </p:nvSpPr>
            <p:spPr bwMode="auto">
              <a:xfrm>
                <a:off x="3929058" y="6286520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72" name="Textfeld 49"/>
              <p:cNvSpPr txBox="1">
                <a:spLocks noChangeArrowheads="1"/>
              </p:cNvSpPr>
              <p:nvPr/>
            </p:nvSpPr>
            <p:spPr bwMode="auto">
              <a:xfrm>
                <a:off x="5928024" y="4929198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b="1" dirty="0">
                    <a:solidFill>
                      <a:srgbClr val="0000FF"/>
                    </a:solidFill>
                    <a:latin typeface="Calibri" pitchFamily="34" charset="0"/>
                  </a:rPr>
                  <a:t>Cu</a:t>
                </a:r>
              </a:p>
            </p:txBody>
          </p:sp>
          <p:sp>
            <p:nvSpPr>
              <p:cNvPr id="19473" name="Textfeld 50"/>
              <p:cNvSpPr txBox="1">
                <a:spLocks noChangeArrowheads="1"/>
              </p:cNvSpPr>
              <p:nvPr/>
            </p:nvSpPr>
            <p:spPr bwMode="auto">
              <a:xfrm>
                <a:off x="6286512" y="5631436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74" name="Textfeld 51"/>
              <p:cNvSpPr txBox="1">
                <a:spLocks noChangeArrowheads="1"/>
              </p:cNvSpPr>
              <p:nvPr/>
            </p:nvSpPr>
            <p:spPr bwMode="auto">
              <a:xfrm>
                <a:off x="6929454" y="4214818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75" name="Textfeld 52"/>
              <p:cNvSpPr txBox="1">
                <a:spLocks noChangeArrowheads="1"/>
              </p:cNvSpPr>
              <p:nvPr/>
            </p:nvSpPr>
            <p:spPr bwMode="auto">
              <a:xfrm>
                <a:off x="2928926" y="5643578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  <a:endParaRPr lang="de-DE" b="1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9476" name="Textfeld 53"/>
              <p:cNvSpPr txBox="1">
                <a:spLocks noChangeArrowheads="1"/>
              </p:cNvSpPr>
              <p:nvPr/>
            </p:nvSpPr>
            <p:spPr bwMode="auto">
              <a:xfrm>
                <a:off x="3571868" y="4214818"/>
                <a:ext cx="478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>
                    <a:solidFill>
                      <a:srgbClr val="00FF00"/>
                    </a:solidFill>
                    <a:latin typeface="Calibri" pitchFamily="34" charset="0"/>
                  </a:rPr>
                  <a:t>His</a:t>
                </a:r>
              </a:p>
            </p:txBody>
          </p:sp>
          <p:sp>
            <p:nvSpPr>
              <p:cNvPr id="19477" name="Textfeld 54"/>
              <p:cNvSpPr txBox="1">
                <a:spLocks noChangeArrowheads="1"/>
              </p:cNvSpPr>
              <p:nvPr/>
            </p:nvSpPr>
            <p:spPr bwMode="auto">
              <a:xfrm>
                <a:off x="4877990" y="5274246"/>
                <a:ext cx="3369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b="1">
                    <a:solidFill>
                      <a:srgbClr val="FF0000"/>
                    </a:solidFill>
                    <a:latin typeface="Calibri" pitchFamily="34" charset="0"/>
                  </a:rPr>
                  <a:t>O</a:t>
                </a:r>
              </a:p>
            </p:txBody>
          </p:sp>
          <p:cxnSp>
            <p:nvCxnSpPr>
              <p:cNvPr id="57" name="Gerade Verbindung 56"/>
              <p:cNvCxnSpPr/>
              <p:nvPr/>
            </p:nvCxnSpPr>
            <p:spPr>
              <a:xfrm rot="10800000" flipV="1">
                <a:off x="3357505" y="5214167"/>
                <a:ext cx="714319" cy="5001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>
                <a:endCxn id="19476" idx="2"/>
              </p:cNvCxnSpPr>
              <p:nvPr/>
            </p:nvCxnSpPr>
            <p:spPr>
              <a:xfrm rot="16200000" flipV="1">
                <a:off x="3732868" y="4662453"/>
                <a:ext cx="417581" cy="2603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>
                <a:stCxn id="19477" idx="1"/>
                <a:endCxn id="19469" idx="3"/>
              </p:cNvCxnSpPr>
              <p:nvPr/>
            </p:nvCxnSpPr>
            <p:spPr>
              <a:xfrm rot="10800000">
                <a:off x="4430570" y="5101436"/>
                <a:ext cx="447640" cy="3572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64"/>
              <p:cNvCxnSpPr/>
              <p:nvPr/>
            </p:nvCxnSpPr>
            <p:spPr>
              <a:xfrm rot="5400000" flipH="1" flipV="1">
                <a:off x="4989286" y="5096688"/>
                <a:ext cx="333429" cy="1174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 Verbindung 65"/>
              <p:cNvCxnSpPr>
                <a:stCxn id="19471" idx="0"/>
                <a:endCxn id="19469" idx="2"/>
              </p:cNvCxnSpPr>
              <p:nvPr/>
            </p:nvCxnSpPr>
            <p:spPr>
              <a:xfrm rot="5400000" flipH="1" flipV="1">
                <a:off x="3691527" y="5762743"/>
                <a:ext cx="1000288" cy="4603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/>
              <p:cNvCxnSpPr>
                <a:stCxn id="19472" idx="0"/>
                <a:endCxn id="19470" idx="2"/>
              </p:cNvCxnSpPr>
              <p:nvPr/>
            </p:nvCxnSpPr>
            <p:spPr>
              <a:xfrm rot="5400000" flipH="1" flipV="1">
                <a:off x="5702740" y="4441729"/>
                <a:ext cx="928838" cy="4762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67"/>
              <p:cNvCxnSpPr/>
              <p:nvPr/>
            </p:nvCxnSpPr>
            <p:spPr>
              <a:xfrm flipV="1">
                <a:off x="6357643" y="4560011"/>
                <a:ext cx="571455" cy="42869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68"/>
              <p:cNvCxnSpPr/>
              <p:nvPr/>
            </p:nvCxnSpPr>
            <p:spPr>
              <a:xfrm rot="16200000" flipV="1">
                <a:off x="6172670" y="5388044"/>
                <a:ext cx="368360" cy="1412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>
                <a:stCxn id="19468" idx="1"/>
                <a:endCxn id="19469" idx="3"/>
              </p:cNvCxnSpPr>
              <p:nvPr/>
            </p:nvCxnSpPr>
            <p:spPr>
              <a:xfrm rot="10800000" flipV="1">
                <a:off x="4430570" y="4828342"/>
                <a:ext cx="661936" cy="2730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>
                <a:stCxn id="19472" idx="1"/>
                <a:endCxn id="19468" idx="3"/>
              </p:cNvCxnSpPr>
              <p:nvPr/>
            </p:nvCxnSpPr>
            <p:spPr>
              <a:xfrm rot="10800000">
                <a:off x="5429029" y="4828342"/>
                <a:ext cx="498436" cy="2857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>
                <a:stCxn id="19472" idx="1"/>
                <a:endCxn id="19477" idx="3"/>
              </p:cNvCxnSpPr>
              <p:nvPr/>
            </p:nvCxnSpPr>
            <p:spPr>
              <a:xfrm rot="10800000" flipV="1">
                <a:off x="5214733" y="5114138"/>
                <a:ext cx="712732" cy="3445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65" name="Textfeld 116"/>
            <p:cNvSpPr txBox="1">
              <a:spLocks noChangeArrowheads="1"/>
            </p:cNvSpPr>
            <p:nvPr/>
          </p:nvSpPr>
          <p:spPr bwMode="auto">
            <a:xfrm>
              <a:off x="4143375" y="6143625"/>
              <a:ext cx="746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 b="1" i="1" dirty="0">
                  <a:solidFill>
                    <a:srgbClr val="0000FF"/>
                  </a:solidFill>
                  <a:latin typeface="Calibri" pitchFamily="34" charset="0"/>
                </a:rPr>
                <a:t>blau</a:t>
              </a:r>
            </a:p>
          </p:txBody>
        </p:sp>
        <p:sp>
          <p:nvSpPr>
            <p:cNvPr id="19466" name="Textfeld 55"/>
            <p:cNvSpPr txBox="1">
              <a:spLocks noChangeArrowheads="1"/>
            </p:cNvSpPr>
            <p:nvPr/>
          </p:nvSpPr>
          <p:spPr bwMode="auto">
            <a:xfrm>
              <a:off x="4143375" y="1428750"/>
              <a:ext cx="1068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 b="1" i="1">
                  <a:latin typeface="Calibri" pitchFamily="34" charset="0"/>
                </a:rPr>
                <a:t>farblos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hteck 127"/>
          <p:cNvSpPr>
            <a:spLocks noChangeArrowheads="1"/>
          </p:cNvSpPr>
          <p:nvPr/>
        </p:nvSpPr>
        <p:spPr bwMode="auto">
          <a:xfrm>
            <a:off x="3214688" y="908050"/>
            <a:ext cx="158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>
                <a:latin typeface="Calibri" pitchFamily="34" charset="0"/>
              </a:rPr>
              <a:t>Desoxy-Form</a:t>
            </a:r>
          </a:p>
        </p:txBody>
      </p:sp>
      <p:sp>
        <p:nvSpPr>
          <p:cNvPr id="20483" name="Rechteck 128"/>
          <p:cNvSpPr>
            <a:spLocks noChangeArrowheads="1"/>
          </p:cNvSpPr>
          <p:nvPr/>
        </p:nvSpPr>
        <p:spPr bwMode="auto">
          <a:xfrm>
            <a:off x="6715125" y="4765675"/>
            <a:ext cx="122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latin typeface="Calibri" pitchFamily="34" charset="0"/>
              </a:rPr>
              <a:t>Oxy-Form</a:t>
            </a:r>
          </a:p>
        </p:txBody>
      </p:sp>
      <p:grpSp>
        <p:nvGrpSpPr>
          <p:cNvPr id="20484" name="Gruppieren 40"/>
          <p:cNvGrpSpPr>
            <a:grpSpLocks/>
          </p:cNvGrpSpPr>
          <p:nvPr/>
        </p:nvGrpSpPr>
        <p:grpSpPr bwMode="auto">
          <a:xfrm>
            <a:off x="1325563" y="1362075"/>
            <a:ext cx="2057400" cy="1689100"/>
            <a:chOff x="2682756" y="941483"/>
            <a:chExt cx="2057203" cy="1688885"/>
          </a:xfrm>
        </p:grpSpPr>
        <p:sp>
          <p:nvSpPr>
            <p:cNvPr id="42" name="Rechtwinkliges Dreieck 41"/>
            <p:cNvSpPr/>
            <p:nvPr/>
          </p:nvSpPr>
          <p:spPr>
            <a:xfrm rot="854635">
              <a:off x="2682756" y="941483"/>
              <a:ext cx="2057203" cy="1688885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510" name="Textfeld 42"/>
            <p:cNvSpPr txBox="1">
              <a:spLocks noChangeArrowheads="1"/>
            </p:cNvSpPr>
            <p:nvPr/>
          </p:nvSpPr>
          <p:spPr bwMode="auto">
            <a:xfrm>
              <a:off x="2857364" y="1814497"/>
              <a:ext cx="739704" cy="396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 dirty="0">
                  <a:solidFill>
                    <a:srgbClr val="0000FF"/>
                  </a:solidFill>
                  <a:latin typeface="Calibri" pitchFamily="34" charset="0"/>
                </a:rPr>
                <a:t>Cu (I)</a:t>
              </a:r>
            </a:p>
          </p:txBody>
        </p:sp>
      </p:grpSp>
      <p:grpSp>
        <p:nvGrpSpPr>
          <p:cNvPr id="20485" name="Gruppieren 49"/>
          <p:cNvGrpSpPr>
            <a:grpSpLocks/>
          </p:cNvGrpSpPr>
          <p:nvPr/>
        </p:nvGrpSpPr>
        <p:grpSpPr bwMode="auto">
          <a:xfrm rot="10800000">
            <a:off x="5643563" y="1479550"/>
            <a:ext cx="2057400" cy="1689100"/>
            <a:chOff x="2682756" y="941483"/>
            <a:chExt cx="2057203" cy="1688885"/>
          </a:xfrm>
        </p:grpSpPr>
        <p:sp>
          <p:nvSpPr>
            <p:cNvPr id="51" name="Rechtwinkliges Dreieck 50"/>
            <p:cNvSpPr>
              <a:spLocks noChangeArrowheads="1"/>
            </p:cNvSpPr>
            <p:nvPr/>
          </p:nvSpPr>
          <p:spPr bwMode="auto">
            <a:xfrm rot="854635">
              <a:off x="2682756" y="941483"/>
              <a:ext cx="2057203" cy="1688885"/>
            </a:xfrm>
            <a:prstGeom prst="rtTriangle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508" name="Textfeld 51"/>
            <p:cNvSpPr txBox="1">
              <a:spLocks noChangeArrowheads="1"/>
            </p:cNvSpPr>
            <p:nvPr/>
          </p:nvSpPr>
          <p:spPr bwMode="auto">
            <a:xfrm rot="10631932">
              <a:off x="2847840" y="1858941"/>
              <a:ext cx="739704" cy="39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 dirty="0">
                  <a:solidFill>
                    <a:srgbClr val="0033CC"/>
                  </a:solidFill>
                  <a:latin typeface="Calibri" pitchFamily="34" charset="0"/>
                </a:rPr>
                <a:t>Cu (I)</a:t>
              </a:r>
            </a:p>
          </p:txBody>
        </p:sp>
      </p:grpSp>
      <p:sp>
        <p:nvSpPr>
          <p:cNvPr id="60" name="Parallelogramm 59"/>
          <p:cNvSpPr/>
          <p:nvPr/>
        </p:nvSpPr>
        <p:spPr>
          <a:xfrm>
            <a:off x="2071688" y="3849688"/>
            <a:ext cx="4787900" cy="1811337"/>
          </a:xfrm>
          <a:prstGeom prst="parallelogram">
            <a:avLst>
              <a:gd name="adj" fmla="val 441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487" name="Textfeld 61"/>
          <p:cNvSpPr txBox="1">
            <a:spLocks noChangeArrowheads="1"/>
          </p:cNvSpPr>
          <p:nvPr/>
        </p:nvSpPr>
        <p:spPr bwMode="auto">
          <a:xfrm>
            <a:off x="2857500" y="4551363"/>
            <a:ext cx="80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33CC"/>
                </a:solidFill>
                <a:latin typeface="Calibri" pitchFamily="34" charset="0"/>
              </a:rPr>
              <a:t>Cu (II)</a:t>
            </a:r>
          </a:p>
        </p:txBody>
      </p:sp>
      <p:sp>
        <p:nvSpPr>
          <p:cNvPr id="20488" name="Textfeld 64"/>
          <p:cNvSpPr txBox="1">
            <a:spLocks noChangeArrowheads="1"/>
          </p:cNvSpPr>
          <p:nvPr/>
        </p:nvSpPr>
        <p:spPr bwMode="auto">
          <a:xfrm>
            <a:off x="5356225" y="4551363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0033CC"/>
                </a:solidFill>
                <a:latin typeface="Calibri" pitchFamily="34" charset="0"/>
              </a:rPr>
              <a:t>Cu (II)</a:t>
            </a:r>
          </a:p>
        </p:txBody>
      </p:sp>
      <p:cxnSp>
        <p:nvCxnSpPr>
          <p:cNvPr id="83" name="Gerade Verbindung 82"/>
          <p:cNvCxnSpPr>
            <a:stCxn id="20510" idx="3"/>
            <a:endCxn id="20508" idx="1"/>
          </p:cNvCxnSpPr>
          <p:nvPr/>
        </p:nvCxnSpPr>
        <p:spPr>
          <a:xfrm flipV="1">
            <a:off x="2246313" y="2073275"/>
            <a:ext cx="4549775" cy="361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>
            <a:stCxn id="20487" idx="3"/>
            <a:endCxn id="20488" idx="1"/>
          </p:cNvCxnSpPr>
          <p:nvPr/>
        </p:nvCxnSpPr>
        <p:spPr>
          <a:xfrm>
            <a:off x="3671888" y="4751388"/>
            <a:ext cx="168433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feld 92"/>
          <p:cNvSpPr txBox="1">
            <a:spLocks noChangeArrowheads="1"/>
          </p:cNvSpPr>
          <p:nvPr/>
        </p:nvSpPr>
        <p:spPr bwMode="auto">
          <a:xfrm>
            <a:off x="3779838" y="190976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0,462 nm</a:t>
            </a:r>
            <a:endParaRPr lang="de-DE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492" name="Textfeld 93"/>
          <p:cNvSpPr txBox="1">
            <a:spLocks noChangeArrowheads="1"/>
          </p:cNvSpPr>
          <p:nvPr/>
        </p:nvSpPr>
        <p:spPr bwMode="auto">
          <a:xfrm>
            <a:off x="4211638" y="47244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0,360 nm</a:t>
            </a:r>
            <a:endParaRPr lang="de-DE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20493" name="Gruppieren 109"/>
          <p:cNvGrpSpPr>
            <a:grpSpLocks/>
          </p:cNvGrpSpPr>
          <p:nvPr/>
        </p:nvGrpSpPr>
        <p:grpSpPr bwMode="auto">
          <a:xfrm>
            <a:off x="4143375" y="2781300"/>
            <a:ext cx="1214438" cy="623888"/>
            <a:chOff x="4143372" y="2857496"/>
            <a:chExt cx="1214059" cy="623394"/>
          </a:xfrm>
        </p:grpSpPr>
        <p:cxnSp>
          <p:nvCxnSpPr>
            <p:cNvPr id="89" name="Gerade Verbindung 88"/>
            <p:cNvCxnSpPr>
              <a:stCxn id="20504" idx="3"/>
              <a:endCxn id="20505" idx="1"/>
            </p:cNvCxnSpPr>
            <p:nvPr/>
          </p:nvCxnSpPr>
          <p:spPr>
            <a:xfrm>
              <a:off x="4500449" y="3284196"/>
              <a:ext cx="501493" cy="15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03" name="Gruppieren 108"/>
            <p:cNvGrpSpPr>
              <a:grpSpLocks/>
            </p:cNvGrpSpPr>
            <p:nvPr/>
          </p:nvGrpSpPr>
          <p:grpSpPr bwMode="auto">
            <a:xfrm>
              <a:off x="4143372" y="2857496"/>
              <a:ext cx="1214059" cy="623394"/>
              <a:chOff x="3928458" y="2845354"/>
              <a:chExt cx="1214059" cy="623394"/>
            </a:xfrm>
          </p:grpSpPr>
          <p:sp>
            <p:nvSpPr>
              <p:cNvPr id="20504" name="Textfeld 85"/>
              <p:cNvSpPr txBox="1">
                <a:spLocks noChangeArrowheads="1"/>
              </p:cNvSpPr>
              <p:nvPr/>
            </p:nvSpPr>
            <p:spPr bwMode="auto">
              <a:xfrm>
                <a:off x="3928458" y="3072187"/>
                <a:ext cx="355489" cy="396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b="1">
                    <a:solidFill>
                      <a:srgbClr val="FF0000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20505" name="Textfeld 86"/>
              <p:cNvSpPr txBox="1">
                <a:spLocks noChangeArrowheads="1"/>
              </p:cNvSpPr>
              <p:nvPr/>
            </p:nvSpPr>
            <p:spPr bwMode="auto">
              <a:xfrm>
                <a:off x="4787028" y="3072187"/>
                <a:ext cx="355489" cy="396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b="1">
                    <a:solidFill>
                      <a:srgbClr val="FF0000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20506" name="Textfeld 95"/>
              <p:cNvSpPr txBox="1">
                <a:spLocks noChangeArrowheads="1"/>
              </p:cNvSpPr>
              <p:nvPr/>
            </p:nvSpPr>
            <p:spPr bwMode="auto">
              <a:xfrm>
                <a:off x="4003047" y="2845354"/>
                <a:ext cx="1060120" cy="366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de-DE">
                    <a:latin typeface="Calibri" pitchFamily="34" charset="0"/>
                  </a:rPr>
                  <a:t>0,121 nm</a:t>
                </a:r>
                <a:endParaRPr lang="de-DE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20494" name="Gruppieren 111"/>
          <p:cNvGrpSpPr>
            <a:grpSpLocks/>
          </p:cNvGrpSpPr>
          <p:nvPr/>
        </p:nvGrpSpPr>
        <p:grpSpPr bwMode="auto">
          <a:xfrm>
            <a:off x="357188" y="4194175"/>
            <a:ext cx="1131887" cy="742950"/>
            <a:chOff x="357158" y="4214818"/>
            <a:chExt cx="1131668" cy="743569"/>
          </a:xfrm>
        </p:grpSpPr>
        <p:sp>
          <p:nvSpPr>
            <p:cNvPr id="20500" name="Textfeld 96"/>
            <p:cNvSpPr txBox="1">
              <a:spLocks noChangeArrowheads="1"/>
            </p:cNvSpPr>
            <p:nvPr/>
          </p:nvSpPr>
          <p:spPr bwMode="auto">
            <a:xfrm>
              <a:off x="357158" y="4214818"/>
              <a:ext cx="925333" cy="39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>
                  <a:latin typeface="Calibri" pitchFamily="34" charset="0"/>
                </a:rPr>
                <a:t>HO-OH</a:t>
              </a:r>
            </a:p>
          </p:txBody>
        </p:sp>
        <p:sp>
          <p:nvSpPr>
            <p:cNvPr id="20501" name="Textfeld 98"/>
            <p:cNvSpPr txBox="1">
              <a:spLocks noChangeArrowheads="1"/>
            </p:cNvSpPr>
            <p:nvPr/>
          </p:nvSpPr>
          <p:spPr bwMode="auto">
            <a:xfrm>
              <a:off x="428582" y="4591369"/>
              <a:ext cx="1060244" cy="36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0,148 nm</a:t>
              </a:r>
              <a:endParaRPr lang="de-DE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0496" name="Textfeld 60"/>
          <p:cNvSpPr txBox="1">
            <a:spLocks noChangeArrowheads="1"/>
          </p:cNvSpPr>
          <p:nvPr/>
        </p:nvSpPr>
        <p:spPr bwMode="auto">
          <a:xfrm>
            <a:off x="4449763" y="3908425"/>
            <a:ext cx="35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20497" name="Textfeld 69"/>
          <p:cNvSpPr txBox="1">
            <a:spLocks noChangeArrowheads="1"/>
          </p:cNvSpPr>
          <p:nvPr/>
        </p:nvSpPr>
        <p:spPr bwMode="auto">
          <a:xfrm>
            <a:off x="3857625" y="5222875"/>
            <a:ext cx="35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20498" name="Textfeld 94"/>
          <p:cNvSpPr txBox="1">
            <a:spLocks noChangeArrowheads="1"/>
          </p:cNvSpPr>
          <p:nvPr/>
        </p:nvSpPr>
        <p:spPr bwMode="auto">
          <a:xfrm>
            <a:off x="3419475" y="4357688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0,141 nm</a:t>
            </a:r>
          </a:p>
        </p:txBody>
      </p:sp>
      <p:cxnSp>
        <p:nvCxnSpPr>
          <p:cNvPr id="106" name="Gerade Verbindung 105"/>
          <p:cNvCxnSpPr>
            <a:stCxn id="20497" idx="0"/>
            <a:endCxn id="20496" idx="2"/>
          </p:cNvCxnSpPr>
          <p:nvPr/>
        </p:nvCxnSpPr>
        <p:spPr>
          <a:xfrm rot="5400000" flipH="1" flipV="1">
            <a:off x="3875088" y="4470400"/>
            <a:ext cx="91440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761726"/>
              </p:ext>
            </p:extLst>
          </p:nvPr>
        </p:nvGraphicFramePr>
        <p:xfrm>
          <a:off x="1691680" y="836712"/>
          <a:ext cx="53975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S Chem3D Model" r:id="rId4" imgW="4572000" imgH="4546800" progId="">
                  <p:embed/>
                </p:oleObj>
              </mc:Choice>
              <mc:Fallback>
                <p:oleObj name="CS Chem3D Model" r:id="rId4" imgW="4572000" imgH="4546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836712"/>
                        <a:ext cx="5397500" cy="447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5" y="1461284"/>
            <a:ext cx="4703505" cy="333654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238500" cy="3486150"/>
          </a:xfrm>
          <a:prstGeom prst="rect">
            <a:avLst/>
          </a:prstGeom>
        </p:spPr>
      </p:pic>
      <p:sp>
        <p:nvSpPr>
          <p:cNvPr id="4" name="Pfeil: nach rechts 3"/>
          <p:cNvSpPr/>
          <p:nvPr/>
        </p:nvSpPr>
        <p:spPr>
          <a:xfrm>
            <a:off x="3347864" y="2996952"/>
            <a:ext cx="978408" cy="48463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6x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feld 26"/>
          <p:cNvSpPr txBox="1">
            <a:spLocks noChangeArrowheads="1"/>
          </p:cNvSpPr>
          <p:nvPr/>
        </p:nvSpPr>
        <p:spPr bwMode="auto">
          <a:xfrm>
            <a:off x="8001000" y="1928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5602" name="Textfeld 28"/>
          <p:cNvSpPr txBox="1">
            <a:spLocks noChangeArrowheads="1"/>
          </p:cNvSpPr>
          <p:nvPr/>
        </p:nvSpPr>
        <p:spPr bwMode="auto">
          <a:xfrm>
            <a:off x="7643813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25603" name="Picture 3" descr="Interfac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714375"/>
            <a:ext cx="77724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14900" y="4445000"/>
            <a:ext cx="19431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cs typeface="Arial" charset="0"/>
              </a:rPr>
              <a:t>Metaboliten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461000" y="3987800"/>
            <a:ext cx="12573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cs typeface="Arial" charset="0"/>
              </a:rPr>
              <a:t>pH-Wert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19800" y="3479800"/>
            <a:ext cx="16891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cs typeface="Arial" charset="0"/>
              </a:rPr>
              <a:t>Ionenstärke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350000" y="2984500"/>
            <a:ext cx="16002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cs typeface="Arial" charset="0"/>
              </a:rPr>
              <a:t>Temperatur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Bildschirmpräsentation (4:3)</PresentationFormat>
  <Paragraphs>60</Paragraphs>
  <Slides>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Larissa-Design</vt:lpstr>
      <vt:lpstr>CS Chem3D Model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 Wimmer</dc:creator>
  <cp:lastModifiedBy>Harry</cp:lastModifiedBy>
  <cp:revision>205</cp:revision>
  <dcterms:created xsi:type="dcterms:W3CDTF">2009-04-14T09:09:58Z</dcterms:created>
  <dcterms:modified xsi:type="dcterms:W3CDTF">2017-02-23T21:14:46Z</dcterms:modified>
</cp:coreProperties>
</file>