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0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5EAEA-D38D-46E9-9759-4D60FFC335FA}" type="datetimeFigureOut">
              <a:rPr lang="de-DE" smtClean="0"/>
              <a:t>18.03.2016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9A2F-DF18-49A1-B796-6F8B2E6AFD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0287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5EAEA-D38D-46E9-9759-4D60FFC335FA}" type="datetimeFigureOut">
              <a:rPr lang="de-DE" smtClean="0"/>
              <a:t>18.03.2016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9A2F-DF18-49A1-B796-6F8B2E6AFD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4816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5EAEA-D38D-46E9-9759-4D60FFC335FA}" type="datetimeFigureOut">
              <a:rPr lang="de-DE" smtClean="0"/>
              <a:t>18.03.2016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9A2F-DF18-49A1-B796-6F8B2E6AFD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282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5EAEA-D38D-46E9-9759-4D60FFC335FA}" type="datetimeFigureOut">
              <a:rPr lang="de-DE" smtClean="0"/>
              <a:t>18.03.2016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9A2F-DF18-49A1-B796-6F8B2E6AFD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1404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5EAEA-D38D-46E9-9759-4D60FFC335FA}" type="datetimeFigureOut">
              <a:rPr lang="de-DE" smtClean="0"/>
              <a:t>18.03.2016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9A2F-DF18-49A1-B796-6F8B2E6AFD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1873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5EAEA-D38D-46E9-9759-4D60FFC335FA}" type="datetimeFigureOut">
              <a:rPr lang="de-DE" smtClean="0"/>
              <a:t>18.03.2016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9A2F-DF18-49A1-B796-6F8B2E6AFD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6862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5EAEA-D38D-46E9-9759-4D60FFC335FA}" type="datetimeFigureOut">
              <a:rPr lang="de-DE" smtClean="0"/>
              <a:t>18.03.2016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9A2F-DF18-49A1-B796-6F8B2E6AFD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8805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5EAEA-D38D-46E9-9759-4D60FFC335FA}" type="datetimeFigureOut">
              <a:rPr lang="de-DE" smtClean="0"/>
              <a:t>18.03.2016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9A2F-DF18-49A1-B796-6F8B2E6AFD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6887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5EAEA-D38D-46E9-9759-4D60FFC335FA}" type="datetimeFigureOut">
              <a:rPr lang="de-DE" smtClean="0"/>
              <a:t>18.03.2016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9A2F-DF18-49A1-B796-6F8B2E6AFD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087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5EAEA-D38D-46E9-9759-4D60FFC335FA}" type="datetimeFigureOut">
              <a:rPr lang="de-DE" smtClean="0"/>
              <a:t>18.03.2016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9A2F-DF18-49A1-B796-6F8B2E6AFD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467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5EAEA-D38D-46E9-9759-4D60FFC335FA}" type="datetimeFigureOut">
              <a:rPr lang="de-DE" smtClean="0"/>
              <a:t>18.03.2016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9A2F-DF18-49A1-B796-6F8B2E6AFD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0048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5EAEA-D38D-46E9-9759-4D60FFC335FA}" type="datetimeFigureOut">
              <a:rPr lang="de-DE" smtClean="0"/>
              <a:t>18.03.2016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B9A2F-DF18-49A1-B796-6F8B2E6AFD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0504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4"/>
          <p:cNvGrpSpPr/>
          <p:nvPr/>
        </p:nvGrpSpPr>
        <p:grpSpPr>
          <a:xfrm>
            <a:off x="196273" y="1807189"/>
            <a:ext cx="11529595" cy="4883170"/>
            <a:chOff x="196273" y="1807189"/>
            <a:chExt cx="11529595" cy="4883170"/>
          </a:xfrm>
        </p:grpSpPr>
        <p:sp>
          <p:nvSpPr>
            <p:cNvPr id="12" name="Rechteck 11"/>
            <p:cNvSpPr/>
            <p:nvPr/>
          </p:nvSpPr>
          <p:spPr>
            <a:xfrm>
              <a:off x="624731" y="2036594"/>
              <a:ext cx="11101137" cy="3487541"/>
            </a:xfrm>
            <a:prstGeom prst="rect">
              <a:avLst/>
            </a:prstGeom>
            <a:noFill/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" name="Rechteck 2"/>
            <p:cNvSpPr/>
            <p:nvPr/>
          </p:nvSpPr>
          <p:spPr>
            <a:xfrm>
              <a:off x="196273" y="1807189"/>
              <a:ext cx="8407400" cy="23167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Rechteck 9"/>
            <p:cNvSpPr/>
            <p:nvPr/>
          </p:nvSpPr>
          <p:spPr>
            <a:xfrm>
              <a:off x="973285" y="1866534"/>
              <a:ext cx="5181602" cy="2486527"/>
            </a:xfrm>
            <a:prstGeom prst="rect">
              <a:avLst/>
            </a:prstGeom>
            <a:solidFill>
              <a:srgbClr val="00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Kathode</a:t>
              </a:r>
            </a:p>
            <a:p>
              <a:pPr algn="ctr"/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de-DE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de-DE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de-DE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Rechteck 10"/>
            <p:cNvSpPr/>
            <p:nvPr/>
          </p:nvSpPr>
          <p:spPr>
            <a:xfrm>
              <a:off x="6411560" y="1866534"/>
              <a:ext cx="4943335" cy="248652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Rechteck 7"/>
            <p:cNvSpPr/>
            <p:nvPr/>
          </p:nvSpPr>
          <p:spPr>
            <a:xfrm>
              <a:off x="973285" y="2326519"/>
              <a:ext cx="4550033" cy="2026543"/>
            </a:xfrm>
            <a:prstGeom prst="rect">
              <a:avLst/>
            </a:prstGeom>
            <a:solidFill>
              <a:srgbClr val="FFCC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lang="de-DE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hotoaktive</a:t>
              </a:r>
              <a:endPara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Schicht</a:t>
              </a:r>
            </a:p>
            <a:p>
              <a:pPr algn="ctr"/>
              <a:endPara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Rechteck 8"/>
            <p:cNvSpPr/>
            <p:nvPr/>
          </p:nvSpPr>
          <p:spPr>
            <a:xfrm>
              <a:off x="6411559" y="2428009"/>
              <a:ext cx="4293361" cy="192505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Flussdiagramm: Zusammenführung 3"/>
            <p:cNvSpPr/>
            <p:nvPr/>
          </p:nvSpPr>
          <p:spPr>
            <a:xfrm>
              <a:off x="5789197" y="5161546"/>
              <a:ext cx="749787" cy="717337"/>
            </a:xfrm>
            <a:prstGeom prst="flowChartSummingJunction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Rechteck 5"/>
            <p:cNvSpPr/>
            <p:nvPr/>
          </p:nvSpPr>
          <p:spPr>
            <a:xfrm>
              <a:off x="973287" y="3791588"/>
              <a:ext cx="2416614" cy="561474"/>
            </a:xfrm>
            <a:prstGeom prst="rect">
              <a:avLst/>
            </a:prstGeom>
            <a:solidFill>
              <a:srgbClr val="00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Anode</a:t>
              </a:r>
              <a:endPara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3" name="Gerade Verbindung mit Pfeil 12"/>
            <p:cNvCxnSpPr/>
            <p:nvPr/>
          </p:nvCxnSpPr>
          <p:spPr>
            <a:xfrm>
              <a:off x="4603173" y="6248261"/>
              <a:ext cx="301336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feld 13"/>
            <p:cNvSpPr txBox="1"/>
            <p:nvPr/>
          </p:nvSpPr>
          <p:spPr>
            <a:xfrm>
              <a:off x="3247160" y="6321027"/>
              <a:ext cx="57253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Elektronen-Flussrichtung (techn. Stromrichtung)</a:t>
              </a:r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Kreuz 15"/>
            <p:cNvSpPr/>
            <p:nvPr/>
          </p:nvSpPr>
          <p:spPr>
            <a:xfrm>
              <a:off x="1149909" y="3910171"/>
              <a:ext cx="316992" cy="316992"/>
            </a:xfrm>
            <a:prstGeom prst="plus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Rechteck 16"/>
            <p:cNvSpPr/>
            <p:nvPr/>
          </p:nvSpPr>
          <p:spPr>
            <a:xfrm>
              <a:off x="1149909" y="2073253"/>
              <a:ext cx="316992" cy="109728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Rechteck 19"/>
            <p:cNvSpPr/>
            <p:nvPr/>
          </p:nvSpPr>
          <p:spPr>
            <a:xfrm>
              <a:off x="6410742" y="1863284"/>
              <a:ext cx="4944153" cy="463235"/>
            </a:xfrm>
            <a:prstGeom prst="rect">
              <a:avLst/>
            </a:prstGeom>
            <a:solidFill>
              <a:srgbClr val="00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Zinndioxid beschichtetes Glas</a:t>
              </a:r>
              <a:endPara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Rechteck 20"/>
            <p:cNvSpPr/>
            <p:nvPr/>
          </p:nvSpPr>
          <p:spPr>
            <a:xfrm>
              <a:off x="6410741" y="3556933"/>
              <a:ext cx="4944153" cy="41952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Titandioxid</a:t>
              </a:r>
              <a:endPara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Rechteck 21"/>
            <p:cNvSpPr/>
            <p:nvPr/>
          </p:nvSpPr>
          <p:spPr>
            <a:xfrm>
              <a:off x="6012873" y="3969421"/>
              <a:ext cx="5342022" cy="395233"/>
            </a:xfrm>
            <a:prstGeom prst="rect">
              <a:avLst/>
            </a:prstGeom>
            <a:solidFill>
              <a:srgbClr val="00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Zinndioxid beschichtetes Glas</a:t>
              </a:r>
              <a:endPara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Rechteck 22"/>
            <p:cNvSpPr/>
            <p:nvPr/>
          </p:nvSpPr>
          <p:spPr>
            <a:xfrm>
              <a:off x="6410741" y="3163690"/>
              <a:ext cx="4944153" cy="419528"/>
            </a:xfrm>
            <a:prstGeom prst="rect">
              <a:avLst/>
            </a:prstGeom>
            <a:solidFill>
              <a:srgbClr val="FFCC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Anthocyane aus Hibiskus</a:t>
              </a:r>
              <a:endPara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Rechteck 23"/>
            <p:cNvSpPr/>
            <p:nvPr/>
          </p:nvSpPr>
          <p:spPr>
            <a:xfrm>
              <a:off x="6410741" y="2746047"/>
              <a:ext cx="4944153" cy="41952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Iod-Kaliumiodid-Lösung</a:t>
              </a:r>
              <a:endPara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Rechteck 24"/>
            <p:cNvSpPr/>
            <p:nvPr/>
          </p:nvSpPr>
          <p:spPr>
            <a:xfrm>
              <a:off x="6410741" y="2326519"/>
              <a:ext cx="4944153" cy="419528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Graphit oder hier Ruß</a:t>
              </a:r>
              <a:endPara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9" name="Gerader Verbinder 28"/>
            <p:cNvCxnSpPr/>
            <p:nvPr/>
          </p:nvCxnSpPr>
          <p:spPr>
            <a:xfrm>
              <a:off x="624731" y="4149652"/>
              <a:ext cx="34855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72161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ruppieren 81"/>
          <p:cNvGrpSpPr/>
          <p:nvPr/>
        </p:nvGrpSpPr>
        <p:grpSpPr>
          <a:xfrm>
            <a:off x="151529" y="245861"/>
            <a:ext cx="9146522" cy="6018351"/>
            <a:chOff x="151529" y="245861"/>
            <a:chExt cx="9146522" cy="6018351"/>
          </a:xfrm>
        </p:grpSpPr>
        <p:grpSp>
          <p:nvGrpSpPr>
            <p:cNvPr id="78" name="Gruppieren 77"/>
            <p:cNvGrpSpPr/>
            <p:nvPr/>
          </p:nvGrpSpPr>
          <p:grpSpPr>
            <a:xfrm>
              <a:off x="1155327" y="245861"/>
              <a:ext cx="8142724" cy="6018351"/>
              <a:chOff x="1155327" y="245861"/>
              <a:chExt cx="8142724" cy="6018351"/>
            </a:xfrm>
          </p:grpSpPr>
          <p:grpSp>
            <p:nvGrpSpPr>
              <p:cNvPr id="12" name="Gruppieren 11"/>
              <p:cNvGrpSpPr/>
              <p:nvPr/>
            </p:nvGrpSpPr>
            <p:grpSpPr>
              <a:xfrm>
                <a:off x="1155327" y="245861"/>
                <a:ext cx="8142724" cy="6018351"/>
                <a:chOff x="1155327" y="245861"/>
                <a:chExt cx="8142724" cy="6018351"/>
              </a:xfrm>
            </p:grpSpPr>
            <p:sp>
              <p:nvSpPr>
                <p:cNvPr id="9" name="Rechteck 8"/>
                <p:cNvSpPr/>
                <p:nvPr/>
              </p:nvSpPr>
              <p:spPr>
                <a:xfrm>
                  <a:off x="4540618" y="245861"/>
                  <a:ext cx="2497810" cy="4905699"/>
                </a:xfrm>
                <a:prstGeom prst="rect">
                  <a:avLst/>
                </a:prstGeom>
                <a:solidFill>
                  <a:srgbClr val="FFCCC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4" name="Rechteck 23"/>
                <p:cNvSpPr/>
                <p:nvPr/>
              </p:nvSpPr>
              <p:spPr>
                <a:xfrm>
                  <a:off x="2035130" y="245861"/>
                  <a:ext cx="2505488" cy="490569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6" name="Rechteck 25"/>
                <p:cNvSpPr/>
                <p:nvPr/>
              </p:nvSpPr>
              <p:spPr>
                <a:xfrm>
                  <a:off x="7038428" y="245861"/>
                  <a:ext cx="2259623" cy="4905699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pSp>
              <p:nvGrpSpPr>
                <p:cNvPr id="25" name="Gruppieren 24"/>
                <p:cNvGrpSpPr/>
                <p:nvPr/>
              </p:nvGrpSpPr>
              <p:grpSpPr>
                <a:xfrm>
                  <a:off x="1155327" y="245861"/>
                  <a:ext cx="8142724" cy="6018351"/>
                  <a:chOff x="4317" y="131561"/>
                  <a:chExt cx="8142724" cy="6018351"/>
                </a:xfrm>
              </p:grpSpPr>
              <p:sp>
                <p:nvSpPr>
                  <p:cNvPr id="16" name="Rechteck 15"/>
                  <p:cNvSpPr/>
                  <p:nvPr/>
                </p:nvSpPr>
                <p:spPr>
                  <a:xfrm>
                    <a:off x="1641760" y="5157216"/>
                    <a:ext cx="5735781" cy="992696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cxnSp>
                <p:nvCxnSpPr>
                  <p:cNvPr id="4" name="Gerade Verbindung mit Pfeil 3"/>
                  <p:cNvCxnSpPr/>
                  <p:nvPr/>
                </p:nvCxnSpPr>
                <p:spPr>
                  <a:xfrm flipV="1">
                    <a:off x="322486" y="811770"/>
                    <a:ext cx="0" cy="4345446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" name="Textfeld 4"/>
                  <p:cNvSpPr txBox="1"/>
                  <p:nvPr/>
                </p:nvSpPr>
                <p:spPr>
                  <a:xfrm>
                    <a:off x="4317" y="131561"/>
                    <a:ext cx="675358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de-DE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E </a:t>
                    </a:r>
                  </a:p>
                  <a:p>
                    <a:pPr algn="ctr"/>
                    <a:r>
                      <a:rPr lang="de-DE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(eV)</a:t>
                    </a:r>
                    <a:endParaRPr lang="de-DE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cxnSp>
                <p:nvCxnSpPr>
                  <p:cNvPr id="7" name="Gerader Verbinder 6"/>
                  <p:cNvCxnSpPr/>
                  <p:nvPr/>
                </p:nvCxnSpPr>
                <p:spPr>
                  <a:xfrm>
                    <a:off x="3472218" y="4349908"/>
                    <a:ext cx="11049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" name="Gerader Verbinder 7"/>
                  <p:cNvCxnSpPr/>
                  <p:nvPr/>
                </p:nvCxnSpPr>
                <p:spPr>
                  <a:xfrm>
                    <a:off x="4114723" y="1382657"/>
                    <a:ext cx="11049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" name="Gerader Verbinder 9"/>
                  <p:cNvCxnSpPr/>
                  <p:nvPr/>
                </p:nvCxnSpPr>
                <p:spPr>
                  <a:xfrm>
                    <a:off x="1547186" y="2155337"/>
                    <a:ext cx="11049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3" name="Textfeld 12"/>
                  <p:cNvSpPr txBox="1"/>
                  <p:nvPr/>
                </p:nvSpPr>
                <p:spPr>
                  <a:xfrm>
                    <a:off x="3397286" y="291234"/>
                    <a:ext cx="249013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de-DE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Anthocyane</a:t>
                    </a:r>
                    <a:endParaRPr lang="de-DE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5" name="Textfeld 14"/>
                  <p:cNvSpPr txBox="1"/>
                  <p:nvPr/>
                </p:nvSpPr>
                <p:spPr>
                  <a:xfrm>
                    <a:off x="891798" y="271578"/>
                    <a:ext cx="249781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de-DE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Titandioxid</a:t>
                    </a:r>
                    <a:endParaRPr lang="de-DE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cxnSp>
                <p:nvCxnSpPr>
                  <p:cNvPr id="18" name="Gerader Verbinder 17"/>
                  <p:cNvCxnSpPr/>
                  <p:nvPr/>
                </p:nvCxnSpPr>
                <p:spPr>
                  <a:xfrm>
                    <a:off x="6518746" y="3696112"/>
                    <a:ext cx="11049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9" name="Textfeld 18"/>
                  <p:cNvSpPr txBox="1"/>
                  <p:nvPr/>
                </p:nvSpPr>
                <p:spPr>
                  <a:xfrm>
                    <a:off x="5895096" y="270061"/>
                    <a:ext cx="2251945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de-DE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Iod-Kaliumiodid</a:t>
                    </a:r>
                    <a:endParaRPr lang="de-DE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1" name="Kreuz 20"/>
                  <p:cNvSpPr/>
                  <p:nvPr/>
                </p:nvSpPr>
                <p:spPr>
                  <a:xfrm>
                    <a:off x="1129141" y="5832920"/>
                    <a:ext cx="316992" cy="316992"/>
                  </a:xfrm>
                  <a:prstGeom prst="plus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2" name="Rechteck 21"/>
                  <p:cNvSpPr/>
                  <p:nvPr/>
                </p:nvSpPr>
                <p:spPr>
                  <a:xfrm>
                    <a:off x="7597136" y="5936552"/>
                    <a:ext cx="316992" cy="109728"/>
                  </a:xfrm>
                  <a:prstGeom prst="rect">
                    <a:avLst/>
                  </a:prstGeom>
                  <a:solidFill>
                    <a:srgbClr val="0070C0"/>
                  </a:solidFill>
                  <a:ln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cxnSp>
                <p:nvCxnSpPr>
                  <p:cNvPr id="23" name="Gerader Verbinder 22"/>
                  <p:cNvCxnSpPr/>
                  <p:nvPr/>
                </p:nvCxnSpPr>
                <p:spPr>
                  <a:xfrm>
                    <a:off x="4667173" y="4349908"/>
                    <a:ext cx="11049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" name="Rechteck 2"/>
                  <p:cNvSpPr/>
                  <p:nvPr/>
                </p:nvSpPr>
                <p:spPr>
                  <a:xfrm>
                    <a:off x="870616" y="5037260"/>
                    <a:ext cx="1542288" cy="586216"/>
                  </a:xfrm>
                  <a:prstGeom prst="rect">
                    <a:avLst/>
                  </a:prstGeom>
                  <a:solidFill>
                    <a:srgbClr val="00FFFF"/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Anode</a:t>
                    </a:r>
                    <a:endParaRPr lang="de-DE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" name="Rechteck 19"/>
                  <p:cNvSpPr/>
                  <p:nvPr/>
                </p:nvSpPr>
                <p:spPr>
                  <a:xfrm>
                    <a:off x="6604753" y="5037260"/>
                    <a:ext cx="1542288" cy="586216"/>
                  </a:xfrm>
                  <a:prstGeom prst="rect">
                    <a:avLst/>
                  </a:prstGeom>
                  <a:solidFill>
                    <a:srgbClr val="00FFFF"/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Kathode</a:t>
                    </a:r>
                    <a:endParaRPr lang="de-DE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1" name="Rechteck 10"/>
                <p:cNvSpPr/>
                <p:nvPr/>
              </p:nvSpPr>
              <p:spPr>
                <a:xfrm>
                  <a:off x="3579020" y="5191564"/>
                  <a:ext cx="4164904" cy="45953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14" name="Textfeld 13"/>
              <p:cNvSpPr txBox="1"/>
              <p:nvPr/>
            </p:nvSpPr>
            <p:spPr>
              <a:xfrm>
                <a:off x="5407522" y="1127625"/>
                <a:ext cx="8213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2Fa*</a:t>
                </a:r>
                <a:endParaRPr lang="de-D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" name="Textfeld 26"/>
              <p:cNvSpPr txBox="1"/>
              <p:nvPr/>
            </p:nvSpPr>
            <p:spPr>
              <a:xfrm>
                <a:off x="4978853" y="4094876"/>
                <a:ext cx="8213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2Fa</a:t>
                </a:r>
                <a:endParaRPr lang="de-D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" name="Textfeld 27"/>
              <p:cNvSpPr txBox="1"/>
              <p:nvPr/>
            </p:nvSpPr>
            <p:spPr>
              <a:xfrm>
                <a:off x="5959972" y="4074874"/>
                <a:ext cx="8213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2Fa</a:t>
                </a:r>
                <a:r>
                  <a:rPr lang="de-DE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endParaRPr lang="de-DE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" name="Textfeld 28"/>
              <p:cNvSpPr txBox="1"/>
              <p:nvPr/>
            </p:nvSpPr>
            <p:spPr>
              <a:xfrm>
                <a:off x="7153772" y="3317252"/>
                <a:ext cx="20473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 I</a:t>
                </a:r>
                <a:r>
                  <a:rPr lang="de-DE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de-DE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:r>
                  <a:rPr lang="de-DE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3 I</a:t>
                </a:r>
                <a:r>
                  <a:rPr lang="de-DE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 </a:t>
                </a:r>
                <a:r>
                  <a:rPr lang="de-DE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+ 2e</a:t>
                </a:r>
                <a:r>
                  <a:rPr lang="de-DE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:endParaRPr lang="de-DE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" name="Textfeld 30"/>
              <p:cNvSpPr txBox="1"/>
              <p:nvPr/>
            </p:nvSpPr>
            <p:spPr>
              <a:xfrm>
                <a:off x="2021624" y="1829429"/>
                <a:ext cx="24741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 TiO</a:t>
                </a:r>
                <a:r>
                  <a:rPr lang="de-DE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de-DE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de-DE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+ 2 e</a:t>
                </a:r>
                <a:r>
                  <a:rPr lang="de-DE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:r>
                  <a:rPr lang="de-DE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de-DE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2 TiO</a:t>
                </a:r>
                <a:r>
                  <a:rPr lang="de-DE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de-DE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:endParaRPr lang="de-DE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35" name="Gerade Verbindung mit Pfeil 34"/>
              <p:cNvCxnSpPr/>
              <p:nvPr/>
            </p:nvCxnSpPr>
            <p:spPr>
              <a:xfrm>
                <a:off x="7755763" y="3467100"/>
                <a:ext cx="369062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Gerade Verbindung mit Pfeil 36"/>
              <p:cNvCxnSpPr/>
              <p:nvPr/>
            </p:nvCxnSpPr>
            <p:spPr>
              <a:xfrm flipH="1">
                <a:off x="7743924" y="3571875"/>
                <a:ext cx="371376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Gerade Verbindung mit Pfeil 37"/>
              <p:cNvCxnSpPr/>
              <p:nvPr/>
            </p:nvCxnSpPr>
            <p:spPr>
              <a:xfrm>
                <a:off x="3436178" y="1981200"/>
                <a:ext cx="171417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Gerade Verbindung mit Pfeil 38"/>
              <p:cNvCxnSpPr/>
              <p:nvPr/>
            </p:nvCxnSpPr>
            <p:spPr>
              <a:xfrm flipH="1">
                <a:off x="3424339" y="2085975"/>
                <a:ext cx="183256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Gekrümmte Verbindung 45"/>
              <p:cNvCxnSpPr/>
              <p:nvPr/>
            </p:nvCxnSpPr>
            <p:spPr>
              <a:xfrm rot="10800000" flipV="1">
                <a:off x="6781295" y="3895723"/>
                <a:ext cx="1248285" cy="381001"/>
              </a:xfrm>
              <a:prstGeom prst="curvedConnector3">
                <a:avLst>
                  <a:gd name="adj1" fmla="val 1165"/>
                </a:avLst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Gekrümmte Verbindung 51"/>
              <p:cNvCxnSpPr/>
              <p:nvPr/>
            </p:nvCxnSpPr>
            <p:spPr>
              <a:xfrm rot="10800000" flipV="1">
                <a:off x="3219451" y="1362075"/>
                <a:ext cx="1838325" cy="323850"/>
              </a:xfrm>
              <a:prstGeom prst="curvedConnector3">
                <a:avLst>
                  <a:gd name="adj1" fmla="val 99741"/>
                </a:avLst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Gerade Verbindung mit Pfeil 54"/>
              <p:cNvCxnSpPr/>
              <p:nvPr/>
            </p:nvCxnSpPr>
            <p:spPr>
              <a:xfrm flipH="1">
                <a:off x="5619750" y="4276724"/>
                <a:ext cx="231168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Gerade Verbindung mit Pfeil 56"/>
              <p:cNvCxnSpPr/>
              <p:nvPr/>
            </p:nvCxnSpPr>
            <p:spPr>
              <a:xfrm>
                <a:off x="3607595" y="6050852"/>
                <a:ext cx="759722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Gerade Verbindung mit Pfeil 57"/>
              <p:cNvCxnSpPr/>
              <p:nvPr/>
            </p:nvCxnSpPr>
            <p:spPr>
              <a:xfrm>
                <a:off x="6543222" y="6050852"/>
                <a:ext cx="759722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Gerade Verbindung mit Pfeil 59"/>
              <p:cNvCxnSpPr/>
              <p:nvPr/>
            </p:nvCxnSpPr>
            <p:spPr>
              <a:xfrm>
                <a:off x="2905125" y="3076575"/>
                <a:ext cx="0" cy="189547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Gerade Verbindung mit Pfeil 61"/>
              <p:cNvCxnSpPr/>
              <p:nvPr/>
            </p:nvCxnSpPr>
            <p:spPr>
              <a:xfrm flipV="1">
                <a:off x="8528551" y="4094876"/>
                <a:ext cx="0" cy="84859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3" name="Textfeld 62"/>
              <p:cNvSpPr txBox="1"/>
              <p:nvPr/>
            </p:nvSpPr>
            <p:spPr>
              <a:xfrm>
                <a:off x="2913992" y="3817877"/>
                <a:ext cx="54397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2e</a:t>
                </a:r>
                <a:r>
                  <a:rPr lang="de-DE" sz="1200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:endParaRPr lang="de-DE" sz="1200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4" name="Textfeld 63"/>
              <p:cNvSpPr txBox="1"/>
              <p:nvPr/>
            </p:nvSpPr>
            <p:spPr>
              <a:xfrm>
                <a:off x="3803096" y="5749312"/>
                <a:ext cx="54397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2e</a:t>
                </a:r>
                <a:r>
                  <a:rPr lang="de-DE" sz="1200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:endParaRPr lang="de-DE" sz="1200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5" name="Textfeld 64"/>
              <p:cNvSpPr txBox="1"/>
              <p:nvPr/>
            </p:nvSpPr>
            <p:spPr>
              <a:xfrm>
                <a:off x="6758973" y="5749312"/>
                <a:ext cx="54397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2e</a:t>
                </a:r>
                <a:r>
                  <a:rPr lang="de-DE" sz="1200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:endParaRPr lang="de-DE" sz="1200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6" name="Textfeld 65"/>
              <p:cNvSpPr txBox="1"/>
              <p:nvPr/>
            </p:nvSpPr>
            <p:spPr>
              <a:xfrm>
                <a:off x="8526907" y="4348125"/>
                <a:ext cx="54397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2e</a:t>
                </a:r>
                <a:r>
                  <a:rPr lang="de-DE" sz="1200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:endParaRPr lang="de-DE" sz="1200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7" name="Textfeld 66"/>
              <p:cNvSpPr txBox="1"/>
              <p:nvPr/>
            </p:nvSpPr>
            <p:spPr>
              <a:xfrm>
                <a:off x="7476663" y="4213020"/>
                <a:ext cx="54397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2e</a:t>
                </a:r>
                <a:r>
                  <a:rPr lang="de-DE" sz="1200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:endParaRPr lang="de-DE" sz="1200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feld 67"/>
              <p:cNvSpPr txBox="1"/>
              <p:nvPr/>
            </p:nvSpPr>
            <p:spPr>
              <a:xfrm>
                <a:off x="3821774" y="1103619"/>
                <a:ext cx="54397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2e</a:t>
                </a:r>
                <a:r>
                  <a:rPr lang="de-DE" sz="1200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:endParaRPr lang="de-DE" sz="1200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9" name="Textfeld 68"/>
              <p:cNvSpPr txBox="1"/>
              <p:nvPr/>
            </p:nvSpPr>
            <p:spPr>
              <a:xfrm>
                <a:off x="5571867" y="3989724"/>
                <a:ext cx="54397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2e</a:t>
                </a:r>
                <a:r>
                  <a:rPr lang="de-DE" sz="1200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:endParaRPr lang="de-DE" sz="1200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71" name="Gerade Verbindung mit Pfeil 70"/>
              <p:cNvCxnSpPr/>
              <p:nvPr/>
            </p:nvCxnSpPr>
            <p:spPr>
              <a:xfrm flipV="1">
                <a:off x="5389514" y="1685926"/>
                <a:ext cx="18008" cy="2270450"/>
              </a:xfrm>
              <a:prstGeom prst="straightConnector1">
                <a:avLst/>
              </a:prstGeom>
              <a:ln w="34925" cmpd="sng">
                <a:prstDash val="sysDash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" name="Gerade Verbindung mit Pfeil 74"/>
              <p:cNvCxnSpPr/>
              <p:nvPr/>
            </p:nvCxnSpPr>
            <p:spPr>
              <a:xfrm>
                <a:off x="6115838" y="1685926"/>
                <a:ext cx="0" cy="2338386"/>
              </a:xfrm>
              <a:prstGeom prst="straightConnector1">
                <a:avLst/>
              </a:prstGeom>
              <a:ln w="34925" cmpd="sng">
                <a:prstDash val="sysDash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1" name="Textfeld 80"/>
              <p:cNvSpPr txBox="1"/>
              <p:nvPr/>
            </p:nvSpPr>
            <p:spPr>
              <a:xfrm>
                <a:off x="3625915" y="4012837"/>
                <a:ext cx="54397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 h*v</a:t>
                </a:r>
                <a:endParaRPr lang="de-DE" sz="1200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80" name="Pfeil nach rechts 79"/>
            <p:cNvSpPr/>
            <p:nvPr/>
          </p:nvSpPr>
          <p:spPr>
            <a:xfrm rot="21157155">
              <a:off x="920216" y="4401279"/>
              <a:ext cx="3884570" cy="252068"/>
            </a:xfrm>
            <a:prstGeom prst="rightArrow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9" name="Sonne 78"/>
            <p:cNvSpPr/>
            <p:nvPr/>
          </p:nvSpPr>
          <p:spPr>
            <a:xfrm>
              <a:off x="151529" y="4152812"/>
              <a:ext cx="1435100" cy="1435100"/>
            </a:xfrm>
            <a:prstGeom prst="sun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4208697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/>
          <p:cNvGrpSpPr/>
          <p:nvPr/>
        </p:nvGrpSpPr>
        <p:grpSpPr>
          <a:xfrm>
            <a:off x="258618" y="1812121"/>
            <a:ext cx="6474691" cy="4836352"/>
            <a:chOff x="258618" y="1812121"/>
            <a:chExt cx="6474691" cy="4836352"/>
          </a:xfrm>
        </p:grpSpPr>
        <p:sp>
          <p:nvSpPr>
            <p:cNvPr id="12" name="Rechteck 11"/>
            <p:cNvSpPr/>
            <p:nvPr/>
          </p:nvSpPr>
          <p:spPr>
            <a:xfrm>
              <a:off x="655904" y="2015813"/>
              <a:ext cx="6077405" cy="3487541"/>
            </a:xfrm>
            <a:prstGeom prst="rect">
              <a:avLst/>
            </a:prstGeom>
            <a:noFill/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" name="Rechteck 2"/>
            <p:cNvSpPr/>
            <p:nvPr/>
          </p:nvSpPr>
          <p:spPr>
            <a:xfrm>
              <a:off x="258618" y="1812121"/>
              <a:ext cx="5927441" cy="23167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Rechteck 9"/>
            <p:cNvSpPr/>
            <p:nvPr/>
          </p:nvSpPr>
          <p:spPr>
            <a:xfrm>
              <a:off x="1004457" y="1845753"/>
              <a:ext cx="5181602" cy="2486527"/>
            </a:xfrm>
            <a:prstGeom prst="rect">
              <a:avLst/>
            </a:prstGeom>
            <a:solidFill>
              <a:srgbClr val="00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Kathode</a:t>
              </a:r>
            </a:p>
            <a:p>
              <a:pPr algn="ctr"/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de-DE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de-DE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de-DE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Rechteck 7"/>
            <p:cNvSpPr/>
            <p:nvPr/>
          </p:nvSpPr>
          <p:spPr>
            <a:xfrm>
              <a:off x="1004457" y="2407228"/>
              <a:ext cx="5181602" cy="1925053"/>
            </a:xfrm>
            <a:prstGeom prst="rect">
              <a:avLst/>
            </a:prstGeom>
            <a:solidFill>
              <a:srgbClr val="FFCC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lang="de-DE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hotoaktive</a:t>
              </a:r>
              <a:endPara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Schicht</a:t>
              </a:r>
            </a:p>
            <a:p>
              <a:pPr algn="ctr"/>
              <a:endPara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Flussdiagramm: Zusammenführung 3"/>
            <p:cNvSpPr/>
            <p:nvPr/>
          </p:nvSpPr>
          <p:spPr>
            <a:xfrm>
              <a:off x="3351805" y="5108068"/>
              <a:ext cx="749787" cy="717337"/>
            </a:xfrm>
            <a:prstGeom prst="flowChartSummingJunction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Rechteck 5"/>
            <p:cNvSpPr/>
            <p:nvPr/>
          </p:nvSpPr>
          <p:spPr>
            <a:xfrm>
              <a:off x="1004459" y="3770807"/>
              <a:ext cx="2416614" cy="561474"/>
            </a:xfrm>
            <a:prstGeom prst="rect">
              <a:avLst/>
            </a:prstGeom>
            <a:solidFill>
              <a:srgbClr val="00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Anode</a:t>
              </a:r>
              <a:endPara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3" name="Gerade Verbindung mit Pfeil 12"/>
            <p:cNvCxnSpPr/>
            <p:nvPr/>
          </p:nvCxnSpPr>
          <p:spPr>
            <a:xfrm>
              <a:off x="2254825" y="6227480"/>
              <a:ext cx="301336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feld 13"/>
            <p:cNvSpPr txBox="1"/>
            <p:nvPr/>
          </p:nvSpPr>
          <p:spPr>
            <a:xfrm>
              <a:off x="973624" y="6279141"/>
              <a:ext cx="55757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Elektronen-Flussrichtung (technische Stromrichtung)</a:t>
              </a:r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Kreuz 15"/>
            <p:cNvSpPr/>
            <p:nvPr/>
          </p:nvSpPr>
          <p:spPr>
            <a:xfrm>
              <a:off x="1181081" y="3889390"/>
              <a:ext cx="316992" cy="316992"/>
            </a:xfrm>
            <a:prstGeom prst="plus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Rechteck 16"/>
            <p:cNvSpPr/>
            <p:nvPr/>
          </p:nvSpPr>
          <p:spPr>
            <a:xfrm>
              <a:off x="1181081" y="2052472"/>
              <a:ext cx="316992" cy="109728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9" name="Gerader Verbinder 28"/>
            <p:cNvCxnSpPr/>
            <p:nvPr/>
          </p:nvCxnSpPr>
          <p:spPr>
            <a:xfrm>
              <a:off x="655903" y="4128871"/>
              <a:ext cx="34855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86093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</Words>
  <Application>Microsoft Office PowerPoint</Application>
  <PresentationFormat>Breitbild</PresentationFormat>
  <Paragraphs>47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Leo</dc:creator>
  <cp:lastModifiedBy>Walter Wagner</cp:lastModifiedBy>
  <cp:revision>4</cp:revision>
  <dcterms:created xsi:type="dcterms:W3CDTF">2016-03-14T13:45:07Z</dcterms:created>
  <dcterms:modified xsi:type="dcterms:W3CDTF">2016-03-18T09:25:56Z</dcterms:modified>
</cp:coreProperties>
</file>