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42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D92E9-87DD-4368-8B0C-4EAC2B58A22D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71722-2283-4EB2-96CA-C0C734DEE1C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2810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1722-2283-4EB2-96CA-C0C734DEE1C8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0079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1722-2283-4EB2-96CA-C0C734DEE1C8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284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2368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5327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2091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1577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0470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1759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7309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2723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8050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4177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5800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CBDE-F6B7-47D2-9714-8432B9DC2A13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A1FAB-974C-4C1C-B95C-1759B35C53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8536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2264" y="101928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err="1" smtClean="0">
                <a:latin typeface="Arial" pitchFamily="34" charset="0"/>
                <a:cs typeface="Arial" pitchFamily="34" charset="0"/>
              </a:rPr>
              <a:t>Cyanidlaugerei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910880" y="1041336"/>
            <a:ext cx="3312368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Zerkleinertes Gestein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4567064" y="147338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1475656" y="2636912"/>
            <a:ext cx="6089612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de-DE" dirty="0">
                <a:latin typeface="Arial" pitchFamily="34" charset="0"/>
                <a:cs typeface="Arial" pitchFamily="34" charset="0"/>
              </a:rPr>
              <a:t>Au +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8 KCN </a:t>
            </a:r>
            <a:r>
              <a:rPr lang="de-DE" dirty="0">
                <a:latin typeface="Arial" pitchFamily="34" charset="0"/>
                <a:cs typeface="Arial" pitchFamily="34" charset="0"/>
              </a:rPr>
              <a:t>+ 2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de-DE" dirty="0">
                <a:latin typeface="Arial" pitchFamily="34" charset="0"/>
                <a:cs typeface="Arial" pitchFamily="34" charset="0"/>
              </a:rPr>
              <a:t>+ O</a:t>
            </a:r>
            <a:r>
              <a:rPr lang="de-DE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>
                <a:latin typeface="Arial" pitchFamily="34" charset="0"/>
                <a:cs typeface="Arial" pitchFamily="34" charset="0"/>
              </a:rPr>
              <a:t>4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K[Au(CN)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dirty="0">
                <a:latin typeface="Arial" pitchFamily="34" charset="0"/>
                <a:cs typeface="Arial" pitchFamily="34" charset="0"/>
              </a:rPr>
              <a:t>]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dirty="0">
                <a:latin typeface="Arial" pitchFamily="34" charset="0"/>
                <a:cs typeface="Arial" pitchFamily="34" charset="0"/>
              </a:rPr>
              <a:t>4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KOH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4572000" y="1489497"/>
            <a:ext cx="3761849" cy="504056"/>
            <a:chOff x="4593039" y="1507220"/>
            <a:chExt cx="3761849" cy="504056"/>
          </a:xfrm>
        </p:grpSpPr>
        <p:cxnSp>
          <p:nvCxnSpPr>
            <p:cNvPr id="9" name="Gerade Verbindung mit Pfeil 8"/>
            <p:cNvCxnSpPr/>
            <p:nvPr/>
          </p:nvCxnSpPr>
          <p:spPr>
            <a:xfrm flipH="1">
              <a:off x="4593039" y="1759248"/>
              <a:ext cx="174562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hteck 9"/>
            <p:cNvSpPr/>
            <p:nvPr/>
          </p:nvSpPr>
          <p:spPr>
            <a:xfrm>
              <a:off x="6338664" y="1507220"/>
              <a:ext cx="2016224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atin typeface="Arial" pitchFamily="34" charset="0"/>
                  <a:cs typeface="Arial" pitchFamily="34" charset="0"/>
                </a:rPr>
                <a:t>Durchlüftung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4523877" y="2121456"/>
            <a:ext cx="4440611" cy="504056"/>
            <a:chOff x="4560168" y="2121456"/>
            <a:chExt cx="4404320" cy="504056"/>
          </a:xfrm>
        </p:grpSpPr>
        <p:sp>
          <p:nvSpPr>
            <p:cNvPr id="11" name="Rechteck 10"/>
            <p:cNvSpPr/>
            <p:nvPr/>
          </p:nvSpPr>
          <p:spPr>
            <a:xfrm>
              <a:off x="6305128" y="2121456"/>
              <a:ext cx="2659360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atin typeface="Arial" pitchFamily="34" charset="0"/>
                  <a:cs typeface="Arial" pitchFamily="34" charset="0"/>
                </a:rPr>
                <a:t>KCN (oder </a:t>
              </a:r>
              <a:r>
                <a:rPr lang="de-DE" dirty="0" err="1" smtClean="0">
                  <a:latin typeface="Arial" pitchFamily="34" charset="0"/>
                  <a:cs typeface="Arial" pitchFamily="34" charset="0"/>
                </a:rPr>
                <a:t>NaCN</a:t>
              </a:r>
              <a:r>
                <a:rPr lang="de-DE" dirty="0" smtClean="0">
                  <a:latin typeface="Arial" pitchFamily="34" charset="0"/>
                  <a:cs typeface="Arial" pitchFamily="34" charset="0"/>
                </a:rPr>
                <a:t>- Lösung)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 flipH="1">
              <a:off x="4560168" y="2373484"/>
              <a:ext cx="17331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Rechteck 15"/>
          <p:cNvSpPr/>
          <p:nvPr/>
        </p:nvSpPr>
        <p:spPr>
          <a:xfrm>
            <a:off x="6295661" y="3503970"/>
            <a:ext cx="1452027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latin typeface="Arial" pitchFamily="34" charset="0"/>
                <a:cs typeface="Arial" pitchFamily="34" charset="0"/>
              </a:rPr>
              <a:t>Zn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Staub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4572000" y="3224937"/>
            <a:ext cx="4936" cy="9901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2589671" y="4207069"/>
            <a:ext cx="4423705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2 K[Au(CN)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de-DE" dirty="0">
                <a:latin typeface="Arial" pitchFamily="34" charset="0"/>
                <a:cs typeface="Arial" pitchFamily="34" charset="0"/>
              </a:rPr>
              <a:t>+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Zn</a:t>
            </a:r>
            <a:r>
              <a:rPr lang="de-DE" dirty="0">
                <a:latin typeface="Arial" pitchFamily="34" charset="0"/>
                <a:cs typeface="Arial" pitchFamily="34" charset="0"/>
              </a:rPr>
              <a:t>  →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Zn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(CN)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] + 2 Au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281154" y="5291269"/>
            <a:ext cx="258034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Schlamm mit Au und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Zn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 flipH="1">
            <a:off x="4576936" y="4775999"/>
            <a:ext cx="493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4538464" y="3719994"/>
            <a:ext cx="17163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560168" y="5795325"/>
            <a:ext cx="0" cy="441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4059637" y="6237312"/>
            <a:ext cx="1016419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Au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290050" y="3752637"/>
            <a:ext cx="122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Reduktion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290050" y="5899934"/>
            <a:ext cx="1624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Filtration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320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16" grpId="0" animBg="1"/>
      <p:bldP spid="19" grpId="0" animBg="1"/>
      <p:bldP spid="20" grpId="0" animBg="1"/>
      <p:bldP spid="29" grpId="0" animBg="1"/>
      <p:bldP spid="30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Amalgamverfahren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767736" y="1382832"/>
            <a:ext cx="345638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Zerkleinertes und goldhaltiges Gestein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3553728" y="195889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3993203" y="3238324"/>
            <a:ext cx="223224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Pochtrübe 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3552875" y="2097676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6371762" y="1814880"/>
            <a:ext cx="1512168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Wasser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en 56"/>
          <p:cNvGrpSpPr/>
          <p:nvPr/>
        </p:nvGrpSpPr>
        <p:grpSpPr>
          <a:xfrm>
            <a:off x="3558162" y="2464832"/>
            <a:ext cx="4332561" cy="504056"/>
            <a:chOff x="3558162" y="2464832"/>
            <a:chExt cx="4332561" cy="504056"/>
          </a:xfrm>
        </p:grpSpPr>
        <p:cxnSp>
          <p:nvCxnSpPr>
            <p:cNvPr id="11" name="Gerade Verbindung mit Pfeil 10"/>
            <p:cNvCxnSpPr/>
            <p:nvPr/>
          </p:nvCxnSpPr>
          <p:spPr>
            <a:xfrm flipH="1">
              <a:off x="3558162" y="2538800"/>
              <a:ext cx="282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hteck 11"/>
            <p:cNvSpPr/>
            <p:nvPr/>
          </p:nvSpPr>
          <p:spPr>
            <a:xfrm>
              <a:off x="6378555" y="2464832"/>
              <a:ext cx="151216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Hg</a:t>
              </a:r>
              <a:endPara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echteck 16"/>
          <p:cNvSpPr/>
          <p:nvPr/>
        </p:nvSpPr>
        <p:spPr>
          <a:xfrm>
            <a:off x="1314053" y="4157020"/>
            <a:ext cx="1368152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AuHg</a:t>
            </a:r>
            <a:r>
              <a:rPr lang="de-DE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endParaRPr lang="de-DE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317239" y="4235492"/>
            <a:ext cx="158417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latin typeface="Arial" pitchFamily="34" charset="0"/>
                <a:cs typeface="Arial" pitchFamily="34" charset="0"/>
              </a:rPr>
              <a:t>AuHg</a:t>
            </a:r>
            <a:r>
              <a:rPr lang="de-DE" baseline="-25000" dirty="0" err="1">
                <a:latin typeface="Arial" pitchFamily="34" charset="0"/>
                <a:cs typeface="Arial" pitchFamily="34" charset="0"/>
              </a:rPr>
              <a:t>x</a:t>
            </a:r>
            <a:endParaRPr lang="de-DE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57"/>
          <p:cNvGrpSpPr/>
          <p:nvPr/>
        </p:nvGrpSpPr>
        <p:grpSpPr>
          <a:xfrm>
            <a:off x="1998129" y="2716860"/>
            <a:ext cx="3111198" cy="1440160"/>
            <a:chOff x="1998129" y="2716860"/>
            <a:chExt cx="3111198" cy="1440160"/>
          </a:xfrm>
        </p:grpSpPr>
        <p:cxnSp>
          <p:nvCxnSpPr>
            <p:cNvPr id="14" name="Gerade Verbindung 13"/>
            <p:cNvCxnSpPr/>
            <p:nvPr/>
          </p:nvCxnSpPr>
          <p:spPr>
            <a:xfrm>
              <a:off x="1998129" y="2750984"/>
              <a:ext cx="31111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>
              <a:off x="1998129" y="2716860"/>
              <a:ext cx="0" cy="14401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/>
            <p:cNvCxnSpPr/>
            <p:nvPr/>
          </p:nvCxnSpPr>
          <p:spPr>
            <a:xfrm>
              <a:off x="5109327" y="273426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4" name="Gerade Verbindung mit Pfeil 23"/>
          <p:cNvCxnSpPr/>
          <p:nvPr/>
        </p:nvCxnSpPr>
        <p:spPr>
          <a:xfrm>
            <a:off x="5109327" y="38143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uppieren 58"/>
          <p:cNvGrpSpPr/>
          <p:nvPr/>
        </p:nvGrpSpPr>
        <p:grpSpPr>
          <a:xfrm>
            <a:off x="1997276" y="4871288"/>
            <a:ext cx="3132348" cy="1582048"/>
            <a:chOff x="1997276" y="4871288"/>
            <a:chExt cx="3132348" cy="1582048"/>
          </a:xfrm>
        </p:grpSpPr>
        <p:sp>
          <p:nvSpPr>
            <p:cNvPr id="36" name="Runde Klammer rechts 35"/>
            <p:cNvSpPr/>
            <p:nvPr/>
          </p:nvSpPr>
          <p:spPr>
            <a:xfrm rot="5400000">
              <a:off x="3419434" y="3449130"/>
              <a:ext cx="288032" cy="3132348"/>
            </a:xfrm>
            <a:prstGeom prst="rightBracket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8" name="Gerade Verbindung mit Pfeil 37"/>
            <p:cNvCxnSpPr>
              <a:stCxn id="36" idx="2"/>
            </p:cNvCxnSpPr>
            <p:nvPr/>
          </p:nvCxnSpPr>
          <p:spPr>
            <a:xfrm flipH="1">
              <a:off x="3552875" y="5159320"/>
              <a:ext cx="10575" cy="7179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hteck 38"/>
            <p:cNvSpPr/>
            <p:nvPr/>
          </p:nvSpPr>
          <p:spPr>
            <a:xfrm>
              <a:off x="2991572" y="5877272"/>
              <a:ext cx="129614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atin typeface="Arial" pitchFamily="34" charset="0"/>
                  <a:cs typeface="Arial" pitchFamily="34" charset="0"/>
                </a:rPr>
                <a:t>Au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3" name="Gewinkelte Verbindung 42"/>
          <p:cNvCxnSpPr>
            <a:stCxn id="39" idx="3"/>
          </p:cNvCxnSpPr>
          <p:nvPr/>
        </p:nvCxnSpPr>
        <p:spPr>
          <a:xfrm flipV="1">
            <a:off x="4287716" y="3014954"/>
            <a:ext cx="3132348" cy="31503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4788024" y="58772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Destillation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 rot="16200000">
            <a:off x="6191282" y="429639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Kondensation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98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9" grpId="0" animBg="1"/>
      <p:bldP spid="17" grpId="0" animBg="1"/>
      <p:bldP spid="18" grpId="0" animBg="1"/>
      <p:bldP spid="54" grpId="0"/>
      <p:bldP spid="55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Cyanidlaugerei</vt:lpstr>
      <vt:lpstr>Amalgamverfahren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Kiener</dc:creator>
  <cp:lastModifiedBy>s2kakien</cp:lastModifiedBy>
  <cp:revision>36</cp:revision>
  <dcterms:created xsi:type="dcterms:W3CDTF">2011-11-06T17:52:03Z</dcterms:created>
  <dcterms:modified xsi:type="dcterms:W3CDTF">2012-08-01T06:17:39Z</dcterms:modified>
</cp:coreProperties>
</file>