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6" d="100"/>
          <a:sy n="46" d="100"/>
        </p:scale>
        <p:origin x="54" y="84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99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77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7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82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96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25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2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01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996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600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12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0089-7161-435F-8A5F-90ECE9A46A66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00C-3F6B-498A-BA1C-20032253B8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74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3321627" y="3429000"/>
                <a:ext cx="5548746" cy="722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DE" sz="4000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m:rPr>
                          <m:sty m:val="p"/>
                        </m:rPr>
                        <a:rPr lang="de-DE" sz="4000" i="0"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de-DE" sz="4000" i="0">
                          <a:latin typeface="Cambria Math" panose="02040503050406030204" pitchFamily="18" charset="0"/>
                        </a:rPr>
                        <m:t>= ∆</m:t>
                      </m:r>
                      <m:sSup>
                        <m:sSup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de-DE" sz="40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  <m:r>
                        <a:rPr lang="de-DE" sz="4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de-DE" sz="4000" i="0">
                          <a:latin typeface="Cambria Math" panose="02040503050406030204" pitchFamily="18" charset="0"/>
                        </a:rPr>
                        <m:t>RT</m:t>
                      </m:r>
                      <m:func>
                        <m:func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"/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4000" i="0">
                                  <a:latin typeface="Cambria Math" panose="02040503050406030204" pitchFamily="18" charset="0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627" y="3429000"/>
                <a:ext cx="5548746" cy="7225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301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158449" y="2068376"/>
                <a:ext cx="12033551" cy="1942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360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36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de-DE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3600" i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e>
                                <m:sub>
                                  <m:r>
                                    <a:rPr lang="de-DE" sz="36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de-DE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3600" i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e>
                                <m:sub>
                                  <m:r>
                                    <a:rPr lang="de-DE" sz="36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de-DE" sz="3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3600" i="0">
                              <a:latin typeface="Cambria Math" panose="02040503050406030204" pitchFamily="18" charset="0"/>
                            </a:rPr>
                            <m:t>− 40760</m:t>
                          </m:r>
                          <m:f>
                            <m:fPr>
                              <m:ctrlPr>
                                <a:rPr lang="de-DE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de-DE" sz="3600" i="0">
                                  <a:latin typeface="Cambria Math" panose="02040503050406030204" pitchFamily="18" charset="0"/>
                                </a:rPr>
                                <m:t>J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DE" sz="3600" i="0"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</m:den>
                          </m:f>
                        </m:num>
                        <m:den>
                          <m:r>
                            <a:rPr lang="de-DE" sz="3600" i="0">
                              <a:latin typeface="Cambria Math" panose="02040503050406030204" pitchFamily="18" charset="0"/>
                            </a:rPr>
                            <m:t>8,3145 </m:t>
                          </m:r>
                          <m:f>
                            <m:fPr>
                              <m:ctrlPr>
                                <a:rPr lang="de-DE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de-DE" sz="3600" i="0">
                                  <a:latin typeface="Cambria Math" panose="02040503050406030204" pitchFamily="18" charset="0"/>
                                </a:rPr>
                                <m:t>J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DE" sz="3600" i="0"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r>
                                <a:rPr lang="de-DE" sz="3600" i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m:rPr>
                                  <m:sty m:val="p"/>
                                </m:rPr>
                                <a:rPr lang="de-DE" sz="3600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den>
                          </m:f>
                        </m:den>
                      </m:f>
                      <m:r>
                        <a:rPr lang="de-DE" sz="36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DE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3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3600" i="0">
                                  <a:latin typeface="Cambria Math" panose="02040503050406030204" pitchFamily="18" charset="0"/>
                                </a:rPr>
                                <m:t>283,15 </m:t>
                              </m:r>
                              <m:r>
                                <m:rPr>
                                  <m:sty m:val="p"/>
                                </m:rPr>
                                <a:rPr lang="de-DE" sz="3600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den>
                          </m:f>
                          <m:r>
                            <a:rPr lang="de-DE" sz="36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3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3600" i="0">
                                  <a:latin typeface="Cambria Math" panose="02040503050406030204" pitchFamily="18" charset="0"/>
                                </a:rPr>
                                <m:t>313,15 </m:t>
                              </m:r>
                              <m:r>
                                <m:rPr>
                                  <m:sty m:val="p"/>
                                </m:rPr>
                                <a:rPr lang="de-DE" sz="3600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den>
                          </m:f>
                        </m:e>
                      </m:d>
                      <m:r>
                        <a:rPr lang="de-DE" sz="3600" i="0">
                          <a:latin typeface="Cambria Math" panose="02040503050406030204" pitchFamily="18" charset="0"/>
                        </a:rPr>
                        <m:t>= −1,659 </m:t>
                      </m:r>
                    </m:oMath>
                  </m:oMathPara>
                </a14:m>
                <a:endParaRPr lang="de-DE" sz="36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49" y="2068376"/>
                <a:ext cx="12033551" cy="19422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47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3476884" y="2719739"/>
                <a:ext cx="4933723" cy="13454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40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400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400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  <m:sub>
                              <m:r>
                                <a:rPr lang="de-DE" sz="4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  <m:sub>
                              <m:r>
                                <a:rPr lang="de-DE" sz="4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de-DE" sz="40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−1,659</m:t>
                          </m:r>
                        </m:sup>
                      </m:sSup>
                      <m:r>
                        <a:rPr lang="de-DE" sz="4000" i="0">
                          <a:latin typeface="Cambria Math" panose="02040503050406030204" pitchFamily="18" charset="0"/>
                        </a:rPr>
                        <m:t>=0,190</m:t>
                      </m:r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884" y="2719739"/>
                <a:ext cx="4933723" cy="13454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563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/>
              <p:cNvSpPr/>
              <p:nvPr/>
            </p:nvSpPr>
            <p:spPr>
              <a:xfrm>
                <a:off x="4068824" y="2463547"/>
                <a:ext cx="3518720" cy="18578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480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de-DE" sz="4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4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p>
                          </m:sSubSup>
                          <m:r>
                            <a:rPr lang="de-DE" sz="4800" i="0">
                              <a:latin typeface="Cambria Math" panose="02040503050406030204" pitchFamily="18" charset="0"/>
                            </a:rPr>
                            <m:t>∗</m:t>
                          </m:r>
                          <m:sSubSup>
                            <m:sSubSupPr>
                              <m:ctrlPr>
                                <a:rPr lang="de-DE" sz="4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de-DE" sz="4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p>
                          </m:sSubSup>
                          <m:r>
                            <a:rPr lang="de-DE" sz="4800" i="0">
                              <a:latin typeface="Cambria Math" panose="02040503050406030204" pitchFamily="18" charset="0"/>
                            </a:rPr>
                            <m:t>∗</m:t>
                          </m:r>
                          <m:sSubSup>
                            <m:sSubSupPr>
                              <m:ctrlPr>
                                <a:rPr lang="de-DE" sz="4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de-DE" sz="4800" i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de-DE" sz="4800" dirty="0"/>
              </a:p>
            </p:txBody>
          </p:sp>
        </mc:Choice>
        <mc:Fallback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824" y="2463547"/>
                <a:ext cx="3518720" cy="18578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281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4298360" y="2755775"/>
                <a:ext cx="3595280" cy="12734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400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4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d>
                        </m:e>
                      </m:func>
                      <m:r>
                        <a:rPr lang="de-DE" sz="4000" i="0">
                          <a:latin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40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RT</m:t>
                          </m:r>
                        </m:den>
                      </m:f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360" y="2755775"/>
                <a:ext cx="3595280" cy="12734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257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3717913" y="3031235"/>
                <a:ext cx="4756174" cy="7225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4000" smtClean="0">
                          <a:latin typeface="Cambria Math" panose="02040503050406030204" pitchFamily="18" charset="0"/>
                        </a:rPr>
                        <m:t>∆</m:t>
                      </m:r>
                      <m:sSup>
                        <m:sSup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de-DE" sz="40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  <m:r>
                        <a:rPr lang="de-DE" sz="4000" i="0">
                          <a:latin typeface="Cambria Math" panose="02040503050406030204" pitchFamily="18" charset="0"/>
                        </a:rPr>
                        <m:t>= ∆</m:t>
                      </m:r>
                      <m:sSup>
                        <m:sSup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de-DE" sz="40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  <m:r>
                        <a:rPr lang="de-DE" sz="40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de-DE" sz="4000" i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de-DE" sz="4000" i="0">
                          <a:latin typeface="Cambria Math" panose="02040503050406030204" pitchFamily="18" charset="0"/>
                        </a:rPr>
                        <m:t>∆</m:t>
                      </m:r>
                      <m:sSup>
                        <m:sSup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de-DE" sz="40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p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913" y="3031235"/>
                <a:ext cx="4756174" cy="7225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085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3452648" y="2722497"/>
                <a:ext cx="5190523" cy="12734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400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4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d>
                        </m:e>
                      </m:func>
                      <m:r>
                        <a:rPr lang="de-DE" sz="4000" i="0">
                          <a:latin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40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RT</m:t>
                          </m:r>
                        </m:den>
                      </m:f>
                      <m:r>
                        <a:rPr lang="de-DE" sz="4000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40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648" y="2722497"/>
                <a:ext cx="5190523" cy="12734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222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3329697" y="2670142"/>
                <a:ext cx="5436425" cy="13781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400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4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e>
                                <m:sub>
                                  <m: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de-DE" sz="4000" i="0">
                          <a:latin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40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R</m:t>
                          </m:r>
                          <m:sSub>
                            <m:sSub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a:rPr lang="de-DE" sz="4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de-DE" sz="4000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40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9697" y="2670142"/>
                <a:ext cx="5436425" cy="13781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06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3371857" y="2703421"/>
                <a:ext cx="5448286" cy="13781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400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4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e>
                                <m:sub>
                                  <m: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de-DE" sz="4000" i="0">
                          <a:latin typeface="Cambria Math" panose="02040503050406030204" pitchFamily="18" charset="0"/>
                        </a:rPr>
                        <m:t>= −</m:t>
                      </m:r>
                      <m:f>
                        <m:f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40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R</m:t>
                          </m:r>
                          <m:sSub>
                            <m:sSub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a:rPr lang="de-DE" sz="4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de-DE" sz="4000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40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857" y="2703421"/>
                <a:ext cx="5448286" cy="13781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964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2143700" y="2815768"/>
                <a:ext cx="7904600" cy="15042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400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4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e>
                                <m:sub>
                                  <m: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de-DE" sz="4000" i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endChr m:val=""/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K</m:t>
                                  </m:r>
                                </m:e>
                                <m:sub>
                                  <m: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de-DE" sz="4000" i="0"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e-DE" sz="4000" i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de-DE" sz="4000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de-DE" sz="4000" i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  <m:r>
                        <a:rPr lang="de-DE" sz="4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DE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4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de-DE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de-DE" sz="40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4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40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de-DE" sz="4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a:rPr lang="de-DE" sz="4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de-DE" sz="40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700" y="2815768"/>
                <a:ext cx="7904600" cy="15042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590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3250413" y="2983220"/>
                <a:ext cx="5691173" cy="1168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8580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de-DE" sz="40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4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sz="4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DE" sz="40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de-DE" sz="40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sz="4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DE" sz="40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de-DE" sz="40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func>
                    <m:r>
                      <a:rPr lang="de-DE" sz="4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de-DE" sz="4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de-DE" sz="4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sSup>
                          <m:sSupPr>
                            <m:ctrlPr>
                              <a:rPr lang="de-DE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sz="40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de-DE" sz="4000" b="0" i="0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o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de-DE" sz="4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R</m:t>
                        </m:r>
                      </m:den>
                    </m:f>
                    <m:r>
                      <a:rPr lang="de-DE" sz="40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ctrlPr>
                          <a:rPr lang="de-DE" sz="4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de-DE" sz="40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sz="4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DE" sz="40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a:rPr lang="de-DE" sz="40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de-DE" sz="4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de-DE" sz="4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de-DE" sz="40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sz="40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DE" sz="40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T</m:t>
                                </m:r>
                              </m:e>
                              <m:sub>
                                <m:r>
                                  <a:rPr lang="de-DE" sz="40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de-DE" sz="4000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DE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413" y="2983220"/>
                <a:ext cx="5691173" cy="11681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4567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Breitbild</PresentationFormat>
  <Paragraphs>11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Jaqueline Bong</dc:creator>
  <cp:lastModifiedBy>Jaqueline Bong</cp:lastModifiedBy>
  <cp:revision>3</cp:revision>
  <dcterms:created xsi:type="dcterms:W3CDTF">2016-07-12T09:00:10Z</dcterms:created>
  <dcterms:modified xsi:type="dcterms:W3CDTF">2016-07-12T09:15:03Z</dcterms:modified>
</cp:coreProperties>
</file>