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F4F"/>
    <a:srgbClr val="0000FF"/>
    <a:srgbClr val="FF8585"/>
    <a:srgbClr val="FF0000"/>
    <a:srgbClr val="FF6600"/>
    <a:srgbClr val="00CC00"/>
    <a:srgbClr val="1C1C1C"/>
    <a:srgbClr val="DDDDDD"/>
    <a:srgbClr val="5F5F5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 snapToGrid="0" showGuides="1">
      <p:cViewPr varScale="1">
        <p:scale>
          <a:sx n="65" d="100"/>
          <a:sy n="65" d="100"/>
        </p:scale>
        <p:origin x="858" y="60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51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63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92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09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6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70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8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23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6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22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35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5354-A872-4508-AEA5-E1D7FD141C9F}" type="datetimeFigureOut">
              <a:rPr lang="de-DE" smtClean="0"/>
              <a:t>12.06.2017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1ED62-1789-4DC1-B6CF-B0245E93E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94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2" Type="http://schemas.openxmlformats.org/officeDocument/2006/relationships/image" Target="../media/image31.png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63.png"/><Relationship Id="rId21" Type="http://schemas.openxmlformats.org/officeDocument/2006/relationships/image" Target="../media/image81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2" Type="http://schemas.openxmlformats.org/officeDocument/2006/relationships/image" Target="../media/image62.png"/><Relationship Id="rId16" Type="http://schemas.openxmlformats.org/officeDocument/2006/relationships/image" Target="../media/image76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24" Type="http://schemas.openxmlformats.org/officeDocument/2006/relationships/image" Target="../media/image84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23" Type="http://schemas.openxmlformats.org/officeDocument/2006/relationships/image" Target="../media/image83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8" Type="http://schemas.openxmlformats.org/officeDocument/2006/relationships/image" Target="../media/image96.png"/><Relationship Id="rId26" Type="http://schemas.openxmlformats.org/officeDocument/2006/relationships/image" Target="../media/image104.png"/><Relationship Id="rId3" Type="http://schemas.openxmlformats.org/officeDocument/2006/relationships/image" Target="../media/image86.png"/><Relationship Id="rId21" Type="http://schemas.openxmlformats.org/officeDocument/2006/relationships/image" Target="../media/image99.png"/><Relationship Id="rId7" Type="http://schemas.openxmlformats.org/officeDocument/2006/relationships/image" Target="../media/image90.png"/><Relationship Id="rId17" Type="http://schemas.openxmlformats.org/officeDocument/2006/relationships/image" Target="../media/image95.png"/><Relationship Id="rId25" Type="http://schemas.openxmlformats.org/officeDocument/2006/relationships/image" Target="../media/image103.png"/><Relationship Id="rId2" Type="http://schemas.openxmlformats.org/officeDocument/2006/relationships/image" Target="../media/image85.png"/><Relationship Id="rId16" Type="http://schemas.openxmlformats.org/officeDocument/2006/relationships/image" Target="../media/image630.png"/><Relationship Id="rId20" Type="http://schemas.openxmlformats.org/officeDocument/2006/relationships/image" Target="../media/image98.png"/><Relationship Id="rId29" Type="http://schemas.openxmlformats.org/officeDocument/2006/relationships/image" Target="../media/image10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24" Type="http://schemas.openxmlformats.org/officeDocument/2006/relationships/image" Target="../media/image102.png"/><Relationship Id="rId5" Type="http://schemas.openxmlformats.org/officeDocument/2006/relationships/image" Target="../media/image88.png"/><Relationship Id="rId23" Type="http://schemas.openxmlformats.org/officeDocument/2006/relationships/image" Target="../media/image101.png"/><Relationship Id="rId28" Type="http://schemas.openxmlformats.org/officeDocument/2006/relationships/image" Target="../media/image106.png"/><Relationship Id="rId10" Type="http://schemas.openxmlformats.org/officeDocument/2006/relationships/image" Target="../media/image93.png"/><Relationship Id="rId19" Type="http://schemas.openxmlformats.org/officeDocument/2006/relationships/image" Target="../media/image97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Relationship Id="rId22" Type="http://schemas.openxmlformats.org/officeDocument/2006/relationships/image" Target="../media/image100.png"/><Relationship Id="rId27" Type="http://schemas.openxmlformats.org/officeDocument/2006/relationships/image" Target="../media/image10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19.png"/><Relationship Id="rId18" Type="http://schemas.openxmlformats.org/officeDocument/2006/relationships/image" Target="../media/image121.png"/><Relationship Id="rId26" Type="http://schemas.openxmlformats.org/officeDocument/2006/relationships/image" Target="../media/image129.png"/><Relationship Id="rId3" Type="http://schemas.openxmlformats.org/officeDocument/2006/relationships/image" Target="../media/image109.png"/><Relationship Id="rId21" Type="http://schemas.openxmlformats.org/officeDocument/2006/relationships/image" Target="../media/image124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17" Type="http://schemas.openxmlformats.org/officeDocument/2006/relationships/image" Target="../media/image120.png"/><Relationship Id="rId25" Type="http://schemas.openxmlformats.org/officeDocument/2006/relationships/image" Target="../media/image128.png"/><Relationship Id="rId33" Type="http://schemas.openxmlformats.org/officeDocument/2006/relationships/image" Target="../media/image136.png"/><Relationship Id="rId2" Type="http://schemas.openxmlformats.org/officeDocument/2006/relationships/image" Target="../media/image108.png"/><Relationship Id="rId16" Type="http://schemas.openxmlformats.org/officeDocument/2006/relationships/image" Target="../media/image630.png"/><Relationship Id="rId20" Type="http://schemas.openxmlformats.org/officeDocument/2006/relationships/image" Target="../media/image123.png"/><Relationship Id="rId29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24" Type="http://schemas.openxmlformats.org/officeDocument/2006/relationships/image" Target="../media/image127.png"/><Relationship Id="rId32" Type="http://schemas.openxmlformats.org/officeDocument/2006/relationships/image" Target="../media/image135.png"/><Relationship Id="rId5" Type="http://schemas.openxmlformats.org/officeDocument/2006/relationships/image" Target="../media/image111.png"/><Relationship Id="rId23" Type="http://schemas.openxmlformats.org/officeDocument/2006/relationships/image" Target="../media/image126.png"/><Relationship Id="rId28" Type="http://schemas.openxmlformats.org/officeDocument/2006/relationships/image" Target="../media/image131.png"/><Relationship Id="rId10" Type="http://schemas.openxmlformats.org/officeDocument/2006/relationships/image" Target="../media/image116.png"/><Relationship Id="rId19" Type="http://schemas.openxmlformats.org/officeDocument/2006/relationships/image" Target="../media/image122.png"/><Relationship Id="rId31" Type="http://schemas.openxmlformats.org/officeDocument/2006/relationships/image" Target="../media/image134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22" Type="http://schemas.openxmlformats.org/officeDocument/2006/relationships/image" Target="../media/image125.png"/><Relationship Id="rId27" Type="http://schemas.openxmlformats.org/officeDocument/2006/relationships/image" Target="../media/image130.png"/><Relationship Id="rId30" Type="http://schemas.openxmlformats.org/officeDocument/2006/relationships/image" Target="../media/image1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19.png"/><Relationship Id="rId18" Type="http://schemas.openxmlformats.org/officeDocument/2006/relationships/image" Target="../media/image123.png"/><Relationship Id="rId26" Type="http://schemas.openxmlformats.org/officeDocument/2006/relationships/image" Target="../media/image131.png"/><Relationship Id="rId3" Type="http://schemas.openxmlformats.org/officeDocument/2006/relationships/image" Target="../media/image109.png"/><Relationship Id="rId21" Type="http://schemas.openxmlformats.org/officeDocument/2006/relationships/image" Target="../media/image139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17" Type="http://schemas.openxmlformats.org/officeDocument/2006/relationships/image" Target="../media/image122.png"/><Relationship Id="rId25" Type="http://schemas.openxmlformats.org/officeDocument/2006/relationships/image" Target="../media/image130.png"/><Relationship Id="rId2" Type="http://schemas.openxmlformats.org/officeDocument/2006/relationships/image" Target="../media/image137.png"/><Relationship Id="rId16" Type="http://schemas.openxmlformats.org/officeDocument/2006/relationships/image" Target="../media/image121.png"/><Relationship Id="rId20" Type="http://schemas.openxmlformats.org/officeDocument/2006/relationships/image" Target="../media/image125.png"/><Relationship Id="rId29" Type="http://schemas.openxmlformats.org/officeDocument/2006/relationships/image" Target="../media/image1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24" Type="http://schemas.openxmlformats.org/officeDocument/2006/relationships/image" Target="../media/image129.png"/><Relationship Id="rId32" Type="http://schemas.openxmlformats.org/officeDocument/2006/relationships/image" Target="../media/image143.png"/><Relationship Id="rId5" Type="http://schemas.openxmlformats.org/officeDocument/2006/relationships/image" Target="../media/image111.png"/><Relationship Id="rId15" Type="http://schemas.openxmlformats.org/officeDocument/2006/relationships/image" Target="../media/image120.png"/><Relationship Id="rId23" Type="http://schemas.openxmlformats.org/officeDocument/2006/relationships/image" Target="../media/image128.png"/><Relationship Id="rId28" Type="http://schemas.openxmlformats.org/officeDocument/2006/relationships/image" Target="../media/image133.png"/><Relationship Id="rId10" Type="http://schemas.openxmlformats.org/officeDocument/2006/relationships/image" Target="../media/image116.png"/><Relationship Id="rId19" Type="http://schemas.openxmlformats.org/officeDocument/2006/relationships/image" Target="../media/image124.png"/><Relationship Id="rId31" Type="http://schemas.openxmlformats.org/officeDocument/2006/relationships/image" Target="../media/image142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14" Type="http://schemas.openxmlformats.org/officeDocument/2006/relationships/image" Target="../media/image138.png"/><Relationship Id="rId22" Type="http://schemas.openxmlformats.org/officeDocument/2006/relationships/image" Target="../media/image127.png"/><Relationship Id="rId27" Type="http://schemas.openxmlformats.org/officeDocument/2006/relationships/image" Target="../media/image140.png"/><Relationship Id="rId30" Type="http://schemas.openxmlformats.org/officeDocument/2006/relationships/image" Target="../media/image1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4457386" y="4229457"/>
            <a:ext cx="49434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Fotoleitertrommel</a:t>
            </a:r>
            <a:r>
              <a:rPr lang="de-DE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Kerntrommel bestehend aus </a:t>
            </a:r>
            <a:r>
              <a:rPr lang="de-DE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de-DE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ummantelt von einer 10-50 </a:t>
            </a:r>
            <a:r>
              <a:rPr lang="el-GR" sz="12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m dicken </a:t>
            </a:r>
            <a:r>
              <a:rPr lang="de-DE" sz="12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Beschichtung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aus </a:t>
            </a:r>
            <a:r>
              <a:rPr lang="de-DE" sz="1200">
                <a:latin typeface="Arial" panose="020B0604020202020204" pitchFamily="34" charset="0"/>
                <a:cs typeface="Arial" panose="020B0604020202020204" pitchFamily="34" charset="0"/>
              </a:rPr>
              <a:t>halbleitendem </a:t>
            </a:r>
            <a:r>
              <a:rPr lang="de-DE" sz="120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1200">
                <a:latin typeface="Arial" panose="020B0604020202020204" pitchFamily="34" charset="0"/>
                <a:cs typeface="Arial" panose="020B0604020202020204" pitchFamily="34" charset="0"/>
              </a:rPr>
              <a:t>otoleiter (z.B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. Selen).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644036" y="2253187"/>
            <a:ext cx="4943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Coronaeinheit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(U</a:t>
            </a:r>
            <a:r>
              <a:rPr lang="de-DE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5-10 kV ): </a:t>
            </a:r>
            <a:br>
              <a:rPr lang="de-DE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Ionisierung der umliegenden Gasmoleküle zum Aufbau der Dunkelspannung.</a:t>
            </a:r>
          </a:p>
        </p:txBody>
      </p:sp>
      <p:grpSp>
        <p:nvGrpSpPr>
          <p:cNvPr id="47" name="Gruppieren 46"/>
          <p:cNvGrpSpPr/>
          <p:nvPr/>
        </p:nvGrpSpPr>
        <p:grpSpPr>
          <a:xfrm>
            <a:off x="2376512" y="2253187"/>
            <a:ext cx="3126789" cy="2622601"/>
            <a:chOff x="5894627" y="2467489"/>
            <a:chExt cx="3126789" cy="26226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Ellipse 1"/>
                <p:cNvSpPr/>
                <p:nvPr/>
              </p:nvSpPr>
              <p:spPr>
                <a:xfrm>
                  <a:off x="6175501" y="2998947"/>
                  <a:ext cx="1800000" cy="1800000"/>
                </a:xfrm>
                <a:prstGeom prst="ellipse">
                  <a:avLst/>
                </a:prstGeom>
                <a:solidFill>
                  <a:srgbClr val="DDDDDD"/>
                </a:solidFill>
                <a:ln w="38100">
                  <a:solidFill>
                    <a:srgbClr val="3333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4400" b="0" i="1" smtClean="0">
                            <a:ln w="28575">
                              <a:solidFill>
                                <a:schemeClr val="tx1"/>
                              </a:solidFill>
                            </a:ln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de-DE" sz="4400" i="0" smtClean="0">
                            <a:ln w="12700">
                              <a:solidFill>
                                <a:srgbClr val="333333"/>
                              </a:solidFill>
                            </a:ln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↺</m:t>
                        </m:r>
                      </m:oMath>
                    </m:oMathPara>
                  </a14:m>
                  <a:endParaRPr lang="de-DE" sz="900" dirty="0"/>
                </a:p>
              </p:txBody>
            </p:sp>
          </mc:Choice>
          <mc:Fallback xmlns="">
            <p:sp>
              <p:nvSpPr>
                <p:cNvPr id="2" name="Ellips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5501" y="2998947"/>
                  <a:ext cx="1800000" cy="180000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38100">
                  <a:solidFill>
                    <a:srgbClr val="333333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6168869" y="3762446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feld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8869" y="3762446"/>
                  <a:ext cx="282129" cy="2769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feld 11"/>
                <p:cNvSpPr txBox="1"/>
                <p:nvPr/>
              </p:nvSpPr>
              <p:spPr>
                <a:xfrm>
                  <a:off x="6272475" y="339627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feld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2475" y="3396277"/>
                  <a:ext cx="282129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feld 12"/>
                <p:cNvSpPr txBox="1"/>
                <p:nvPr/>
              </p:nvSpPr>
              <p:spPr>
                <a:xfrm>
                  <a:off x="6561236" y="3122205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feld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1236" y="3122205"/>
                  <a:ext cx="282129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feld 13"/>
                <p:cNvSpPr txBox="1"/>
                <p:nvPr/>
              </p:nvSpPr>
              <p:spPr>
                <a:xfrm>
                  <a:off x="6934436" y="3026946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feld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6" y="3026946"/>
                  <a:ext cx="282129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feld 14"/>
                <p:cNvSpPr txBox="1"/>
                <p:nvPr/>
              </p:nvSpPr>
              <p:spPr>
                <a:xfrm>
                  <a:off x="6934435" y="4513773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feld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5" y="4513773"/>
                  <a:ext cx="282129" cy="2769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feld 15"/>
                <p:cNvSpPr txBox="1"/>
                <p:nvPr/>
              </p:nvSpPr>
              <p:spPr>
                <a:xfrm>
                  <a:off x="7693372" y="3746162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feld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3372" y="3746162"/>
                  <a:ext cx="282129" cy="27699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feld 16"/>
                <p:cNvSpPr txBox="1"/>
                <p:nvPr/>
              </p:nvSpPr>
              <p:spPr>
                <a:xfrm>
                  <a:off x="6272474" y="412394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feld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2474" y="4123941"/>
                  <a:ext cx="282129" cy="27699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feld 17"/>
                <p:cNvSpPr txBox="1"/>
                <p:nvPr/>
              </p:nvSpPr>
              <p:spPr>
                <a:xfrm>
                  <a:off x="6561235" y="4400940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feld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1235" y="4400940"/>
                  <a:ext cx="282129" cy="276999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feld 18"/>
                <p:cNvSpPr txBox="1"/>
                <p:nvPr/>
              </p:nvSpPr>
              <p:spPr>
                <a:xfrm>
                  <a:off x="7597843" y="3396280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feld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7843" y="3396280"/>
                  <a:ext cx="282129" cy="276999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feld 19"/>
                <p:cNvSpPr txBox="1"/>
                <p:nvPr/>
              </p:nvSpPr>
              <p:spPr>
                <a:xfrm>
                  <a:off x="7336063" y="3122205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feld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6063" y="3122205"/>
                  <a:ext cx="282129" cy="27699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feld 20"/>
                <p:cNvSpPr txBox="1"/>
                <p:nvPr/>
              </p:nvSpPr>
              <p:spPr>
                <a:xfrm>
                  <a:off x="7339007" y="439900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feld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9007" y="4399007"/>
                  <a:ext cx="282129" cy="27699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feld 21"/>
                <p:cNvSpPr txBox="1"/>
                <p:nvPr/>
              </p:nvSpPr>
              <p:spPr>
                <a:xfrm>
                  <a:off x="7597843" y="4122008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feld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7843" y="4122008"/>
                  <a:ext cx="282129" cy="27699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6" name="Gruppieren 45"/>
            <p:cNvGrpSpPr/>
            <p:nvPr/>
          </p:nvGrpSpPr>
          <p:grpSpPr>
            <a:xfrm>
              <a:off x="7761610" y="2467489"/>
              <a:ext cx="1259806" cy="1242231"/>
              <a:chOff x="7477504" y="1441930"/>
              <a:chExt cx="1259806" cy="12422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feld 23"/>
                  <p:cNvSpPr txBox="1"/>
                  <p:nvPr/>
                </p:nvSpPr>
                <p:spPr>
                  <a:xfrm>
                    <a:off x="7958742" y="2407162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feld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58742" y="2407162"/>
                    <a:ext cx="282129" cy="276999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feld 25"/>
                  <p:cNvSpPr txBox="1"/>
                  <p:nvPr/>
                </p:nvSpPr>
                <p:spPr>
                  <a:xfrm>
                    <a:off x="8455181" y="1929836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Textfeld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55181" y="1929836"/>
                    <a:ext cx="282129" cy="276999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7" name="Gruppieren 36"/>
              <p:cNvGrpSpPr/>
              <p:nvPr/>
            </p:nvGrpSpPr>
            <p:grpSpPr>
              <a:xfrm>
                <a:off x="7477504" y="1441930"/>
                <a:ext cx="1112335" cy="1094447"/>
                <a:chOff x="5676691" y="1998355"/>
                <a:chExt cx="1112335" cy="1094447"/>
              </a:xfrm>
            </p:grpSpPr>
            <p:grpSp>
              <p:nvGrpSpPr>
                <p:cNvPr id="7" name="Gruppieren 6"/>
                <p:cNvGrpSpPr/>
                <p:nvPr/>
              </p:nvGrpSpPr>
              <p:grpSpPr>
                <a:xfrm>
                  <a:off x="5937748" y="2255955"/>
                  <a:ext cx="720000" cy="720000"/>
                  <a:chOff x="1214438" y="1143000"/>
                  <a:chExt cx="720000" cy="720000"/>
                </a:xfrm>
                <a:solidFill>
                  <a:srgbClr val="0070C0"/>
                </a:solidFill>
              </p:grpSpPr>
              <p:sp>
                <p:nvSpPr>
                  <p:cNvPr id="5" name="Ellipse 4"/>
                  <p:cNvSpPr/>
                  <p:nvPr/>
                </p:nvSpPr>
                <p:spPr>
                  <a:xfrm>
                    <a:off x="1214438" y="1143000"/>
                    <a:ext cx="720000" cy="7200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n>
                        <a:solidFill>
                          <a:srgbClr val="0000FF"/>
                        </a:solidFill>
                      </a:ln>
                    </a:endParaRPr>
                  </a:p>
                </p:txBody>
              </p:sp>
              <p:sp>
                <p:nvSpPr>
                  <p:cNvPr id="6" name="Ellipse 5"/>
                  <p:cNvSpPr/>
                  <p:nvPr/>
                </p:nvSpPr>
                <p:spPr>
                  <a:xfrm>
                    <a:off x="1428748" y="1359906"/>
                    <a:ext cx="288000" cy="288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Textfeld 9"/>
                    <p:cNvSpPr txBox="1"/>
                    <p:nvPr/>
                  </p:nvSpPr>
                  <p:spPr>
                    <a:xfrm>
                      <a:off x="6197846" y="2479144"/>
                      <a:ext cx="23403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noFill/>
                                </a:ln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↻</m:t>
                            </m:r>
                          </m:oMath>
                        </m:oMathPara>
                      </a14:m>
                      <a:endParaRPr lang="de-DE" dirty="0"/>
                    </a:p>
                  </p:txBody>
                </p:sp>
              </mc:Choice>
              <mc:Fallback xmlns="">
                <p:sp>
                  <p:nvSpPr>
                    <p:cNvPr id="10" name="Textfeld 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97846" y="2479144"/>
                      <a:ext cx="234038" cy="276999"/>
                    </a:xfrm>
                    <a:prstGeom prst="rect">
                      <a:avLst/>
                    </a:prstGeom>
                    <a:blipFill>
                      <a:blip r:embed="rId17"/>
                      <a:stretch>
                        <a:fillRect l="-23684" r="-21053" b="-434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feld 22"/>
                    <p:cNvSpPr txBox="1"/>
                    <p:nvPr/>
                  </p:nvSpPr>
                  <p:spPr>
                    <a:xfrm>
                      <a:off x="6157929" y="199835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3" name="Textfeld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57929" y="1998355"/>
                      <a:ext cx="282129" cy="276999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5" name="Textfeld 24"/>
                    <p:cNvSpPr txBox="1"/>
                    <p:nvPr/>
                  </p:nvSpPr>
                  <p:spPr>
                    <a:xfrm>
                      <a:off x="5676691" y="2487792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5" name="Textfeld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76691" y="2487792"/>
                      <a:ext cx="282129" cy="276999"/>
                    </a:xfrm>
                    <a:prstGeom prst="rect">
                      <a:avLst/>
                    </a:prstGeom>
                    <a:blipFill>
                      <a:blip r:embed="rId1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7" name="Textfeld 26"/>
                    <p:cNvSpPr txBox="1"/>
                    <p:nvPr/>
                  </p:nvSpPr>
                  <p:spPr>
                    <a:xfrm>
                      <a:off x="6506897" y="212982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7" name="Textfeld 2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06897" y="2129823"/>
                      <a:ext cx="282129" cy="276999"/>
                    </a:xfrm>
                    <a:prstGeom prst="rect">
                      <a:avLst/>
                    </a:prstGeom>
                    <a:blipFill>
                      <a:blip r:embed="rId2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8" name="Textfeld 27"/>
                    <p:cNvSpPr txBox="1"/>
                    <p:nvPr/>
                  </p:nvSpPr>
                  <p:spPr>
                    <a:xfrm>
                      <a:off x="5805284" y="2150444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8" name="Textfeld 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05284" y="2150444"/>
                      <a:ext cx="282129" cy="276999"/>
                    </a:xfrm>
                    <a:prstGeom prst="rect">
                      <a:avLst/>
                    </a:prstGeom>
                    <a:blipFill>
                      <a:blip r:embed="rId2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Textfeld 28"/>
                    <p:cNvSpPr txBox="1"/>
                    <p:nvPr/>
                  </p:nvSpPr>
                  <p:spPr>
                    <a:xfrm>
                      <a:off x="5810865" y="2812894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9" name="Textfeld 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10865" y="2812894"/>
                      <a:ext cx="282129" cy="276999"/>
                    </a:xfrm>
                    <a:prstGeom prst="rect">
                      <a:avLst/>
                    </a:prstGeom>
                    <a:blipFill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0" name="Textfeld 29"/>
                    <p:cNvSpPr txBox="1"/>
                    <p:nvPr/>
                  </p:nvSpPr>
                  <p:spPr>
                    <a:xfrm>
                      <a:off x="6504993" y="281580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0" name="Textfeld 2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04993" y="2815803"/>
                      <a:ext cx="282129" cy="276999"/>
                    </a:xfrm>
                    <a:prstGeom prst="rect">
                      <a:avLst/>
                    </a:prstGeom>
                    <a:blipFill>
                      <a:blip r:embed="rId2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feld 31"/>
                <p:cNvSpPr txBox="1"/>
                <p:nvPr/>
              </p:nvSpPr>
              <p:spPr>
                <a:xfrm>
                  <a:off x="6934435" y="481309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feld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5" y="4813091"/>
                  <a:ext cx="282129" cy="276999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feld 32"/>
                <p:cNvSpPr txBox="1"/>
                <p:nvPr/>
              </p:nvSpPr>
              <p:spPr>
                <a:xfrm>
                  <a:off x="5894627" y="376044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feld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4627" y="3760447"/>
                  <a:ext cx="282129" cy="276999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feld 33"/>
                <p:cNvSpPr txBox="1"/>
                <p:nvPr/>
              </p:nvSpPr>
              <p:spPr>
                <a:xfrm>
                  <a:off x="6029702" y="4280449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feld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9702" y="4280449"/>
                  <a:ext cx="282129" cy="276999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feld 34"/>
                <p:cNvSpPr txBox="1"/>
                <p:nvPr/>
              </p:nvSpPr>
              <p:spPr>
                <a:xfrm>
                  <a:off x="6406315" y="4669584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feld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6315" y="4669584"/>
                  <a:ext cx="282129" cy="276999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feld 37"/>
                <p:cNvSpPr txBox="1"/>
                <p:nvPr/>
              </p:nvSpPr>
              <p:spPr>
                <a:xfrm>
                  <a:off x="6007153" y="325841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feld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7153" y="3258411"/>
                  <a:ext cx="282129" cy="276999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feld 39"/>
                <p:cNvSpPr txBox="1"/>
                <p:nvPr/>
              </p:nvSpPr>
              <p:spPr>
                <a:xfrm>
                  <a:off x="6391850" y="2859439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feld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1850" y="2859439"/>
                  <a:ext cx="282129" cy="276999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feld 40"/>
                <p:cNvSpPr txBox="1"/>
                <p:nvPr/>
              </p:nvSpPr>
              <p:spPr>
                <a:xfrm>
                  <a:off x="6931026" y="2707948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feld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1026" y="2707948"/>
                  <a:ext cx="282129" cy="276999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7485381" y="2860265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5381" y="2860265"/>
                  <a:ext cx="282129" cy="276999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4794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feld 57"/>
          <p:cNvSpPr txBox="1"/>
          <p:nvPr/>
        </p:nvSpPr>
        <p:spPr>
          <a:xfrm>
            <a:off x="3058343" y="1213508"/>
            <a:ext cx="3775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Laser:</a:t>
            </a:r>
            <a:r>
              <a:rPr lang="de-DE" sz="1200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Eingebautes Spiegelsystem zur partiellen Belichtung der Bildtrommel.</a:t>
            </a:r>
            <a:endParaRPr lang="de-DE" sz="1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4" name="Gruppieren 133"/>
          <p:cNvGrpSpPr/>
          <p:nvPr/>
        </p:nvGrpSpPr>
        <p:grpSpPr>
          <a:xfrm flipH="1">
            <a:off x="3246077" y="2017189"/>
            <a:ext cx="2208560" cy="1658747"/>
            <a:chOff x="5511309" y="1755966"/>
            <a:chExt cx="2208560" cy="1658747"/>
          </a:xfrm>
        </p:grpSpPr>
        <p:sp>
          <p:nvSpPr>
            <p:cNvPr id="3" name="Gleichschenkliges Dreieck 2"/>
            <p:cNvSpPr/>
            <p:nvPr/>
          </p:nvSpPr>
          <p:spPr>
            <a:xfrm rot="15551742">
              <a:off x="7259613" y="1693057"/>
              <a:ext cx="397348" cy="523165"/>
            </a:xfrm>
            <a:prstGeom prst="triangle">
              <a:avLst/>
            </a:prstGeom>
            <a:solidFill>
              <a:srgbClr val="00CC0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CC00"/>
                </a:solidFill>
              </a:endParaRPr>
            </a:p>
          </p:txBody>
        </p:sp>
        <p:cxnSp>
          <p:nvCxnSpPr>
            <p:cNvPr id="37" name="Gerader Verbinder 36"/>
            <p:cNvCxnSpPr/>
            <p:nvPr/>
          </p:nvCxnSpPr>
          <p:spPr>
            <a:xfrm flipH="1">
              <a:off x="5968523" y="1984067"/>
              <a:ext cx="1232912" cy="245123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/>
            <p:cNvCxnSpPr/>
            <p:nvPr/>
          </p:nvCxnSpPr>
          <p:spPr>
            <a:xfrm flipV="1">
              <a:off x="5519493" y="2208349"/>
              <a:ext cx="449030" cy="1206364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hteck 58"/>
            <p:cNvSpPr/>
            <p:nvPr/>
          </p:nvSpPr>
          <p:spPr>
            <a:xfrm rot="3081838">
              <a:off x="5912146" y="1766506"/>
              <a:ext cx="68432" cy="870105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8" name="Gruppieren 97"/>
          <p:cNvGrpSpPr/>
          <p:nvPr/>
        </p:nvGrpSpPr>
        <p:grpSpPr>
          <a:xfrm>
            <a:off x="4728658" y="3048631"/>
            <a:ext cx="3126789" cy="2622601"/>
            <a:chOff x="5894627" y="2467489"/>
            <a:chExt cx="3126789" cy="26226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Ellipse 98"/>
                <p:cNvSpPr/>
                <p:nvPr/>
              </p:nvSpPr>
              <p:spPr>
                <a:xfrm>
                  <a:off x="6175501" y="2998947"/>
                  <a:ext cx="1800000" cy="1800000"/>
                </a:xfrm>
                <a:prstGeom prst="ellipse">
                  <a:avLst/>
                </a:prstGeom>
                <a:solidFill>
                  <a:srgbClr val="DDDDDD"/>
                </a:solidFill>
                <a:ln w="38100">
                  <a:solidFill>
                    <a:srgbClr val="3333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4400" b="0" i="1" smtClean="0">
                            <a:ln w="28575">
                              <a:solidFill>
                                <a:schemeClr val="tx1"/>
                              </a:solidFill>
                            </a:ln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de-DE" sz="4400" i="0" smtClean="0">
                            <a:ln w="12700">
                              <a:solidFill>
                                <a:srgbClr val="333333"/>
                              </a:solidFill>
                            </a:ln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↺</m:t>
                        </m:r>
                      </m:oMath>
                    </m:oMathPara>
                  </a14:m>
                  <a:endParaRPr lang="de-DE" sz="900" dirty="0"/>
                </a:p>
              </p:txBody>
            </p:sp>
          </mc:Choice>
          <mc:Fallback xmlns="">
            <p:sp>
              <p:nvSpPr>
                <p:cNvPr id="99" name="Ellipse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5501" y="2998947"/>
                  <a:ext cx="1800000" cy="180000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38100">
                  <a:solidFill>
                    <a:srgbClr val="333333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feld 99"/>
                <p:cNvSpPr txBox="1"/>
                <p:nvPr/>
              </p:nvSpPr>
              <p:spPr>
                <a:xfrm>
                  <a:off x="6168869" y="3762446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Textfeld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8869" y="3762446"/>
                  <a:ext cx="282129" cy="2769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feld 100"/>
                <p:cNvSpPr txBox="1"/>
                <p:nvPr/>
              </p:nvSpPr>
              <p:spPr>
                <a:xfrm>
                  <a:off x="6272475" y="339627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1" name="Textfeld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2475" y="3396277"/>
                  <a:ext cx="282129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feld 102"/>
                <p:cNvSpPr txBox="1"/>
                <p:nvPr/>
              </p:nvSpPr>
              <p:spPr>
                <a:xfrm>
                  <a:off x="6934436" y="3026946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3" name="Textfeld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6" y="3026946"/>
                  <a:ext cx="282129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feld 103"/>
                <p:cNvSpPr txBox="1"/>
                <p:nvPr/>
              </p:nvSpPr>
              <p:spPr>
                <a:xfrm>
                  <a:off x="6934435" y="4513773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4" name="Textfeld 1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5" y="4513773"/>
                  <a:ext cx="282129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Textfeld 104"/>
                <p:cNvSpPr txBox="1"/>
                <p:nvPr/>
              </p:nvSpPr>
              <p:spPr>
                <a:xfrm>
                  <a:off x="7693372" y="3746162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5" name="Textfeld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3372" y="3746162"/>
                  <a:ext cx="282129" cy="2769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Textfeld 105"/>
                <p:cNvSpPr txBox="1"/>
                <p:nvPr/>
              </p:nvSpPr>
              <p:spPr>
                <a:xfrm>
                  <a:off x="6272474" y="412394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6" name="Textfeld 10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2474" y="4123941"/>
                  <a:ext cx="282129" cy="27699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feld 106"/>
                <p:cNvSpPr txBox="1"/>
                <p:nvPr/>
              </p:nvSpPr>
              <p:spPr>
                <a:xfrm>
                  <a:off x="6561235" y="4400940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feld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1235" y="4400940"/>
                  <a:ext cx="282129" cy="27699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feld 107"/>
                <p:cNvSpPr txBox="1"/>
                <p:nvPr/>
              </p:nvSpPr>
              <p:spPr>
                <a:xfrm>
                  <a:off x="7597843" y="3396280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feld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7843" y="3396280"/>
                  <a:ext cx="282129" cy="276999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feld 108"/>
                <p:cNvSpPr txBox="1"/>
                <p:nvPr/>
              </p:nvSpPr>
              <p:spPr>
                <a:xfrm>
                  <a:off x="7336063" y="3122205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9" name="Textfeld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6063" y="3122205"/>
                  <a:ext cx="282129" cy="276999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feld 109"/>
                <p:cNvSpPr txBox="1"/>
                <p:nvPr/>
              </p:nvSpPr>
              <p:spPr>
                <a:xfrm>
                  <a:off x="7339007" y="439900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Textfeld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9007" y="4399007"/>
                  <a:ext cx="282129" cy="27699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feld 110"/>
                <p:cNvSpPr txBox="1"/>
                <p:nvPr/>
              </p:nvSpPr>
              <p:spPr>
                <a:xfrm>
                  <a:off x="7597843" y="4122008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Textfeld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7843" y="4122008"/>
                  <a:ext cx="282129" cy="27699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2" name="Gruppieren 111"/>
            <p:cNvGrpSpPr/>
            <p:nvPr/>
          </p:nvGrpSpPr>
          <p:grpSpPr>
            <a:xfrm>
              <a:off x="7761610" y="2467489"/>
              <a:ext cx="1259806" cy="1242231"/>
              <a:chOff x="7477504" y="1441930"/>
              <a:chExt cx="1259806" cy="12422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Textfeld 120"/>
                  <p:cNvSpPr txBox="1"/>
                  <p:nvPr/>
                </p:nvSpPr>
                <p:spPr>
                  <a:xfrm>
                    <a:off x="7958742" y="2407162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Textfeld 1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58742" y="2407162"/>
                    <a:ext cx="282129" cy="276999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2" name="Textfeld 121"/>
                  <p:cNvSpPr txBox="1"/>
                  <p:nvPr/>
                </p:nvSpPr>
                <p:spPr>
                  <a:xfrm>
                    <a:off x="8455181" y="1929836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2" name="Textfeld 1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55181" y="1929836"/>
                    <a:ext cx="282129" cy="276999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23" name="Gruppieren 122"/>
              <p:cNvGrpSpPr/>
              <p:nvPr/>
            </p:nvGrpSpPr>
            <p:grpSpPr>
              <a:xfrm>
                <a:off x="7477504" y="1441930"/>
                <a:ext cx="1112335" cy="1094447"/>
                <a:chOff x="5676691" y="1998355"/>
                <a:chExt cx="1112335" cy="1094447"/>
              </a:xfrm>
            </p:grpSpPr>
            <p:grpSp>
              <p:nvGrpSpPr>
                <p:cNvPr id="124" name="Gruppieren 123"/>
                <p:cNvGrpSpPr/>
                <p:nvPr/>
              </p:nvGrpSpPr>
              <p:grpSpPr>
                <a:xfrm>
                  <a:off x="5937748" y="2255955"/>
                  <a:ext cx="720000" cy="720000"/>
                  <a:chOff x="1214438" y="1143000"/>
                  <a:chExt cx="720000" cy="720000"/>
                </a:xfrm>
                <a:solidFill>
                  <a:srgbClr val="0070C0"/>
                </a:solidFill>
              </p:grpSpPr>
              <p:sp>
                <p:nvSpPr>
                  <p:cNvPr id="132" name="Ellipse 131"/>
                  <p:cNvSpPr/>
                  <p:nvPr/>
                </p:nvSpPr>
                <p:spPr>
                  <a:xfrm>
                    <a:off x="1214438" y="1143000"/>
                    <a:ext cx="720000" cy="7200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>
                      <a:ln>
                        <a:solidFill>
                          <a:srgbClr val="0000FF"/>
                        </a:solidFill>
                      </a:ln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133" name="Ellipse 132"/>
                  <p:cNvSpPr/>
                  <p:nvPr/>
                </p:nvSpPr>
                <p:spPr>
                  <a:xfrm>
                    <a:off x="1428748" y="1359906"/>
                    <a:ext cx="288000" cy="288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5" name="Textfeld 124"/>
                    <p:cNvSpPr txBox="1"/>
                    <p:nvPr/>
                  </p:nvSpPr>
                  <p:spPr>
                    <a:xfrm>
                      <a:off x="6197846" y="2479144"/>
                      <a:ext cx="23403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noFill/>
                                </a:ln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↻</m:t>
                            </m:r>
                          </m:oMath>
                        </m:oMathPara>
                      </a14:m>
                      <a:endParaRPr lang="de-DE" dirty="0">
                        <a:ln>
                          <a:noFill/>
                        </a:ln>
                        <a:solidFill>
                          <a:srgbClr val="333333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5" name="Textfeld 1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97846" y="2479144"/>
                      <a:ext cx="234038" cy="276999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 l="-20513" r="-20513" b="-444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6" name="Textfeld 125"/>
                    <p:cNvSpPr txBox="1"/>
                    <p:nvPr/>
                  </p:nvSpPr>
                  <p:spPr>
                    <a:xfrm>
                      <a:off x="6157929" y="199835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6" name="Textfeld 1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57929" y="1998355"/>
                      <a:ext cx="282129" cy="276999"/>
                    </a:xfrm>
                    <a:prstGeom prst="rect">
                      <a:avLst/>
                    </a:prstGeom>
                    <a:blipFill>
                      <a:blip r:embed="rId1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7" name="Textfeld 126"/>
                    <p:cNvSpPr txBox="1"/>
                    <p:nvPr/>
                  </p:nvSpPr>
                  <p:spPr>
                    <a:xfrm>
                      <a:off x="5676691" y="2487792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7" name="Textfeld 12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76691" y="2487792"/>
                      <a:ext cx="282129" cy="276999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8" name="Textfeld 127"/>
                    <p:cNvSpPr txBox="1"/>
                    <p:nvPr/>
                  </p:nvSpPr>
                  <p:spPr>
                    <a:xfrm>
                      <a:off x="6506897" y="212982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8" name="Textfeld 1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06897" y="2129823"/>
                      <a:ext cx="282129" cy="276999"/>
                    </a:xfrm>
                    <a:prstGeom prst="rect">
                      <a:avLst/>
                    </a:prstGeom>
                    <a:blipFill>
                      <a:blip r:embed="rId1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9" name="Textfeld 128"/>
                    <p:cNvSpPr txBox="1"/>
                    <p:nvPr/>
                  </p:nvSpPr>
                  <p:spPr>
                    <a:xfrm>
                      <a:off x="5805284" y="2150444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9" name="Textfeld 1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05284" y="2150444"/>
                      <a:ext cx="282129" cy="276999"/>
                    </a:xfrm>
                    <a:prstGeom prst="rect">
                      <a:avLst/>
                    </a:prstGeom>
                    <a:blipFill>
                      <a:blip r:embed="rId2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0" name="Textfeld 129"/>
                    <p:cNvSpPr txBox="1"/>
                    <p:nvPr/>
                  </p:nvSpPr>
                  <p:spPr>
                    <a:xfrm>
                      <a:off x="5810865" y="2812894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0" name="Textfeld 12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10865" y="2812894"/>
                      <a:ext cx="282129" cy="276999"/>
                    </a:xfrm>
                    <a:prstGeom prst="rect">
                      <a:avLst/>
                    </a:prstGeom>
                    <a:blipFill>
                      <a:blip r:embed="rId2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1" name="Textfeld 130"/>
                    <p:cNvSpPr txBox="1"/>
                    <p:nvPr/>
                  </p:nvSpPr>
                  <p:spPr>
                    <a:xfrm>
                      <a:off x="6504993" y="281580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1" name="Textfeld 13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04993" y="2815803"/>
                      <a:ext cx="282129" cy="276999"/>
                    </a:xfrm>
                    <a:prstGeom prst="rect">
                      <a:avLst/>
                    </a:prstGeom>
                    <a:blipFill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feld 112"/>
                <p:cNvSpPr txBox="1"/>
                <p:nvPr/>
              </p:nvSpPr>
              <p:spPr>
                <a:xfrm>
                  <a:off x="6934435" y="481309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feld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5" y="4813091"/>
                  <a:ext cx="282129" cy="276999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feld 113"/>
                <p:cNvSpPr txBox="1"/>
                <p:nvPr/>
              </p:nvSpPr>
              <p:spPr>
                <a:xfrm>
                  <a:off x="5894627" y="376044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feld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4627" y="3760447"/>
                  <a:ext cx="282129" cy="276999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feld 114"/>
                <p:cNvSpPr txBox="1"/>
                <p:nvPr/>
              </p:nvSpPr>
              <p:spPr>
                <a:xfrm>
                  <a:off x="6029702" y="4280449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Textfeld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9702" y="4280449"/>
                  <a:ext cx="282129" cy="276999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Textfeld 115"/>
                <p:cNvSpPr txBox="1"/>
                <p:nvPr/>
              </p:nvSpPr>
              <p:spPr>
                <a:xfrm>
                  <a:off x="6406315" y="4669584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Textfeld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6315" y="4669584"/>
                  <a:ext cx="282129" cy="276999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feld 116"/>
                <p:cNvSpPr txBox="1"/>
                <p:nvPr/>
              </p:nvSpPr>
              <p:spPr>
                <a:xfrm>
                  <a:off x="6007153" y="325841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feld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7153" y="3258411"/>
                  <a:ext cx="282129" cy="276999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Textfeld 118"/>
                <p:cNvSpPr txBox="1"/>
                <p:nvPr/>
              </p:nvSpPr>
              <p:spPr>
                <a:xfrm>
                  <a:off x="6931026" y="2707948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Textfeld 1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1026" y="2707948"/>
                  <a:ext cx="282129" cy="276999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feld 119"/>
                <p:cNvSpPr txBox="1"/>
                <p:nvPr/>
              </p:nvSpPr>
              <p:spPr>
                <a:xfrm>
                  <a:off x="7485381" y="2860265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Textfeld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5381" y="2860265"/>
                  <a:ext cx="282129" cy="276999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" name="Textfeld 41"/>
          <p:cNvSpPr txBox="1"/>
          <p:nvPr/>
        </p:nvSpPr>
        <p:spPr>
          <a:xfrm rot="2355493">
            <a:off x="4741560" y="2304367"/>
            <a:ext cx="107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Spiegel</a:t>
            </a:r>
            <a:endParaRPr lang="de-DE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6331783" y="5248662"/>
                <a:ext cx="2821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⊝</m:t>
                      </m:r>
                    </m:oMath>
                  </m:oMathPara>
                </a14:m>
                <a:endParaRPr lang="de-DE" dirty="0">
                  <a:ln>
                    <a:solidFill>
                      <a:srgbClr val="0000FF"/>
                    </a:solidFill>
                  </a:ln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783" y="5248662"/>
                <a:ext cx="282129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6723401" y="4861591"/>
                <a:ext cx="2821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⊝</m:t>
                      </m:r>
                    </m:oMath>
                  </m:oMathPara>
                </a14:m>
                <a:endParaRPr lang="de-DE" dirty="0">
                  <a:ln>
                    <a:solidFill>
                      <a:srgbClr val="0000FF"/>
                    </a:solidFill>
                  </a:ln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401" y="4861591"/>
                <a:ext cx="282129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6833834" y="4319244"/>
                <a:ext cx="2821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⊝</m:t>
                      </m:r>
                    </m:oMath>
                  </m:oMathPara>
                </a14:m>
                <a:endParaRPr lang="de-DE" dirty="0">
                  <a:ln>
                    <a:solidFill>
                      <a:srgbClr val="0000FF"/>
                    </a:solidFill>
                  </a:ln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3834" y="4319244"/>
                <a:ext cx="282129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feld 47"/>
          <p:cNvSpPr txBox="1"/>
          <p:nvPr/>
        </p:nvSpPr>
        <p:spPr>
          <a:xfrm>
            <a:off x="7714382" y="3012091"/>
            <a:ext cx="1906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Coronaeinheit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97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feld 57"/>
          <p:cNvSpPr txBox="1"/>
          <p:nvPr/>
        </p:nvSpPr>
        <p:spPr>
          <a:xfrm>
            <a:off x="1276708" y="4064435"/>
            <a:ext cx="3775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Tonerkartusche: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Positiv geladene Tonerpartikel werden auf die geladenen Partien der Bildtrommel übertragen.</a:t>
            </a:r>
            <a:endParaRPr lang="de-DE" sz="1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4" name="Gruppieren 133"/>
          <p:cNvGrpSpPr/>
          <p:nvPr/>
        </p:nvGrpSpPr>
        <p:grpSpPr>
          <a:xfrm flipH="1">
            <a:off x="4471194" y="1971444"/>
            <a:ext cx="2223308" cy="1673495"/>
            <a:chOff x="5511309" y="1741218"/>
            <a:chExt cx="2223308" cy="1673495"/>
          </a:xfrm>
        </p:grpSpPr>
        <p:sp>
          <p:nvSpPr>
            <p:cNvPr id="3" name="Gleichschenkliges Dreieck 2"/>
            <p:cNvSpPr/>
            <p:nvPr/>
          </p:nvSpPr>
          <p:spPr>
            <a:xfrm rot="15551742">
              <a:off x="7274361" y="1678309"/>
              <a:ext cx="397348" cy="523165"/>
            </a:xfrm>
            <a:prstGeom prst="triangle">
              <a:avLst/>
            </a:prstGeom>
            <a:solidFill>
              <a:srgbClr val="00CC0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7" name="Gerader Verbinder 36"/>
            <p:cNvCxnSpPr/>
            <p:nvPr/>
          </p:nvCxnSpPr>
          <p:spPr>
            <a:xfrm flipH="1">
              <a:off x="5968523" y="1984067"/>
              <a:ext cx="1232912" cy="245123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/>
            <p:cNvCxnSpPr/>
            <p:nvPr/>
          </p:nvCxnSpPr>
          <p:spPr>
            <a:xfrm flipV="1">
              <a:off x="5519493" y="2208349"/>
              <a:ext cx="449030" cy="1206364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hteck 58"/>
            <p:cNvSpPr/>
            <p:nvPr/>
          </p:nvSpPr>
          <p:spPr>
            <a:xfrm rot="3081838">
              <a:off x="5912146" y="1766506"/>
              <a:ext cx="68432" cy="870105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8" name="Gruppieren 97"/>
          <p:cNvGrpSpPr/>
          <p:nvPr/>
        </p:nvGrpSpPr>
        <p:grpSpPr>
          <a:xfrm>
            <a:off x="5968523" y="3017634"/>
            <a:ext cx="3126789" cy="2622601"/>
            <a:chOff x="5894627" y="2467489"/>
            <a:chExt cx="3126789" cy="26226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Ellipse 98"/>
                <p:cNvSpPr/>
                <p:nvPr/>
              </p:nvSpPr>
              <p:spPr>
                <a:xfrm>
                  <a:off x="6175501" y="2998947"/>
                  <a:ext cx="1800000" cy="1800000"/>
                </a:xfrm>
                <a:prstGeom prst="ellipse">
                  <a:avLst/>
                </a:prstGeom>
                <a:solidFill>
                  <a:srgbClr val="DDDDDD"/>
                </a:solidFill>
                <a:ln w="38100">
                  <a:solidFill>
                    <a:srgbClr val="3333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4400" b="0" i="1" smtClean="0">
                            <a:ln w="28575">
                              <a:solidFill>
                                <a:schemeClr val="tx1"/>
                              </a:solidFill>
                            </a:ln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de-DE" sz="4400" i="0" smtClean="0">
                            <a:ln w="12700">
                              <a:solidFill>
                                <a:srgbClr val="333333"/>
                              </a:solidFill>
                            </a:ln>
                            <a:solidFill>
                              <a:srgbClr val="33333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↺</m:t>
                        </m:r>
                      </m:oMath>
                    </m:oMathPara>
                  </a14:m>
                  <a:endParaRPr lang="de-DE" sz="900" dirty="0"/>
                </a:p>
              </p:txBody>
            </p:sp>
          </mc:Choice>
          <mc:Fallback xmlns="">
            <p:sp>
              <p:nvSpPr>
                <p:cNvPr id="99" name="Ellipse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5501" y="2998947"/>
                  <a:ext cx="1800000" cy="180000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38100">
                  <a:solidFill>
                    <a:srgbClr val="333333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feld 99"/>
                <p:cNvSpPr txBox="1"/>
                <p:nvPr/>
              </p:nvSpPr>
              <p:spPr>
                <a:xfrm>
                  <a:off x="6168869" y="3762446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Textfeld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8869" y="3762446"/>
                  <a:ext cx="282129" cy="2769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feld 100"/>
                <p:cNvSpPr txBox="1"/>
                <p:nvPr/>
              </p:nvSpPr>
              <p:spPr>
                <a:xfrm>
                  <a:off x="6272475" y="339627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1" name="Textfeld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72475" y="3396277"/>
                  <a:ext cx="282129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feld 102"/>
                <p:cNvSpPr txBox="1"/>
                <p:nvPr/>
              </p:nvSpPr>
              <p:spPr>
                <a:xfrm>
                  <a:off x="6934436" y="3026946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3" name="Textfeld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6" y="3026946"/>
                  <a:ext cx="282129" cy="27699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feld 103"/>
                <p:cNvSpPr txBox="1"/>
                <p:nvPr/>
              </p:nvSpPr>
              <p:spPr>
                <a:xfrm>
                  <a:off x="6934435" y="4513773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4" name="Textfeld 1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5" y="4513773"/>
                  <a:ext cx="282129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feld 106"/>
                <p:cNvSpPr txBox="1"/>
                <p:nvPr/>
              </p:nvSpPr>
              <p:spPr>
                <a:xfrm>
                  <a:off x="6561235" y="4400940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feld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1235" y="4400940"/>
                  <a:ext cx="282129" cy="27699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feld 107"/>
                <p:cNvSpPr txBox="1"/>
                <p:nvPr/>
              </p:nvSpPr>
              <p:spPr>
                <a:xfrm>
                  <a:off x="7597843" y="3396280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feld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7843" y="3396280"/>
                  <a:ext cx="282129" cy="27699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feld 108"/>
                <p:cNvSpPr txBox="1"/>
                <p:nvPr/>
              </p:nvSpPr>
              <p:spPr>
                <a:xfrm>
                  <a:off x="7336063" y="3122205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FF0000"/>
                              </a:solidFill>
                            </a:ln>
                            <a:solidFill>
                              <a:srgbClr val="8000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⊕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FF0000"/>
                      </a:solidFill>
                    </a:ln>
                    <a:solidFill>
                      <a:srgbClr val="800080"/>
                    </a:solidFill>
                  </a:endParaRPr>
                </a:p>
              </p:txBody>
            </p:sp>
          </mc:Choice>
          <mc:Fallback xmlns="">
            <p:sp>
              <p:nvSpPr>
                <p:cNvPr id="109" name="Textfeld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6063" y="3122205"/>
                  <a:ext cx="282129" cy="27699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2" name="Gruppieren 111"/>
            <p:cNvGrpSpPr/>
            <p:nvPr/>
          </p:nvGrpSpPr>
          <p:grpSpPr>
            <a:xfrm>
              <a:off x="7761610" y="2467489"/>
              <a:ext cx="1259806" cy="1242231"/>
              <a:chOff x="7477504" y="1441930"/>
              <a:chExt cx="1259806" cy="12422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Textfeld 120"/>
                  <p:cNvSpPr txBox="1"/>
                  <p:nvPr/>
                </p:nvSpPr>
                <p:spPr>
                  <a:xfrm>
                    <a:off x="7958742" y="2407162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Textfeld 1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58742" y="2407162"/>
                    <a:ext cx="282129" cy="27699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2" name="Textfeld 121"/>
                  <p:cNvSpPr txBox="1"/>
                  <p:nvPr/>
                </p:nvSpPr>
                <p:spPr>
                  <a:xfrm>
                    <a:off x="8455181" y="1929836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2" name="Textfeld 1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55181" y="1929836"/>
                    <a:ext cx="282129" cy="276999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23" name="Gruppieren 122"/>
              <p:cNvGrpSpPr/>
              <p:nvPr/>
            </p:nvGrpSpPr>
            <p:grpSpPr>
              <a:xfrm>
                <a:off x="7477504" y="1441930"/>
                <a:ext cx="1112335" cy="1094447"/>
                <a:chOff x="5676691" y="1998355"/>
                <a:chExt cx="1112335" cy="1094447"/>
              </a:xfrm>
            </p:grpSpPr>
            <p:grpSp>
              <p:nvGrpSpPr>
                <p:cNvPr id="124" name="Gruppieren 123"/>
                <p:cNvGrpSpPr/>
                <p:nvPr/>
              </p:nvGrpSpPr>
              <p:grpSpPr>
                <a:xfrm>
                  <a:off x="5937748" y="2255955"/>
                  <a:ext cx="720000" cy="720000"/>
                  <a:chOff x="1214438" y="1143000"/>
                  <a:chExt cx="720000" cy="720000"/>
                </a:xfrm>
                <a:solidFill>
                  <a:srgbClr val="0070C0"/>
                </a:solidFill>
              </p:grpSpPr>
              <p:sp>
                <p:nvSpPr>
                  <p:cNvPr id="132" name="Ellipse 131"/>
                  <p:cNvSpPr/>
                  <p:nvPr/>
                </p:nvSpPr>
                <p:spPr>
                  <a:xfrm>
                    <a:off x="1214438" y="1143000"/>
                    <a:ext cx="720000" cy="720000"/>
                  </a:xfrm>
                  <a:prstGeom prst="ellipse">
                    <a:avLst/>
                  </a:prstGeom>
                  <a:solidFill>
                    <a:srgbClr val="0000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33" name="Ellipse 132"/>
                  <p:cNvSpPr/>
                  <p:nvPr/>
                </p:nvSpPr>
                <p:spPr>
                  <a:xfrm>
                    <a:off x="1428748" y="1359906"/>
                    <a:ext cx="288000" cy="288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5" name="Textfeld 124"/>
                    <p:cNvSpPr txBox="1"/>
                    <p:nvPr/>
                  </p:nvSpPr>
                  <p:spPr>
                    <a:xfrm>
                      <a:off x="6197846" y="2479144"/>
                      <a:ext cx="23403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↻</m:t>
                            </m:r>
                          </m:oMath>
                        </m:oMathPara>
                      </a14:m>
                      <a:endParaRPr lang="de-DE" dirty="0">
                        <a:solidFill>
                          <a:srgbClr val="333333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5" name="Textfeld 1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97846" y="2479144"/>
                      <a:ext cx="234038" cy="276999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l="-23684" r="-21053" b="-444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6" name="Textfeld 125"/>
                    <p:cNvSpPr txBox="1"/>
                    <p:nvPr/>
                  </p:nvSpPr>
                  <p:spPr>
                    <a:xfrm>
                      <a:off x="6157929" y="199835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6" name="Textfeld 1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57929" y="1998355"/>
                      <a:ext cx="282129" cy="276999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7" name="Textfeld 126"/>
                    <p:cNvSpPr txBox="1"/>
                    <p:nvPr/>
                  </p:nvSpPr>
                  <p:spPr>
                    <a:xfrm>
                      <a:off x="5676691" y="2487792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7" name="Textfeld 12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76691" y="2487792"/>
                      <a:ext cx="282129" cy="276999"/>
                    </a:xfrm>
                    <a:prstGeom prst="rect">
                      <a:avLst/>
                    </a:prstGeom>
                    <a:blipFill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8" name="Textfeld 127"/>
                    <p:cNvSpPr txBox="1"/>
                    <p:nvPr/>
                  </p:nvSpPr>
                  <p:spPr>
                    <a:xfrm>
                      <a:off x="6506897" y="212982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8" name="Textfeld 1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06897" y="2129823"/>
                      <a:ext cx="282129" cy="276999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9" name="Textfeld 128"/>
                    <p:cNvSpPr txBox="1"/>
                    <p:nvPr/>
                  </p:nvSpPr>
                  <p:spPr>
                    <a:xfrm>
                      <a:off x="5805284" y="2150444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9" name="Textfeld 1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05284" y="2150444"/>
                      <a:ext cx="282129" cy="276999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0" name="Textfeld 129"/>
                    <p:cNvSpPr txBox="1"/>
                    <p:nvPr/>
                  </p:nvSpPr>
                  <p:spPr>
                    <a:xfrm>
                      <a:off x="5810865" y="2812894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0" name="Textfeld 12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810865" y="2812894"/>
                      <a:ext cx="282129" cy="276999"/>
                    </a:xfrm>
                    <a:prstGeom prst="rect">
                      <a:avLst/>
                    </a:prstGeom>
                    <a:blipFill>
                      <a:blip r:embed="rId1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1" name="Textfeld 130"/>
                    <p:cNvSpPr txBox="1"/>
                    <p:nvPr/>
                  </p:nvSpPr>
                  <p:spPr>
                    <a:xfrm>
                      <a:off x="6504993" y="281580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1" name="Textfeld 13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04993" y="2815803"/>
                      <a:ext cx="282129" cy="276999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feld 112"/>
                <p:cNvSpPr txBox="1"/>
                <p:nvPr/>
              </p:nvSpPr>
              <p:spPr>
                <a:xfrm>
                  <a:off x="6934435" y="481309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feld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4435" y="4813091"/>
                  <a:ext cx="282129" cy="276999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feld 113"/>
                <p:cNvSpPr txBox="1"/>
                <p:nvPr/>
              </p:nvSpPr>
              <p:spPr>
                <a:xfrm>
                  <a:off x="5894627" y="3760447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feld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4627" y="3760447"/>
                  <a:ext cx="282129" cy="276999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Textfeld 115"/>
                <p:cNvSpPr txBox="1"/>
                <p:nvPr/>
              </p:nvSpPr>
              <p:spPr>
                <a:xfrm>
                  <a:off x="6406315" y="4669584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Textfeld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6315" y="4669584"/>
                  <a:ext cx="282129" cy="276999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feld 116"/>
                <p:cNvSpPr txBox="1"/>
                <p:nvPr/>
              </p:nvSpPr>
              <p:spPr>
                <a:xfrm>
                  <a:off x="6007153" y="3258411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feld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7153" y="3258411"/>
                  <a:ext cx="282129" cy="276999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Textfeld 118"/>
                <p:cNvSpPr txBox="1"/>
                <p:nvPr/>
              </p:nvSpPr>
              <p:spPr>
                <a:xfrm>
                  <a:off x="6931026" y="2707948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Textfeld 1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1026" y="2707948"/>
                  <a:ext cx="282129" cy="276999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feld 119"/>
                <p:cNvSpPr txBox="1"/>
                <p:nvPr/>
              </p:nvSpPr>
              <p:spPr>
                <a:xfrm>
                  <a:off x="7485381" y="2860265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Textfeld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5381" y="2860265"/>
                  <a:ext cx="282129" cy="276999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uppieren 5"/>
          <p:cNvGrpSpPr/>
          <p:nvPr/>
        </p:nvGrpSpPr>
        <p:grpSpPr>
          <a:xfrm>
            <a:off x="4788858" y="4269091"/>
            <a:ext cx="961171" cy="360000"/>
            <a:chOff x="4590622" y="4254806"/>
            <a:chExt cx="961171" cy="360000"/>
          </a:xfrm>
        </p:grpSpPr>
        <p:sp>
          <p:nvSpPr>
            <p:cNvPr id="2" name="Flussdiagramm: Gespeicherte Daten 1"/>
            <p:cNvSpPr/>
            <p:nvPr/>
          </p:nvSpPr>
          <p:spPr>
            <a:xfrm>
              <a:off x="4590622" y="4254806"/>
              <a:ext cx="961171" cy="360000"/>
            </a:xfrm>
            <a:prstGeom prst="flowChartOnlineStorag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/>
            <p:cNvSpPr/>
            <p:nvPr/>
          </p:nvSpPr>
          <p:spPr>
            <a:xfrm>
              <a:off x="4590622" y="4254806"/>
              <a:ext cx="360000" cy="360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602469" y="4280759"/>
            <a:ext cx="360000" cy="336663"/>
            <a:chOff x="1246909" y="1584755"/>
            <a:chExt cx="360000" cy="336663"/>
          </a:xfrm>
        </p:grpSpPr>
        <p:sp>
          <p:nvSpPr>
            <p:cNvPr id="7" name="Ellipse 6"/>
            <p:cNvSpPr/>
            <p:nvPr/>
          </p:nvSpPr>
          <p:spPr>
            <a:xfrm>
              <a:off x="1246909" y="1584755"/>
              <a:ext cx="360000" cy="3366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Plus 7"/>
            <p:cNvSpPr/>
            <p:nvPr/>
          </p:nvSpPr>
          <p:spPr>
            <a:xfrm>
              <a:off x="1264909" y="1597418"/>
              <a:ext cx="324000" cy="324000"/>
            </a:xfrm>
            <a:prstGeom prst="mathPlus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3" name="Textfeld 52"/>
          <p:cNvSpPr txBox="1"/>
          <p:nvPr/>
        </p:nvSpPr>
        <p:spPr>
          <a:xfrm>
            <a:off x="3781436" y="1964505"/>
            <a:ext cx="591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Laser</a:t>
            </a:r>
          </a:p>
        </p:txBody>
      </p:sp>
      <p:grpSp>
        <p:nvGrpSpPr>
          <p:cNvPr id="54" name="Gruppieren 53"/>
          <p:cNvGrpSpPr/>
          <p:nvPr/>
        </p:nvGrpSpPr>
        <p:grpSpPr>
          <a:xfrm>
            <a:off x="6307434" y="5401750"/>
            <a:ext cx="360000" cy="336663"/>
            <a:chOff x="1246909" y="1584755"/>
            <a:chExt cx="360000" cy="336663"/>
          </a:xfrm>
        </p:grpSpPr>
        <p:sp>
          <p:nvSpPr>
            <p:cNvPr id="55" name="Ellipse 54"/>
            <p:cNvSpPr/>
            <p:nvPr/>
          </p:nvSpPr>
          <p:spPr>
            <a:xfrm>
              <a:off x="1246909" y="1584755"/>
              <a:ext cx="360000" cy="3366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Plus 55"/>
            <p:cNvSpPr/>
            <p:nvPr/>
          </p:nvSpPr>
          <p:spPr>
            <a:xfrm>
              <a:off x="1264909" y="1597418"/>
              <a:ext cx="324000" cy="324000"/>
            </a:xfrm>
            <a:prstGeom prst="mathPlus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6965986" y="5570081"/>
            <a:ext cx="360000" cy="336663"/>
            <a:chOff x="1246909" y="1584755"/>
            <a:chExt cx="360000" cy="336663"/>
          </a:xfrm>
        </p:grpSpPr>
        <p:sp>
          <p:nvSpPr>
            <p:cNvPr id="60" name="Ellipse 59"/>
            <p:cNvSpPr/>
            <p:nvPr/>
          </p:nvSpPr>
          <p:spPr>
            <a:xfrm>
              <a:off x="1246909" y="1584755"/>
              <a:ext cx="360000" cy="3366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Plus 60"/>
            <p:cNvSpPr/>
            <p:nvPr/>
          </p:nvSpPr>
          <p:spPr>
            <a:xfrm>
              <a:off x="1264909" y="1597418"/>
              <a:ext cx="324000" cy="324000"/>
            </a:xfrm>
            <a:prstGeom prst="mathPlus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2" name="Textfeld 61"/>
          <p:cNvSpPr txBox="1"/>
          <p:nvPr/>
        </p:nvSpPr>
        <p:spPr>
          <a:xfrm rot="2355493">
            <a:off x="5981425" y="2273370"/>
            <a:ext cx="107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Spiegel</a:t>
            </a:r>
            <a:endParaRPr lang="de-DE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8954247" y="2981094"/>
            <a:ext cx="1906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Coronaeinheit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42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feld 57"/>
          <p:cNvSpPr txBox="1"/>
          <p:nvPr/>
        </p:nvSpPr>
        <p:spPr>
          <a:xfrm>
            <a:off x="6338657" y="5251996"/>
            <a:ext cx="3775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Walze (U</a:t>
            </a:r>
            <a:r>
              <a:rPr lang="de-DE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U</a:t>
            </a:r>
            <a:r>
              <a:rPr lang="de-DE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Positiv geladene Tonerpartikel werden mittels einer geladenen Walze auf das Papier übertragen.</a:t>
            </a:r>
            <a:endParaRPr lang="de-DE" sz="1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2463955" y="1037684"/>
            <a:ext cx="5288005" cy="3786579"/>
            <a:chOff x="3807307" y="1951834"/>
            <a:chExt cx="5288005" cy="3786579"/>
          </a:xfrm>
        </p:grpSpPr>
        <p:grpSp>
          <p:nvGrpSpPr>
            <p:cNvPr id="134" name="Gruppieren 133"/>
            <p:cNvGrpSpPr/>
            <p:nvPr/>
          </p:nvGrpSpPr>
          <p:grpSpPr>
            <a:xfrm flipH="1">
              <a:off x="4485942" y="1971444"/>
              <a:ext cx="2208560" cy="1673495"/>
              <a:chOff x="5511309" y="1741218"/>
              <a:chExt cx="2208560" cy="1673495"/>
            </a:xfrm>
          </p:grpSpPr>
          <p:sp>
            <p:nvSpPr>
              <p:cNvPr id="3" name="Gleichschenkliges Dreieck 2"/>
              <p:cNvSpPr/>
              <p:nvPr/>
            </p:nvSpPr>
            <p:spPr>
              <a:xfrm rot="15551742">
                <a:off x="7259613" y="1678309"/>
                <a:ext cx="397348" cy="523165"/>
              </a:xfrm>
              <a:prstGeom prst="triangle">
                <a:avLst/>
              </a:prstGeom>
              <a:solidFill>
                <a:srgbClr val="00CC00"/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7" name="Gerader Verbinder 36"/>
              <p:cNvCxnSpPr/>
              <p:nvPr/>
            </p:nvCxnSpPr>
            <p:spPr>
              <a:xfrm flipH="1">
                <a:off x="5968523" y="1984067"/>
                <a:ext cx="1232912" cy="245123"/>
              </a:xfrm>
              <a:prstGeom prst="line">
                <a:avLst/>
              </a:prstGeom>
              <a:ln w="3810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>
              <a:xfrm flipV="1">
                <a:off x="5519493" y="2208349"/>
                <a:ext cx="449030" cy="1206364"/>
              </a:xfrm>
              <a:prstGeom prst="line">
                <a:avLst/>
              </a:prstGeom>
              <a:ln w="38100">
                <a:solidFill>
                  <a:srgbClr val="FFFF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echteck 58"/>
              <p:cNvSpPr/>
              <p:nvPr/>
            </p:nvSpPr>
            <p:spPr>
              <a:xfrm rot="3081838">
                <a:off x="5912146" y="1766506"/>
                <a:ext cx="68432" cy="870105"/>
              </a:xfrm>
              <a:prstGeom prst="rect">
                <a:avLst/>
              </a:prstGeom>
              <a:solidFill>
                <a:srgbClr val="DDDDDD"/>
              </a:solidFill>
              <a:ln>
                <a:solidFill>
                  <a:srgbClr val="3333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8" name="Gruppieren 97"/>
            <p:cNvGrpSpPr/>
            <p:nvPr/>
          </p:nvGrpSpPr>
          <p:grpSpPr>
            <a:xfrm>
              <a:off x="5968523" y="3017634"/>
              <a:ext cx="3126789" cy="2622601"/>
              <a:chOff x="5894627" y="2467489"/>
              <a:chExt cx="3126789" cy="262260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9" name="Ellipse 98"/>
                  <p:cNvSpPr/>
                  <p:nvPr/>
                </p:nvSpPr>
                <p:spPr>
                  <a:xfrm rot="20425381">
                    <a:off x="6175501" y="2998947"/>
                    <a:ext cx="1800000" cy="1800000"/>
                  </a:xfrm>
                  <a:prstGeom prst="ellipse">
                    <a:avLst/>
                  </a:prstGeom>
                  <a:solidFill>
                    <a:srgbClr val="DDDDDD"/>
                  </a:solidFill>
                  <a:ln w="38100">
                    <a:solidFill>
                      <a:srgbClr val="3333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4400" b="0" i="1" smtClean="0">
                              <a:ln w="28575">
                                <a:solidFill>
                                  <a:schemeClr val="tx1"/>
                                </a:solidFill>
                              </a:ln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4400" i="0" smtClean="0">
                              <a:ln w="1270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</a:ln>
                              <a:solidFill>
                                <a:srgbClr val="33333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↺</m:t>
                          </m:r>
                        </m:oMath>
                      </m:oMathPara>
                    </a14:m>
                    <a:endParaRPr lang="de-DE" sz="900" dirty="0"/>
                  </a:p>
                </p:txBody>
              </p:sp>
            </mc:Choice>
            <mc:Fallback xmlns="">
              <p:sp>
                <p:nvSpPr>
                  <p:cNvPr id="99" name="Ellipse 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20425381">
                    <a:off x="6175501" y="2998947"/>
                    <a:ext cx="1800000" cy="180000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38100">
                    <a:solidFill>
                      <a:srgbClr val="333333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0" name="Textfeld 99"/>
                  <p:cNvSpPr txBox="1"/>
                  <p:nvPr/>
                </p:nvSpPr>
                <p:spPr>
                  <a:xfrm>
                    <a:off x="6168869" y="3762446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FF0000"/>
                        </a:solidFill>
                      </a:ln>
                      <a:solidFill>
                        <a:srgbClr val="80008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0" name="Textfeld 9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68869" y="3762446"/>
                    <a:ext cx="282129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1" name="Textfeld 100"/>
                  <p:cNvSpPr txBox="1"/>
                  <p:nvPr/>
                </p:nvSpPr>
                <p:spPr>
                  <a:xfrm>
                    <a:off x="6272475" y="3396277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FF0000"/>
                        </a:solidFill>
                      </a:ln>
                      <a:solidFill>
                        <a:srgbClr val="80008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1" name="Textfeld 10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72475" y="3396277"/>
                    <a:ext cx="282129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3" name="Textfeld 102"/>
                  <p:cNvSpPr txBox="1"/>
                  <p:nvPr/>
                </p:nvSpPr>
                <p:spPr>
                  <a:xfrm>
                    <a:off x="6934436" y="3026946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FF0000"/>
                        </a:solidFill>
                      </a:ln>
                      <a:solidFill>
                        <a:srgbClr val="80008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3" name="Textfeld 10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34436" y="3026946"/>
                    <a:ext cx="282129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feld 103"/>
                  <p:cNvSpPr txBox="1"/>
                  <p:nvPr/>
                </p:nvSpPr>
                <p:spPr>
                  <a:xfrm>
                    <a:off x="6934435" y="4513773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FF0000"/>
                        </a:solidFill>
                      </a:ln>
                      <a:solidFill>
                        <a:srgbClr val="80008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4" name="Textfeld 1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34435" y="4513773"/>
                    <a:ext cx="282129" cy="27699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Textfeld 106"/>
                  <p:cNvSpPr txBox="1"/>
                  <p:nvPr/>
                </p:nvSpPr>
                <p:spPr>
                  <a:xfrm>
                    <a:off x="6561235" y="4400940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FF0000"/>
                        </a:solidFill>
                      </a:ln>
                      <a:solidFill>
                        <a:srgbClr val="80008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7" name="Textfeld 10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61235" y="4400940"/>
                    <a:ext cx="282129" cy="27699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8" name="Textfeld 107"/>
                  <p:cNvSpPr txBox="1"/>
                  <p:nvPr/>
                </p:nvSpPr>
                <p:spPr>
                  <a:xfrm>
                    <a:off x="7597843" y="3396280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FF0000"/>
                        </a:solidFill>
                      </a:ln>
                      <a:solidFill>
                        <a:srgbClr val="80008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8" name="Textfeld 10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97843" y="3396280"/>
                    <a:ext cx="28212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Textfeld 108"/>
                  <p:cNvSpPr txBox="1"/>
                  <p:nvPr/>
                </p:nvSpPr>
                <p:spPr>
                  <a:xfrm>
                    <a:off x="7336063" y="3122205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FF0000"/>
                                </a:solidFill>
                              </a:ln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⊕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FF0000"/>
                        </a:solidFill>
                      </a:ln>
                      <a:solidFill>
                        <a:srgbClr val="80008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9" name="Textfeld 10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36063" y="3122205"/>
                    <a:ext cx="282129" cy="276999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12" name="Gruppieren 111"/>
              <p:cNvGrpSpPr/>
              <p:nvPr/>
            </p:nvGrpSpPr>
            <p:grpSpPr>
              <a:xfrm>
                <a:off x="7761610" y="2467489"/>
                <a:ext cx="1259806" cy="1242231"/>
                <a:chOff x="7477504" y="1441930"/>
                <a:chExt cx="1259806" cy="1242231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1" name="Textfeld 120"/>
                    <p:cNvSpPr txBox="1"/>
                    <p:nvPr/>
                  </p:nvSpPr>
                  <p:spPr>
                    <a:xfrm>
                      <a:off x="7958742" y="2407162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1" name="Textfeld 12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958742" y="2407162"/>
                      <a:ext cx="282129" cy="276999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2" name="Textfeld 121"/>
                    <p:cNvSpPr txBox="1"/>
                    <p:nvPr/>
                  </p:nvSpPr>
                  <p:spPr>
                    <a:xfrm>
                      <a:off x="8455181" y="1929836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2" name="Textfeld 1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455181" y="1929836"/>
                      <a:ext cx="282129" cy="276999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23" name="Gruppieren 122"/>
                <p:cNvGrpSpPr/>
                <p:nvPr/>
              </p:nvGrpSpPr>
              <p:grpSpPr>
                <a:xfrm>
                  <a:off x="7477504" y="1441930"/>
                  <a:ext cx="1112335" cy="1094447"/>
                  <a:chOff x="5676691" y="1998355"/>
                  <a:chExt cx="1112335" cy="1094447"/>
                </a:xfrm>
              </p:grpSpPr>
              <p:grpSp>
                <p:nvGrpSpPr>
                  <p:cNvPr id="124" name="Gruppieren 123"/>
                  <p:cNvGrpSpPr/>
                  <p:nvPr/>
                </p:nvGrpSpPr>
                <p:grpSpPr>
                  <a:xfrm>
                    <a:off x="5937748" y="2255955"/>
                    <a:ext cx="720000" cy="720000"/>
                    <a:chOff x="1214438" y="1143000"/>
                    <a:chExt cx="720000" cy="720000"/>
                  </a:xfrm>
                  <a:solidFill>
                    <a:srgbClr val="0070C0"/>
                  </a:solidFill>
                </p:grpSpPr>
                <p:sp>
                  <p:nvSpPr>
                    <p:cNvPr id="132" name="Ellipse 131"/>
                    <p:cNvSpPr/>
                    <p:nvPr/>
                  </p:nvSpPr>
                  <p:spPr>
                    <a:xfrm>
                      <a:off x="1214438" y="1143000"/>
                      <a:ext cx="720000" cy="720000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133" name="Ellipse 132"/>
                    <p:cNvSpPr/>
                    <p:nvPr/>
                  </p:nvSpPr>
                  <p:spPr>
                    <a:xfrm>
                      <a:off x="1428748" y="1359906"/>
                      <a:ext cx="288000" cy="288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dirty="0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5" name="Textfeld 124"/>
                      <p:cNvSpPr txBox="1"/>
                      <p:nvPr/>
                    </p:nvSpPr>
                    <p:spPr>
                      <a:xfrm rot="17618140">
                        <a:off x="6197846" y="2493892"/>
                        <a:ext cx="234038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↻</m:t>
                              </m:r>
                            </m:oMath>
                          </m:oMathPara>
                        </a14:m>
                        <a:endParaRPr lang="de-DE" dirty="0"/>
                      </a:p>
                    </p:txBody>
                  </p:sp>
                </mc:Choice>
                <mc:Fallback xmlns="">
                  <p:sp>
                    <p:nvSpPr>
                      <p:cNvPr id="125" name="Textfeld 12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17618140">
                        <a:off x="6197846" y="2493892"/>
                        <a:ext cx="234038" cy="276999"/>
                      </a:xfrm>
                      <a:prstGeom prst="rect">
                        <a:avLst/>
                      </a:prstGeom>
                      <a:blipFill>
                        <a:blip r:embed="rId16"/>
                        <a:stretch>
                          <a:fillRect t="-9259" r="-6897" b="-14815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6" name="Textfeld 125"/>
                      <p:cNvSpPr txBox="1"/>
                      <p:nvPr/>
                    </p:nvSpPr>
                    <p:spPr>
                      <a:xfrm>
                        <a:off x="6157929" y="1998355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6" name="Textfeld 12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57929" y="1998355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17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7" name="Textfeld 126"/>
                      <p:cNvSpPr txBox="1"/>
                      <p:nvPr/>
                    </p:nvSpPr>
                    <p:spPr>
                      <a:xfrm>
                        <a:off x="5676691" y="2487792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7" name="Textfeld 126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676691" y="2487792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1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8" name="Textfeld 127"/>
                      <p:cNvSpPr txBox="1"/>
                      <p:nvPr/>
                    </p:nvSpPr>
                    <p:spPr>
                      <a:xfrm>
                        <a:off x="6506897" y="2129823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8" name="Textfeld 12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506897" y="2129823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19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9" name="Textfeld 128"/>
                      <p:cNvSpPr txBox="1"/>
                      <p:nvPr/>
                    </p:nvSpPr>
                    <p:spPr>
                      <a:xfrm>
                        <a:off x="5805284" y="2150444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9" name="Textfeld 12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805284" y="2150444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20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30" name="Textfeld 129"/>
                      <p:cNvSpPr txBox="1"/>
                      <p:nvPr/>
                    </p:nvSpPr>
                    <p:spPr>
                      <a:xfrm>
                        <a:off x="5810865" y="2812894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30" name="Textfeld 12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810865" y="2812894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21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31" name="Textfeld 130"/>
                      <p:cNvSpPr txBox="1"/>
                      <p:nvPr/>
                    </p:nvSpPr>
                    <p:spPr>
                      <a:xfrm>
                        <a:off x="6504993" y="2815803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31" name="Textfeld 13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504993" y="2815803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2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3" name="Textfeld 112"/>
                  <p:cNvSpPr txBox="1"/>
                  <p:nvPr/>
                </p:nvSpPr>
                <p:spPr>
                  <a:xfrm>
                    <a:off x="6934435" y="4813091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3" name="Textfeld 1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34435" y="4813091"/>
                    <a:ext cx="282129" cy="276999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Textfeld 113"/>
                  <p:cNvSpPr txBox="1"/>
                  <p:nvPr/>
                </p:nvSpPr>
                <p:spPr>
                  <a:xfrm>
                    <a:off x="5894627" y="3760447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4" name="Textfeld 1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94627" y="3760447"/>
                    <a:ext cx="282129" cy="276999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6" name="Textfeld 115"/>
                  <p:cNvSpPr txBox="1"/>
                  <p:nvPr/>
                </p:nvSpPr>
                <p:spPr>
                  <a:xfrm>
                    <a:off x="6406315" y="4669584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6" name="Textfeld 1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06315" y="4669584"/>
                    <a:ext cx="282129" cy="276999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Textfeld 116"/>
                  <p:cNvSpPr txBox="1"/>
                  <p:nvPr/>
                </p:nvSpPr>
                <p:spPr>
                  <a:xfrm>
                    <a:off x="6007153" y="3258411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7" name="Textfeld 1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07153" y="3258411"/>
                    <a:ext cx="282129" cy="276999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9" name="Textfeld 118"/>
                  <p:cNvSpPr txBox="1"/>
                  <p:nvPr/>
                </p:nvSpPr>
                <p:spPr>
                  <a:xfrm>
                    <a:off x="6931026" y="2707948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9" name="Textfeld 1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31026" y="2707948"/>
                    <a:ext cx="282129" cy="276999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0" name="Textfeld 119"/>
                  <p:cNvSpPr txBox="1"/>
                  <p:nvPr/>
                </p:nvSpPr>
                <p:spPr>
                  <a:xfrm>
                    <a:off x="7485381" y="2860265"/>
                    <a:ext cx="282129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i="1" smtClean="0">
                              <a:ln>
                                <a:solidFill>
                                  <a:srgbClr val="0000FF"/>
                                </a:solidFill>
                              </a:ln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⊝</m:t>
                          </m:r>
                        </m:oMath>
                      </m:oMathPara>
                    </a14:m>
                    <a:endParaRPr lang="de-DE" dirty="0">
                      <a:ln>
                        <a:solidFill>
                          <a:srgbClr val="0000FF"/>
                        </a:solidFill>
                      </a:ln>
                      <a:solidFill>
                        <a:schemeClr val="accent1">
                          <a:lumMod val="75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0" name="Textfeld 1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85381" y="2860265"/>
                    <a:ext cx="282129" cy="276999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uppieren 5"/>
            <p:cNvGrpSpPr/>
            <p:nvPr/>
          </p:nvGrpSpPr>
          <p:grpSpPr>
            <a:xfrm>
              <a:off x="4788858" y="4269091"/>
              <a:ext cx="961171" cy="360000"/>
              <a:chOff x="4590622" y="4254806"/>
              <a:chExt cx="961171" cy="360000"/>
            </a:xfrm>
          </p:grpSpPr>
          <p:sp>
            <p:nvSpPr>
              <p:cNvPr id="2" name="Flussdiagramm: Gespeicherte Daten 1"/>
              <p:cNvSpPr/>
              <p:nvPr/>
            </p:nvSpPr>
            <p:spPr>
              <a:xfrm>
                <a:off x="4590622" y="4254806"/>
                <a:ext cx="961171" cy="360000"/>
              </a:xfrm>
              <a:prstGeom prst="flowChartOnlineStorag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Rechteck 4"/>
              <p:cNvSpPr/>
              <p:nvPr/>
            </p:nvSpPr>
            <p:spPr>
              <a:xfrm>
                <a:off x="4590622" y="4254806"/>
                <a:ext cx="360000" cy="3600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" name="Gruppieren 8"/>
            <p:cNvGrpSpPr/>
            <p:nvPr/>
          </p:nvGrpSpPr>
          <p:grpSpPr>
            <a:xfrm>
              <a:off x="5602469" y="4280759"/>
              <a:ext cx="360000" cy="336663"/>
              <a:chOff x="1246909" y="1584755"/>
              <a:chExt cx="360000" cy="33666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246909" y="158475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Plus 7"/>
              <p:cNvSpPr/>
              <p:nvPr/>
            </p:nvSpPr>
            <p:spPr>
              <a:xfrm>
                <a:off x="1264909" y="1597418"/>
                <a:ext cx="324000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3" name="Textfeld 52"/>
            <p:cNvSpPr txBox="1"/>
            <p:nvPr/>
          </p:nvSpPr>
          <p:spPr>
            <a:xfrm>
              <a:off x="3807307" y="1951834"/>
              <a:ext cx="8937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>
                  <a:solidFill>
                    <a:srgbClr val="00CC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Laser</a:t>
              </a:r>
            </a:p>
          </p:txBody>
        </p:sp>
        <p:grpSp>
          <p:nvGrpSpPr>
            <p:cNvPr id="54" name="Gruppieren 53"/>
            <p:cNvGrpSpPr/>
            <p:nvPr/>
          </p:nvGrpSpPr>
          <p:grpSpPr>
            <a:xfrm>
              <a:off x="6307434" y="5401750"/>
              <a:ext cx="360000" cy="336663"/>
              <a:chOff x="1246909" y="1584755"/>
              <a:chExt cx="360000" cy="336663"/>
            </a:xfrm>
          </p:grpSpPr>
          <p:sp>
            <p:nvSpPr>
              <p:cNvPr id="55" name="Ellipse 54"/>
              <p:cNvSpPr/>
              <p:nvPr/>
            </p:nvSpPr>
            <p:spPr>
              <a:xfrm>
                <a:off x="1246909" y="158475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6" name="Plus 55"/>
              <p:cNvSpPr/>
              <p:nvPr/>
            </p:nvSpPr>
            <p:spPr>
              <a:xfrm>
                <a:off x="1264909" y="1597418"/>
                <a:ext cx="324000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63" name="Rechteck 62"/>
          <p:cNvSpPr/>
          <p:nvPr/>
        </p:nvSpPr>
        <p:spPr>
          <a:xfrm rot="16200000" flipH="1">
            <a:off x="4857822" y="3102323"/>
            <a:ext cx="51120" cy="4085480"/>
          </a:xfrm>
          <a:prstGeom prst="rect">
            <a:avLst/>
          </a:prstGeom>
          <a:solidFill>
            <a:srgbClr val="DDDDDD"/>
          </a:solidFill>
          <a:ln>
            <a:solidFill>
              <a:srgbClr val="5F5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/>
          <p:cNvSpPr txBox="1"/>
          <p:nvPr/>
        </p:nvSpPr>
        <p:spPr>
          <a:xfrm>
            <a:off x="2001139" y="3396442"/>
            <a:ext cx="144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Tonerkartusche</a:t>
            </a:r>
          </a:p>
        </p:txBody>
      </p:sp>
      <p:grpSp>
        <p:nvGrpSpPr>
          <p:cNvPr id="16" name="Gruppieren 15"/>
          <p:cNvGrpSpPr/>
          <p:nvPr/>
        </p:nvGrpSpPr>
        <p:grpSpPr>
          <a:xfrm>
            <a:off x="5404198" y="5033925"/>
            <a:ext cx="830997" cy="1008640"/>
            <a:chOff x="7006234" y="5659037"/>
            <a:chExt cx="830997" cy="1008640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7045755" y="5808472"/>
              <a:ext cx="720000" cy="720000"/>
              <a:chOff x="7045755" y="5808472"/>
              <a:chExt cx="720000" cy="720000"/>
            </a:xfrm>
          </p:grpSpPr>
          <p:sp>
            <p:nvSpPr>
              <p:cNvPr id="64" name="Ellipse 63"/>
              <p:cNvSpPr/>
              <p:nvPr/>
            </p:nvSpPr>
            <p:spPr>
              <a:xfrm>
                <a:off x="7045755" y="5808472"/>
                <a:ext cx="720000" cy="720000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n>
                    <a:solidFill>
                      <a:srgbClr val="0000FF"/>
                    </a:solidFill>
                  </a:ln>
                  <a:solidFill>
                    <a:srgbClr val="0000FF"/>
                  </a:solidFill>
                </a:endParaRPr>
              </a:p>
            </p:txBody>
          </p:sp>
          <p:sp>
            <p:nvSpPr>
              <p:cNvPr id="10" name="Minus 9"/>
              <p:cNvSpPr/>
              <p:nvPr/>
            </p:nvSpPr>
            <p:spPr>
              <a:xfrm>
                <a:off x="7226148" y="6042472"/>
                <a:ext cx="360000" cy="252000"/>
              </a:xfrm>
              <a:prstGeom prst="mathMinu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rgbClr val="333333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/>
                <p:cNvSpPr txBox="1"/>
                <p:nvPr/>
              </p:nvSpPr>
              <p:spPr>
                <a:xfrm rot="2734193">
                  <a:off x="6917413" y="5747858"/>
                  <a:ext cx="1008640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5400" i="0" smtClean="0">
                            <a:ln w="3175">
                              <a:noFill/>
                            </a:ln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↻</m:t>
                        </m:r>
                      </m:oMath>
                    </m:oMathPara>
                  </a14:m>
                  <a:endParaRPr lang="de-DE" sz="5400" dirty="0">
                    <a:ln w="3175">
                      <a:noFill/>
                    </a:ln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65" name="Textfeld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734193">
                  <a:off x="6917413" y="5747858"/>
                  <a:ext cx="1008640" cy="830997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uppieren 68"/>
          <p:cNvGrpSpPr/>
          <p:nvPr/>
        </p:nvGrpSpPr>
        <p:grpSpPr>
          <a:xfrm>
            <a:off x="5604664" y="4765510"/>
            <a:ext cx="360000" cy="336663"/>
            <a:chOff x="10099732" y="4345965"/>
            <a:chExt cx="360000" cy="336663"/>
          </a:xfrm>
        </p:grpSpPr>
        <p:sp>
          <p:nvSpPr>
            <p:cNvPr id="70" name="Ellipse 69"/>
            <p:cNvSpPr/>
            <p:nvPr/>
          </p:nvSpPr>
          <p:spPr>
            <a:xfrm>
              <a:off x="10099732" y="4345965"/>
              <a:ext cx="360000" cy="3366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Plus 70"/>
            <p:cNvSpPr/>
            <p:nvPr/>
          </p:nvSpPr>
          <p:spPr>
            <a:xfrm>
              <a:off x="10117499" y="4358628"/>
              <a:ext cx="324465" cy="324000"/>
            </a:xfrm>
            <a:prstGeom prst="mathPlus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4" name="Gerade Verbindung mit Pfeil 13"/>
          <p:cNvCxnSpPr/>
          <p:nvPr/>
        </p:nvCxnSpPr>
        <p:spPr>
          <a:xfrm>
            <a:off x="7057986" y="5169421"/>
            <a:ext cx="1076632" cy="0"/>
          </a:xfrm>
          <a:prstGeom prst="straightConnector1">
            <a:avLst/>
          </a:prstGeom>
          <a:ln w="28575">
            <a:solidFill>
              <a:srgbClr val="5F5F5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7604489" y="2066944"/>
            <a:ext cx="1906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Coronaeinheit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 rot="2355493">
            <a:off x="4617039" y="1357872"/>
            <a:ext cx="107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Spiegel</a:t>
            </a:r>
            <a:endParaRPr lang="de-DE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feld 57"/>
          <p:cNvSpPr txBox="1"/>
          <p:nvPr/>
        </p:nvSpPr>
        <p:spPr>
          <a:xfrm>
            <a:off x="6120935" y="5673112"/>
            <a:ext cx="5120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FF4F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Hitzewalze:</a:t>
            </a:r>
            <a:b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Tonerpartikel u.a. bestehend aus Harz (ca. 90 %) und Pigmenten (ca. 5 %) werden durch Hitzeeinfluss auf das Papier gedruckt.</a:t>
            </a:r>
            <a:endParaRPr lang="de-DE" sz="1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1428104" y="757164"/>
            <a:ext cx="7061363" cy="5061907"/>
            <a:chOff x="4038569" y="698170"/>
            <a:chExt cx="7061363" cy="5061907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038569" y="698170"/>
              <a:ext cx="5333270" cy="3656639"/>
              <a:chOff x="3762042" y="1962958"/>
              <a:chExt cx="5333270" cy="3656639"/>
            </a:xfrm>
          </p:grpSpPr>
          <p:grpSp>
            <p:nvGrpSpPr>
              <p:cNvPr id="134" name="Gruppieren 133"/>
              <p:cNvGrpSpPr/>
              <p:nvPr/>
            </p:nvGrpSpPr>
            <p:grpSpPr>
              <a:xfrm flipH="1">
                <a:off x="4485942" y="1971444"/>
                <a:ext cx="2208560" cy="1673495"/>
                <a:chOff x="5511309" y="1741218"/>
                <a:chExt cx="2208560" cy="1673495"/>
              </a:xfrm>
            </p:grpSpPr>
            <p:sp>
              <p:nvSpPr>
                <p:cNvPr id="3" name="Gleichschenkliges Dreieck 2"/>
                <p:cNvSpPr/>
                <p:nvPr/>
              </p:nvSpPr>
              <p:spPr>
                <a:xfrm rot="15551742">
                  <a:off x="7259613" y="1678309"/>
                  <a:ext cx="397348" cy="523165"/>
                </a:xfrm>
                <a:prstGeom prst="triangle">
                  <a:avLst/>
                </a:prstGeom>
                <a:solidFill>
                  <a:srgbClr val="00CC00"/>
                </a:solidFill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37" name="Gerader Verbinder 36"/>
                <p:cNvCxnSpPr/>
                <p:nvPr/>
              </p:nvCxnSpPr>
              <p:spPr>
                <a:xfrm flipH="1">
                  <a:off x="5968523" y="1984067"/>
                  <a:ext cx="1232912" cy="24512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Gerader Verbinder 45"/>
                <p:cNvCxnSpPr/>
                <p:nvPr/>
              </p:nvCxnSpPr>
              <p:spPr>
                <a:xfrm flipV="1">
                  <a:off x="5519493" y="2208349"/>
                  <a:ext cx="449030" cy="1206364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Rechteck 58"/>
                <p:cNvSpPr/>
                <p:nvPr/>
              </p:nvSpPr>
              <p:spPr>
                <a:xfrm rot="3081838">
                  <a:off x="5912146" y="1766506"/>
                  <a:ext cx="68432" cy="870105"/>
                </a:xfrm>
                <a:prstGeom prst="rect">
                  <a:avLst/>
                </a:prstGeom>
                <a:solidFill>
                  <a:srgbClr val="DDDDDD"/>
                </a:solidFill>
                <a:ln>
                  <a:solidFill>
                    <a:srgbClr val="3333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98" name="Gruppieren 97"/>
              <p:cNvGrpSpPr/>
              <p:nvPr/>
            </p:nvGrpSpPr>
            <p:grpSpPr>
              <a:xfrm>
                <a:off x="6242765" y="3017634"/>
                <a:ext cx="2852547" cy="2601963"/>
                <a:chOff x="6168869" y="2467489"/>
                <a:chExt cx="2852547" cy="2601963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9" name="Ellipse 98"/>
                    <p:cNvSpPr/>
                    <p:nvPr/>
                  </p:nvSpPr>
                  <p:spPr>
                    <a:xfrm rot="20425381">
                      <a:off x="6175501" y="2998947"/>
                      <a:ext cx="1800000" cy="1800000"/>
                    </a:xfrm>
                    <a:prstGeom prst="ellipse">
                      <a:avLst/>
                    </a:prstGeom>
                    <a:solidFill>
                      <a:srgbClr val="DDDDDD"/>
                    </a:solidFill>
                    <a:ln w="38100">
                      <a:solidFill>
                        <a:srgbClr val="33333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sz="4400" b="0" i="1" smtClean="0">
                                <a:ln w="28575">
                                  <a:solidFill>
                                    <a:schemeClr val="tx1"/>
                                  </a:solidFill>
                                </a:ln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4400" i="0" smtClean="0">
                                <a:ln w="1270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</a:ln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↺</m:t>
                            </m:r>
                          </m:oMath>
                        </m:oMathPara>
                      </a14:m>
                      <a:endParaRPr lang="de-DE" sz="900" dirty="0"/>
                    </a:p>
                  </p:txBody>
                </p:sp>
              </mc:Choice>
              <mc:Fallback xmlns="">
                <p:sp>
                  <p:nvSpPr>
                    <p:cNvPr id="99" name="Ellipse 9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20425381">
                      <a:off x="6175501" y="2998947"/>
                      <a:ext cx="1800000" cy="1800000"/>
                    </a:xfrm>
                    <a:prstGeom prst="ellipse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  <a:ln w="38100">
                      <a:solidFill>
                        <a:srgbClr val="333333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0" name="Textfeld 99"/>
                    <p:cNvSpPr txBox="1"/>
                    <p:nvPr/>
                  </p:nvSpPr>
                  <p:spPr>
                    <a:xfrm>
                      <a:off x="6168869" y="3762446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0" name="Textfeld 9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68869" y="3762446"/>
                      <a:ext cx="282129" cy="276999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1" name="Textfeld 100"/>
                    <p:cNvSpPr txBox="1"/>
                    <p:nvPr/>
                  </p:nvSpPr>
                  <p:spPr>
                    <a:xfrm>
                      <a:off x="6272475" y="3396277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1" name="Textfeld 10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72475" y="3396277"/>
                      <a:ext cx="282129" cy="276999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3" name="Textfeld 102"/>
                    <p:cNvSpPr txBox="1"/>
                    <p:nvPr/>
                  </p:nvSpPr>
                  <p:spPr>
                    <a:xfrm>
                      <a:off x="6934436" y="3026946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3" name="Textfeld 10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34436" y="3026946"/>
                      <a:ext cx="282129" cy="276999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Textfeld 103"/>
                    <p:cNvSpPr txBox="1"/>
                    <p:nvPr/>
                  </p:nvSpPr>
                  <p:spPr>
                    <a:xfrm>
                      <a:off x="6934435" y="451377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Textfeld 10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34435" y="4513773"/>
                      <a:ext cx="282129" cy="276999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5" name="Textfeld 104"/>
                    <p:cNvSpPr txBox="1"/>
                    <p:nvPr/>
                  </p:nvSpPr>
                  <p:spPr>
                    <a:xfrm>
                      <a:off x="7693372" y="3746162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5" name="Textfeld 10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693372" y="3746162"/>
                      <a:ext cx="282129" cy="276999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Textfeld 106"/>
                    <p:cNvSpPr txBox="1"/>
                    <p:nvPr/>
                  </p:nvSpPr>
                  <p:spPr>
                    <a:xfrm>
                      <a:off x="6561235" y="4400940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Textfeld 10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61235" y="4400940"/>
                      <a:ext cx="282129" cy="276999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8" name="Textfeld 107"/>
                    <p:cNvSpPr txBox="1"/>
                    <p:nvPr/>
                  </p:nvSpPr>
                  <p:spPr>
                    <a:xfrm>
                      <a:off x="7597843" y="3396280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8" name="Textfeld 10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597843" y="3396280"/>
                      <a:ext cx="282129" cy="276999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9" name="Textfeld 108"/>
                    <p:cNvSpPr txBox="1"/>
                    <p:nvPr/>
                  </p:nvSpPr>
                  <p:spPr>
                    <a:xfrm>
                      <a:off x="7336063" y="312220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9" name="Textfeld 10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6063" y="3122205"/>
                      <a:ext cx="282129" cy="276999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1" name="Textfeld 110"/>
                    <p:cNvSpPr txBox="1"/>
                    <p:nvPr/>
                  </p:nvSpPr>
                  <p:spPr>
                    <a:xfrm>
                      <a:off x="7597843" y="4122008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1" name="Textfeld 11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597843" y="4122008"/>
                      <a:ext cx="282129" cy="276999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12" name="Gruppieren 111"/>
                <p:cNvGrpSpPr/>
                <p:nvPr/>
              </p:nvGrpSpPr>
              <p:grpSpPr>
                <a:xfrm>
                  <a:off x="7761610" y="2467489"/>
                  <a:ext cx="1259806" cy="1242231"/>
                  <a:chOff x="7477504" y="1441930"/>
                  <a:chExt cx="1259806" cy="1242231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1" name="Textfeld 120"/>
                      <p:cNvSpPr txBox="1"/>
                      <p:nvPr/>
                    </p:nvSpPr>
                    <p:spPr>
                      <a:xfrm>
                        <a:off x="7958742" y="2407162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1" name="Textfeld 12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958742" y="2407162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2" name="Textfeld 121"/>
                      <p:cNvSpPr txBox="1"/>
                      <p:nvPr/>
                    </p:nvSpPr>
                    <p:spPr>
                      <a:xfrm>
                        <a:off x="8455181" y="1929836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2" name="Textfeld 12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455181" y="1929836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23" name="Gruppieren 122"/>
                  <p:cNvGrpSpPr/>
                  <p:nvPr/>
                </p:nvGrpSpPr>
                <p:grpSpPr>
                  <a:xfrm>
                    <a:off x="7477504" y="1441930"/>
                    <a:ext cx="1112335" cy="1094447"/>
                    <a:chOff x="5676691" y="1998355"/>
                    <a:chExt cx="1112335" cy="1094447"/>
                  </a:xfrm>
                </p:grpSpPr>
                <p:grpSp>
                  <p:nvGrpSpPr>
                    <p:cNvPr id="124" name="Gruppieren 123"/>
                    <p:cNvGrpSpPr/>
                    <p:nvPr/>
                  </p:nvGrpSpPr>
                  <p:grpSpPr>
                    <a:xfrm>
                      <a:off x="5937748" y="2255955"/>
                      <a:ext cx="720000" cy="720000"/>
                      <a:chOff x="1214438" y="1143000"/>
                      <a:chExt cx="720000" cy="720000"/>
                    </a:xfrm>
                    <a:solidFill>
                      <a:srgbClr val="0070C0"/>
                    </a:solidFill>
                  </p:grpSpPr>
                  <p:sp>
                    <p:nvSpPr>
                      <p:cNvPr id="132" name="Ellipse 131"/>
                      <p:cNvSpPr/>
                      <p:nvPr/>
                    </p:nvSpPr>
                    <p:spPr>
                      <a:xfrm>
                        <a:off x="1214438" y="1143000"/>
                        <a:ext cx="720000" cy="720000"/>
                      </a:xfrm>
                      <a:prstGeom prst="ellipse">
                        <a:avLst/>
                      </a:prstGeom>
                      <a:solidFill>
                        <a:srgbClr val="0000FF"/>
                      </a:solidFill>
                      <a:ln>
                        <a:solidFill>
                          <a:srgbClr val="0000F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/>
                      </a:p>
                    </p:txBody>
                  </p:sp>
                  <p:sp>
                    <p:nvSpPr>
                      <p:cNvPr id="133" name="Ellipse 132"/>
                      <p:cNvSpPr/>
                      <p:nvPr/>
                    </p:nvSpPr>
                    <p:spPr>
                      <a:xfrm>
                        <a:off x="1428748" y="1359906"/>
                        <a:ext cx="288000" cy="288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 dirty="0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5" name="Textfeld 124"/>
                        <p:cNvSpPr txBox="1"/>
                        <p:nvPr/>
                      </p:nvSpPr>
                      <p:spPr>
                        <a:xfrm rot="17618140">
                          <a:off x="6197846" y="2493892"/>
                          <a:ext cx="234038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↻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p:txBody>
                    </p:sp>
                  </mc:Choice>
                  <mc:Fallback xmlns="">
                    <p:sp>
                      <p:nvSpPr>
                        <p:cNvPr id="125" name="Textfeld 124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17618140">
                          <a:off x="6197846" y="2493892"/>
                          <a:ext cx="234038" cy="276999"/>
                        </a:xfrm>
                        <a:prstGeom prst="rect">
                          <a:avLst/>
                        </a:prstGeom>
                        <a:blipFill>
                          <a:blip r:embed="rId16"/>
                          <a:stretch>
                            <a:fillRect t="-9259" r="-6897" b="-1481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6" name="Textfeld 125"/>
                        <p:cNvSpPr txBox="1"/>
                        <p:nvPr/>
                      </p:nvSpPr>
                      <p:spPr>
                        <a:xfrm>
                          <a:off x="6157929" y="1998355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6" name="Textfeld 125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157929" y="1998355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7" name="Textfeld 126"/>
                        <p:cNvSpPr txBox="1"/>
                        <p:nvPr/>
                      </p:nvSpPr>
                      <p:spPr>
                        <a:xfrm>
                          <a:off x="5676691" y="2487792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7" name="Textfeld 126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676691" y="2487792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8" name="Textfeld 127"/>
                        <p:cNvSpPr txBox="1"/>
                        <p:nvPr/>
                      </p:nvSpPr>
                      <p:spPr>
                        <a:xfrm>
                          <a:off x="6506897" y="2129823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8" name="Textfeld 127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506897" y="2129823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9" name="Textfeld 128"/>
                        <p:cNvSpPr txBox="1"/>
                        <p:nvPr/>
                      </p:nvSpPr>
                      <p:spPr>
                        <a:xfrm>
                          <a:off x="5805284" y="2150444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9" name="Textfeld 128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805284" y="2150444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2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30" name="Textfeld 129"/>
                        <p:cNvSpPr txBox="1"/>
                        <p:nvPr/>
                      </p:nvSpPr>
                      <p:spPr>
                        <a:xfrm>
                          <a:off x="5810865" y="2812894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30" name="Textfeld 129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810865" y="2812894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21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31" name="Textfeld 130"/>
                        <p:cNvSpPr txBox="1"/>
                        <p:nvPr/>
                      </p:nvSpPr>
                      <p:spPr>
                        <a:xfrm>
                          <a:off x="6504993" y="2815803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31" name="Textfeld 130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504993" y="2815803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22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3" name="Textfeld 112"/>
                    <p:cNvSpPr txBox="1"/>
                    <p:nvPr/>
                  </p:nvSpPr>
                  <p:spPr>
                    <a:xfrm>
                      <a:off x="7984282" y="3751180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3" name="Textfeld 11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984282" y="3751180"/>
                      <a:ext cx="282129" cy="276999"/>
                    </a:xfrm>
                    <a:prstGeom prst="rect">
                      <a:avLst/>
                    </a:prstGeom>
                    <a:blipFill>
                      <a:blip r:embed="rId2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Textfeld 113"/>
                    <p:cNvSpPr txBox="1"/>
                    <p:nvPr/>
                  </p:nvSpPr>
                  <p:spPr>
                    <a:xfrm>
                      <a:off x="6931025" y="479245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Textfeld 11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31025" y="4792453"/>
                      <a:ext cx="282129" cy="276999"/>
                    </a:xfrm>
                    <a:prstGeom prst="rect">
                      <a:avLst/>
                    </a:prstGeom>
                    <a:blipFill>
                      <a:blip r:embed="rId2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6" name="Textfeld 115"/>
                    <p:cNvSpPr txBox="1"/>
                    <p:nvPr/>
                  </p:nvSpPr>
                  <p:spPr>
                    <a:xfrm>
                      <a:off x="7836577" y="425631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6" name="Textfeld 1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36577" y="4256315"/>
                      <a:ext cx="282129" cy="276999"/>
                    </a:xfrm>
                    <a:prstGeom prst="rect">
                      <a:avLst/>
                    </a:prstGeom>
                    <a:blipFill>
                      <a:blip r:embed="rId2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7" name="Textfeld 116"/>
                    <p:cNvSpPr txBox="1"/>
                    <p:nvPr/>
                  </p:nvSpPr>
                  <p:spPr>
                    <a:xfrm>
                      <a:off x="6426594" y="4660488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7" name="Textfeld 11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26594" y="4660488"/>
                      <a:ext cx="282129" cy="276999"/>
                    </a:xfrm>
                    <a:prstGeom prst="rect">
                      <a:avLst/>
                    </a:prstGeom>
                    <a:blipFill>
                      <a:blip r:embed="rId2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9" name="Textfeld 118"/>
                    <p:cNvSpPr txBox="1"/>
                    <p:nvPr/>
                  </p:nvSpPr>
                  <p:spPr>
                    <a:xfrm>
                      <a:off x="6928838" y="2691717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9" name="Textfeld 1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28838" y="2691717"/>
                      <a:ext cx="282129" cy="276999"/>
                    </a:xfrm>
                    <a:prstGeom prst="rect">
                      <a:avLst/>
                    </a:prstGeom>
                    <a:blipFill>
                      <a:blip r:embed="rId2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0" name="Textfeld 119"/>
                    <p:cNvSpPr txBox="1"/>
                    <p:nvPr/>
                  </p:nvSpPr>
                  <p:spPr>
                    <a:xfrm>
                      <a:off x="7485381" y="286026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0" name="Textfeld 1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85381" y="2860265"/>
                      <a:ext cx="282129" cy="276999"/>
                    </a:xfrm>
                    <a:prstGeom prst="rect">
                      <a:avLst/>
                    </a:prstGeom>
                    <a:blipFill>
                      <a:blip r:embed="rId2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" name="Gruppieren 5"/>
              <p:cNvGrpSpPr/>
              <p:nvPr/>
            </p:nvGrpSpPr>
            <p:grpSpPr>
              <a:xfrm>
                <a:off x="4788858" y="4269091"/>
                <a:ext cx="961171" cy="360000"/>
                <a:chOff x="4590622" y="4254806"/>
                <a:chExt cx="961171" cy="360000"/>
              </a:xfrm>
            </p:grpSpPr>
            <p:sp>
              <p:nvSpPr>
                <p:cNvPr id="2" name="Flussdiagramm: Gespeicherte Daten 1"/>
                <p:cNvSpPr/>
                <p:nvPr/>
              </p:nvSpPr>
              <p:spPr>
                <a:xfrm>
                  <a:off x="4590622" y="4254806"/>
                  <a:ext cx="961171" cy="360000"/>
                </a:xfrm>
                <a:prstGeom prst="flowChartOnlineStorag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" name="Rechteck 4"/>
                <p:cNvSpPr/>
                <p:nvPr/>
              </p:nvSpPr>
              <p:spPr>
                <a:xfrm>
                  <a:off x="4590622" y="4254806"/>
                  <a:ext cx="360000" cy="360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9" name="Gruppieren 8"/>
              <p:cNvGrpSpPr/>
              <p:nvPr/>
            </p:nvGrpSpPr>
            <p:grpSpPr>
              <a:xfrm>
                <a:off x="5602469" y="4280759"/>
                <a:ext cx="360000" cy="336663"/>
                <a:chOff x="1246909" y="1584755"/>
                <a:chExt cx="360000" cy="336663"/>
              </a:xfrm>
            </p:grpSpPr>
            <p:sp>
              <p:nvSpPr>
                <p:cNvPr id="7" name="Ellipse 6"/>
                <p:cNvSpPr/>
                <p:nvPr/>
              </p:nvSpPr>
              <p:spPr>
                <a:xfrm>
                  <a:off x="1246909" y="1584755"/>
                  <a:ext cx="360000" cy="33666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" name="Plus 7"/>
                <p:cNvSpPr/>
                <p:nvPr/>
              </p:nvSpPr>
              <p:spPr>
                <a:xfrm>
                  <a:off x="1264909" y="1597418"/>
                  <a:ext cx="324000" cy="324000"/>
                </a:xfrm>
                <a:prstGeom prst="mathPlus">
                  <a:avLst/>
                </a:prstGeom>
                <a:solidFill>
                  <a:schemeClr val="bg1"/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53" name="Textfeld 52"/>
              <p:cNvSpPr txBox="1"/>
              <p:nvPr/>
            </p:nvSpPr>
            <p:spPr>
              <a:xfrm>
                <a:off x="3762042" y="1962958"/>
                <a:ext cx="89372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b="1" dirty="0">
                    <a:solidFill>
                      <a:srgbClr val="00CC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Laser</a:t>
                </a:r>
              </a:p>
            </p:txBody>
          </p:sp>
        </p:grpSp>
        <p:sp>
          <p:nvSpPr>
            <p:cNvPr id="63" name="Rechteck 62"/>
            <p:cNvSpPr/>
            <p:nvPr/>
          </p:nvSpPr>
          <p:spPr>
            <a:xfrm rot="16200000" flipH="1">
              <a:off x="7808748" y="2792357"/>
              <a:ext cx="51120" cy="4085480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6" name="Gruppieren 15"/>
            <p:cNvGrpSpPr/>
            <p:nvPr/>
          </p:nvGrpSpPr>
          <p:grpSpPr>
            <a:xfrm>
              <a:off x="6998215" y="4751437"/>
              <a:ext cx="830997" cy="1008640"/>
              <a:chOff x="6987784" y="5665791"/>
              <a:chExt cx="830997" cy="1008640"/>
            </a:xfrm>
          </p:grpSpPr>
          <p:grpSp>
            <p:nvGrpSpPr>
              <p:cNvPr id="15" name="Gruppieren 14"/>
              <p:cNvGrpSpPr/>
              <p:nvPr/>
            </p:nvGrpSpPr>
            <p:grpSpPr>
              <a:xfrm>
                <a:off x="7045755" y="5808472"/>
                <a:ext cx="720000" cy="720000"/>
                <a:chOff x="7045755" y="5808472"/>
                <a:chExt cx="720000" cy="720000"/>
              </a:xfrm>
            </p:grpSpPr>
            <p:sp>
              <p:nvSpPr>
                <p:cNvPr id="64" name="Ellipse 63"/>
                <p:cNvSpPr/>
                <p:nvPr/>
              </p:nvSpPr>
              <p:spPr>
                <a:xfrm>
                  <a:off x="7045755" y="5808472"/>
                  <a:ext cx="720000" cy="7200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" name="Minus 9"/>
                <p:cNvSpPr/>
                <p:nvPr/>
              </p:nvSpPr>
              <p:spPr>
                <a:xfrm>
                  <a:off x="7226148" y="6042472"/>
                  <a:ext cx="360000" cy="252000"/>
                </a:xfrm>
                <a:prstGeom prst="mathMinus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feld 64"/>
                  <p:cNvSpPr txBox="1"/>
                  <p:nvPr/>
                </p:nvSpPr>
                <p:spPr>
                  <a:xfrm rot="2734193">
                    <a:off x="6898963" y="5754612"/>
                    <a:ext cx="1008640" cy="83099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5400" i="1" smtClean="0">
                              <a:ln>
                                <a:noFill/>
                              </a:ln>
                              <a:solidFill>
                                <a:schemeClr val="accent1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↻</m:t>
                          </m:r>
                        </m:oMath>
                      </m:oMathPara>
                    </a14:m>
                    <a:endParaRPr lang="de-DE" sz="5400" dirty="0">
                      <a:ln>
                        <a:noFill/>
                      </a:ln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5" name="Textfeld 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2734193">
                    <a:off x="6898963" y="5754612"/>
                    <a:ext cx="1008640" cy="830997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9" name="Gruppieren 68"/>
            <p:cNvGrpSpPr/>
            <p:nvPr/>
          </p:nvGrpSpPr>
          <p:grpSpPr>
            <a:xfrm>
              <a:off x="8431530" y="4484946"/>
              <a:ext cx="360000" cy="336663"/>
              <a:chOff x="10099732" y="4345965"/>
              <a:chExt cx="360000" cy="336663"/>
            </a:xfrm>
          </p:grpSpPr>
          <p:sp>
            <p:nvSpPr>
              <p:cNvPr id="70" name="Ellipse 69"/>
              <p:cNvSpPr/>
              <p:nvPr/>
            </p:nvSpPr>
            <p:spPr>
              <a:xfrm>
                <a:off x="10099732" y="434596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Plus 70"/>
              <p:cNvSpPr/>
              <p:nvPr/>
            </p:nvSpPr>
            <p:spPr>
              <a:xfrm>
                <a:off x="10117499" y="4358628"/>
                <a:ext cx="324465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4" name="Gerade Verbindung mit Pfeil 13"/>
            <p:cNvCxnSpPr/>
            <p:nvPr/>
          </p:nvCxnSpPr>
          <p:spPr>
            <a:xfrm>
              <a:off x="10023300" y="4838396"/>
              <a:ext cx="1076632" cy="0"/>
            </a:xfrm>
            <a:prstGeom prst="straightConnector1">
              <a:avLst/>
            </a:prstGeom>
            <a:ln w="28575">
              <a:solidFill>
                <a:srgbClr val="5F5F5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" name="Gruppieren 71"/>
            <p:cNvGrpSpPr/>
            <p:nvPr/>
          </p:nvGrpSpPr>
          <p:grpSpPr>
            <a:xfrm>
              <a:off x="7240325" y="4492657"/>
              <a:ext cx="360000" cy="336663"/>
              <a:chOff x="10099732" y="4345965"/>
              <a:chExt cx="360000" cy="336663"/>
            </a:xfrm>
          </p:grpSpPr>
          <p:sp>
            <p:nvSpPr>
              <p:cNvPr id="73" name="Ellipse 72"/>
              <p:cNvSpPr/>
              <p:nvPr/>
            </p:nvSpPr>
            <p:spPr>
              <a:xfrm>
                <a:off x="10099732" y="434596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" name="Plus 73"/>
              <p:cNvSpPr/>
              <p:nvPr/>
            </p:nvSpPr>
            <p:spPr>
              <a:xfrm>
                <a:off x="10117499" y="4358628"/>
                <a:ext cx="324465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feld 77"/>
                <p:cNvSpPr txBox="1"/>
                <p:nvPr/>
              </p:nvSpPr>
              <p:spPr>
                <a:xfrm>
                  <a:off x="6370231" y="2540433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feld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0231" y="2540433"/>
                  <a:ext cx="282129" cy="276999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feld 78"/>
                <p:cNvSpPr txBox="1"/>
                <p:nvPr/>
              </p:nvSpPr>
              <p:spPr>
                <a:xfrm>
                  <a:off x="6236774" y="3044249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feld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6774" y="3044249"/>
                  <a:ext cx="282129" cy="276999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0" name="Gruppieren 79"/>
            <p:cNvGrpSpPr/>
            <p:nvPr/>
          </p:nvGrpSpPr>
          <p:grpSpPr>
            <a:xfrm>
              <a:off x="6608128" y="4160072"/>
              <a:ext cx="360000" cy="336663"/>
              <a:chOff x="10099732" y="4345965"/>
              <a:chExt cx="360000" cy="336663"/>
            </a:xfrm>
          </p:grpSpPr>
          <p:sp>
            <p:nvSpPr>
              <p:cNvPr id="81" name="Ellipse 80"/>
              <p:cNvSpPr/>
              <p:nvPr/>
            </p:nvSpPr>
            <p:spPr>
              <a:xfrm>
                <a:off x="10099732" y="434596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Plus 81"/>
              <p:cNvSpPr/>
              <p:nvPr/>
            </p:nvSpPr>
            <p:spPr>
              <a:xfrm>
                <a:off x="10117499" y="4358628"/>
                <a:ext cx="324465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3" name="Ellipse 12"/>
            <p:cNvSpPr/>
            <p:nvPr/>
          </p:nvSpPr>
          <p:spPr>
            <a:xfrm>
              <a:off x="8888783" y="4209914"/>
              <a:ext cx="540000" cy="540000"/>
            </a:xfrm>
            <a:prstGeom prst="ellipse">
              <a:avLst/>
            </a:prstGeom>
            <a:solidFill>
              <a:srgbClr val="FF8585"/>
            </a:solidFill>
            <a:ln>
              <a:solidFill>
                <a:srgbClr val="FF85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Ellipse 82"/>
            <p:cNvSpPr/>
            <p:nvPr/>
          </p:nvSpPr>
          <p:spPr>
            <a:xfrm>
              <a:off x="8888783" y="4862275"/>
              <a:ext cx="540000" cy="540000"/>
            </a:xfrm>
            <a:prstGeom prst="ellipse">
              <a:avLst/>
            </a:prstGeom>
            <a:solidFill>
              <a:srgbClr val="FF8585"/>
            </a:solidFill>
            <a:ln>
              <a:solidFill>
                <a:srgbClr val="FF85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Minus 16"/>
            <p:cNvSpPr/>
            <p:nvPr/>
          </p:nvSpPr>
          <p:spPr>
            <a:xfrm>
              <a:off x="8978783" y="4996340"/>
              <a:ext cx="360000" cy="288000"/>
            </a:xfrm>
            <a:prstGeom prst="mathMinus">
              <a:avLst/>
            </a:prstGeom>
            <a:solidFill>
              <a:schemeClr val="bg1"/>
            </a:solidFill>
            <a:ln>
              <a:solidFill>
                <a:srgbClr val="FF85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9081399" y="4749075"/>
              <a:ext cx="720000" cy="5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4" name="Textfeld 83"/>
          <p:cNvSpPr txBox="1"/>
          <p:nvPr/>
        </p:nvSpPr>
        <p:spPr>
          <a:xfrm>
            <a:off x="4177662" y="5767018"/>
            <a:ext cx="1337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Walze (U</a:t>
            </a:r>
            <a:r>
              <a:rPr lang="de-DE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U</a:t>
            </a:r>
            <a:r>
              <a:rPr lang="de-DE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hteck 74"/>
              <p:cNvSpPr/>
              <p:nvPr/>
            </p:nvSpPr>
            <p:spPr>
              <a:xfrm rot="8165445">
                <a:off x="6196197" y="4148688"/>
                <a:ext cx="753732" cy="76944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 smtClean="0">
                          <a:ln w="12700">
                            <a:noFill/>
                          </a:ln>
                          <a:solidFill>
                            <a:srgbClr val="33333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↺</m:t>
                      </m:r>
                    </m:oMath>
                  </m:oMathPara>
                </a14:m>
                <a:endParaRPr lang="de-DE" sz="4400" dirty="0"/>
              </a:p>
            </p:txBody>
          </p:sp>
        </mc:Choice>
        <mc:Fallback xmlns="">
          <p:sp>
            <p:nvSpPr>
              <p:cNvPr id="75" name="Rechteck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65445">
                <a:off x="6196197" y="4148688"/>
                <a:ext cx="753732" cy="769441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feld 75"/>
              <p:cNvSpPr txBox="1"/>
              <p:nvPr/>
            </p:nvSpPr>
            <p:spPr>
              <a:xfrm rot="2734193">
                <a:off x="6118209" y="4860779"/>
                <a:ext cx="882068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 i="1" smtClean="0">
                          <a:solidFill>
                            <a:srgbClr val="33333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↻</m:t>
                      </m:r>
                    </m:oMath>
                  </m:oMathPara>
                </a14:m>
                <a:endParaRPr lang="de-DE" sz="5400" dirty="0">
                  <a:solidFill>
                    <a:srgbClr val="333333"/>
                  </a:solidFill>
                </a:endParaRPr>
              </a:p>
            </p:txBody>
          </p:sp>
        </mc:Choice>
        <mc:Fallback xmlns="">
          <p:sp>
            <p:nvSpPr>
              <p:cNvPr id="76" name="Textfeld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34193">
                <a:off x="6118209" y="4860779"/>
                <a:ext cx="882068" cy="677108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feld 76"/>
          <p:cNvSpPr txBox="1"/>
          <p:nvPr/>
        </p:nvSpPr>
        <p:spPr>
          <a:xfrm>
            <a:off x="6611999" y="1756931"/>
            <a:ext cx="1906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Coronaeinheit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 rot="2355493">
            <a:off x="3625880" y="1049697"/>
            <a:ext cx="107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Spiegel</a:t>
            </a:r>
            <a:endParaRPr lang="de-DE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1010144" y="3103242"/>
            <a:ext cx="144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Tonerkartusche</a:t>
            </a:r>
          </a:p>
        </p:txBody>
      </p:sp>
    </p:spTree>
    <p:extLst>
      <p:ext uri="{BB962C8B-B14F-4D97-AF65-F5344CB8AC3E}">
        <p14:creationId xmlns:p14="http://schemas.microsoft.com/office/powerpoint/2010/main" val="397008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feld 57"/>
          <p:cNvSpPr txBox="1"/>
          <p:nvPr/>
        </p:nvSpPr>
        <p:spPr>
          <a:xfrm>
            <a:off x="6761374" y="3092834"/>
            <a:ext cx="345200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Wechselspannungscoronadraht</a:t>
            </a:r>
            <a:r>
              <a:rPr lang="de-DE" sz="1200" b="1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DE" sz="1200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Bildtrommel wird von übrigen Tonerpartikeln 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und Ladungsanteilen gereinigt. </a:t>
            </a:r>
            <a:endParaRPr lang="de-DE" sz="1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2152004" y="765650"/>
            <a:ext cx="6337463" cy="5047722"/>
            <a:chOff x="4762469" y="706656"/>
            <a:chExt cx="6337463" cy="5047722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762469" y="706656"/>
              <a:ext cx="4609370" cy="3648153"/>
              <a:chOff x="4485942" y="1971444"/>
              <a:chExt cx="4609370" cy="3648153"/>
            </a:xfrm>
          </p:grpSpPr>
          <p:grpSp>
            <p:nvGrpSpPr>
              <p:cNvPr id="134" name="Gruppieren 133"/>
              <p:cNvGrpSpPr/>
              <p:nvPr/>
            </p:nvGrpSpPr>
            <p:grpSpPr>
              <a:xfrm flipH="1">
                <a:off x="4485942" y="1971444"/>
                <a:ext cx="2208560" cy="1673495"/>
                <a:chOff x="5511309" y="1741218"/>
                <a:chExt cx="2208560" cy="1673495"/>
              </a:xfrm>
            </p:grpSpPr>
            <p:sp>
              <p:nvSpPr>
                <p:cNvPr id="3" name="Gleichschenkliges Dreieck 2"/>
                <p:cNvSpPr/>
                <p:nvPr/>
              </p:nvSpPr>
              <p:spPr>
                <a:xfrm rot="15551742">
                  <a:off x="7259613" y="1678309"/>
                  <a:ext cx="397348" cy="523165"/>
                </a:xfrm>
                <a:prstGeom prst="triangle">
                  <a:avLst/>
                </a:prstGeom>
                <a:solidFill>
                  <a:srgbClr val="00CC00"/>
                </a:solidFill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37" name="Gerader Verbinder 36"/>
                <p:cNvCxnSpPr/>
                <p:nvPr/>
              </p:nvCxnSpPr>
              <p:spPr>
                <a:xfrm flipH="1">
                  <a:off x="5968523" y="1984067"/>
                  <a:ext cx="1232912" cy="24512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Gerader Verbinder 45"/>
                <p:cNvCxnSpPr/>
                <p:nvPr/>
              </p:nvCxnSpPr>
              <p:spPr>
                <a:xfrm flipV="1">
                  <a:off x="5519493" y="2208349"/>
                  <a:ext cx="449030" cy="1206364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Rechteck 58"/>
                <p:cNvSpPr/>
                <p:nvPr/>
              </p:nvSpPr>
              <p:spPr>
                <a:xfrm rot="3081838">
                  <a:off x="5912146" y="1766506"/>
                  <a:ext cx="68432" cy="870105"/>
                </a:xfrm>
                <a:prstGeom prst="rect">
                  <a:avLst/>
                </a:prstGeom>
                <a:solidFill>
                  <a:srgbClr val="DDDDDD"/>
                </a:solidFill>
                <a:ln>
                  <a:solidFill>
                    <a:srgbClr val="3333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98" name="Gruppieren 97"/>
              <p:cNvGrpSpPr/>
              <p:nvPr/>
            </p:nvGrpSpPr>
            <p:grpSpPr>
              <a:xfrm>
                <a:off x="6242765" y="3017634"/>
                <a:ext cx="2852547" cy="2601963"/>
                <a:chOff x="6168869" y="2467489"/>
                <a:chExt cx="2852547" cy="2601963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9" name="Ellipse 98"/>
                    <p:cNvSpPr/>
                    <p:nvPr/>
                  </p:nvSpPr>
                  <p:spPr>
                    <a:xfrm rot="20425381">
                      <a:off x="6175501" y="2998947"/>
                      <a:ext cx="1800000" cy="1800000"/>
                    </a:xfrm>
                    <a:prstGeom prst="ellipse">
                      <a:avLst/>
                    </a:prstGeom>
                    <a:solidFill>
                      <a:srgbClr val="DDDDDD"/>
                    </a:solidFill>
                    <a:ln w="38100">
                      <a:solidFill>
                        <a:srgbClr val="33333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sz="4400" b="0" i="1" smtClean="0">
                                <a:ln w="28575">
                                  <a:solidFill>
                                    <a:schemeClr val="tx1"/>
                                  </a:solidFill>
                                </a:ln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sz="4400" i="0" smtClean="0">
                                <a:ln w="12700">
                                  <a:noFill/>
                                </a:ln>
                                <a:solidFill>
                                  <a:srgbClr val="333333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↺</m:t>
                            </m:r>
                          </m:oMath>
                        </m:oMathPara>
                      </a14:m>
                      <a:endParaRPr lang="de-DE" sz="900" dirty="0"/>
                    </a:p>
                  </p:txBody>
                </p:sp>
              </mc:Choice>
              <mc:Fallback xmlns="">
                <p:sp>
                  <p:nvSpPr>
                    <p:cNvPr id="99" name="Ellipse 9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20425381">
                      <a:off x="6175501" y="2998947"/>
                      <a:ext cx="1800000" cy="1800000"/>
                    </a:xfrm>
                    <a:prstGeom prst="ellipse">
                      <a:avLst/>
                    </a:prstGeom>
                    <a:blipFill>
                      <a:blip r:embed="rId2"/>
                      <a:stretch>
                        <a:fillRect/>
                      </a:stretch>
                    </a:blipFill>
                    <a:ln w="38100">
                      <a:solidFill>
                        <a:srgbClr val="333333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0" name="Textfeld 99"/>
                    <p:cNvSpPr txBox="1"/>
                    <p:nvPr/>
                  </p:nvSpPr>
                  <p:spPr>
                    <a:xfrm>
                      <a:off x="6168869" y="3762446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0" name="Textfeld 9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168869" y="3762446"/>
                      <a:ext cx="282129" cy="276999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1" name="Textfeld 100"/>
                    <p:cNvSpPr txBox="1"/>
                    <p:nvPr/>
                  </p:nvSpPr>
                  <p:spPr>
                    <a:xfrm>
                      <a:off x="6272475" y="3396277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1" name="Textfeld 10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72475" y="3396277"/>
                      <a:ext cx="282129" cy="276999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3" name="Textfeld 102"/>
                    <p:cNvSpPr txBox="1"/>
                    <p:nvPr/>
                  </p:nvSpPr>
                  <p:spPr>
                    <a:xfrm>
                      <a:off x="6934436" y="3026946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3" name="Textfeld 10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34436" y="3026946"/>
                      <a:ext cx="282129" cy="276999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Textfeld 103"/>
                    <p:cNvSpPr txBox="1"/>
                    <p:nvPr/>
                  </p:nvSpPr>
                  <p:spPr>
                    <a:xfrm>
                      <a:off x="6934435" y="451377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Textfeld 10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34435" y="4513773"/>
                      <a:ext cx="282129" cy="276999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5" name="Textfeld 104"/>
                    <p:cNvSpPr txBox="1"/>
                    <p:nvPr/>
                  </p:nvSpPr>
                  <p:spPr>
                    <a:xfrm>
                      <a:off x="7693372" y="3746162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5" name="Textfeld 10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693372" y="3746162"/>
                      <a:ext cx="282129" cy="276999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Textfeld 106"/>
                    <p:cNvSpPr txBox="1"/>
                    <p:nvPr/>
                  </p:nvSpPr>
                  <p:spPr>
                    <a:xfrm>
                      <a:off x="6561235" y="4400940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Textfeld 10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61235" y="4400940"/>
                      <a:ext cx="282129" cy="276999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8" name="Textfeld 107"/>
                    <p:cNvSpPr txBox="1"/>
                    <p:nvPr/>
                  </p:nvSpPr>
                  <p:spPr>
                    <a:xfrm>
                      <a:off x="7597843" y="3396280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8" name="Textfeld 10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597843" y="3396280"/>
                      <a:ext cx="282129" cy="276999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9" name="Textfeld 108"/>
                    <p:cNvSpPr txBox="1"/>
                    <p:nvPr/>
                  </p:nvSpPr>
                  <p:spPr>
                    <a:xfrm>
                      <a:off x="7336063" y="312220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9" name="Textfeld 10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6063" y="3122205"/>
                      <a:ext cx="282129" cy="276999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1" name="Textfeld 110"/>
                    <p:cNvSpPr txBox="1"/>
                    <p:nvPr/>
                  </p:nvSpPr>
                  <p:spPr>
                    <a:xfrm>
                      <a:off x="7597843" y="4122008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FF0000"/>
                                  </a:solidFill>
                                </a:ln>
                                <a:solidFill>
                                  <a:srgbClr val="8000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⊕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80008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1" name="Textfeld 11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597843" y="4122008"/>
                      <a:ext cx="282129" cy="276999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12" name="Gruppieren 111"/>
                <p:cNvGrpSpPr/>
                <p:nvPr/>
              </p:nvGrpSpPr>
              <p:grpSpPr>
                <a:xfrm>
                  <a:off x="7761610" y="2467489"/>
                  <a:ext cx="1259806" cy="1242231"/>
                  <a:chOff x="7477504" y="1441930"/>
                  <a:chExt cx="1259806" cy="1242231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1" name="Textfeld 120"/>
                      <p:cNvSpPr txBox="1"/>
                      <p:nvPr/>
                    </p:nvSpPr>
                    <p:spPr>
                      <a:xfrm>
                        <a:off x="7958742" y="2407162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1" name="Textfeld 12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958742" y="2407162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2" name="Textfeld 121"/>
                      <p:cNvSpPr txBox="1"/>
                      <p:nvPr/>
                    </p:nvSpPr>
                    <p:spPr>
                      <a:xfrm>
                        <a:off x="8455181" y="1929836"/>
                        <a:ext cx="282129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de-DE" i="1" smtClean="0">
                                  <a:ln>
                                    <a:solidFill>
                                      <a:srgbClr val="0000FF"/>
                                    </a:solidFill>
                                  </a:ln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⊝</m:t>
                              </m:r>
                            </m:oMath>
                          </m:oMathPara>
                        </a14:m>
                        <a:endParaRPr lang="de-DE" dirty="0">
                          <a:ln>
                            <a:solidFill>
                              <a:srgbClr val="0000FF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22" name="Textfeld 12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455181" y="1929836"/>
                        <a:ext cx="282129" cy="276999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23" name="Gruppieren 122"/>
                  <p:cNvGrpSpPr/>
                  <p:nvPr/>
                </p:nvGrpSpPr>
                <p:grpSpPr>
                  <a:xfrm>
                    <a:off x="7477504" y="1441930"/>
                    <a:ext cx="1112335" cy="1094447"/>
                    <a:chOff x="5676691" y="1998355"/>
                    <a:chExt cx="1112335" cy="1094447"/>
                  </a:xfrm>
                </p:grpSpPr>
                <p:grpSp>
                  <p:nvGrpSpPr>
                    <p:cNvPr id="124" name="Gruppieren 123"/>
                    <p:cNvGrpSpPr/>
                    <p:nvPr/>
                  </p:nvGrpSpPr>
                  <p:grpSpPr>
                    <a:xfrm>
                      <a:off x="5937748" y="2255955"/>
                      <a:ext cx="720000" cy="720000"/>
                      <a:chOff x="1214438" y="1143000"/>
                      <a:chExt cx="720000" cy="720000"/>
                    </a:xfrm>
                    <a:solidFill>
                      <a:srgbClr val="0070C0"/>
                    </a:solidFill>
                  </p:grpSpPr>
                  <p:sp>
                    <p:nvSpPr>
                      <p:cNvPr id="132" name="Ellipse 131"/>
                      <p:cNvSpPr/>
                      <p:nvPr/>
                    </p:nvSpPr>
                    <p:spPr>
                      <a:xfrm>
                        <a:off x="1214438" y="1143000"/>
                        <a:ext cx="720000" cy="720000"/>
                      </a:xfrm>
                      <a:prstGeom prst="ellipse">
                        <a:avLst/>
                      </a:prstGeom>
                      <a:solidFill>
                        <a:srgbClr val="0000FF"/>
                      </a:solidFill>
                      <a:ln>
                        <a:solidFill>
                          <a:srgbClr val="0000F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/>
                      </a:p>
                    </p:txBody>
                  </p:sp>
                  <p:sp>
                    <p:nvSpPr>
                      <p:cNvPr id="133" name="Ellipse 132"/>
                      <p:cNvSpPr/>
                      <p:nvPr/>
                    </p:nvSpPr>
                    <p:spPr>
                      <a:xfrm>
                        <a:off x="1428748" y="1359906"/>
                        <a:ext cx="288000" cy="288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de-DE" dirty="0"/>
                      </a:p>
                    </p:txBody>
                  </p:sp>
                </p:grp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5" name="Textfeld 124"/>
                        <p:cNvSpPr txBox="1"/>
                        <p:nvPr/>
                      </p:nvSpPr>
                      <p:spPr>
                        <a:xfrm rot="17618140">
                          <a:off x="6197846" y="2493892"/>
                          <a:ext cx="234038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solidFill>
                                      <a:srgbClr val="333333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↻</m:t>
                                </m:r>
                              </m:oMath>
                            </m:oMathPara>
                          </a14:m>
                          <a:endParaRPr lang="de-DE" dirty="0">
                            <a:solidFill>
                              <a:srgbClr val="333333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5" name="Textfeld 124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 rot="17618140">
                          <a:off x="6197846" y="2493892"/>
                          <a:ext cx="234038" cy="276999"/>
                        </a:xfrm>
                        <a:prstGeom prst="rect">
                          <a:avLst/>
                        </a:prstGeom>
                        <a:blipFill>
                          <a:blip r:embed="rId14"/>
                          <a:stretch>
                            <a:fillRect t="-9259" r="-8621" b="-14815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6" name="Textfeld 125"/>
                        <p:cNvSpPr txBox="1"/>
                        <p:nvPr/>
                      </p:nvSpPr>
                      <p:spPr>
                        <a:xfrm>
                          <a:off x="6157929" y="1998355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6" name="Textfeld 125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157929" y="1998355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5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7" name="Textfeld 126"/>
                        <p:cNvSpPr txBox="1"/>
                        <p:nvPr/>
                      </p:nvSpPr>
                      <p:spPr>
                        <a:xfrm>
                          <a:off x="5676691" y="2487792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7" name="Textfeld 126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676691" y="2487792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6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8" name="Textfeld 127"/>
                        <p:cNvSpPr txBox="1"/>
                        <p:nvPr/>
                      </p:nvSpPr>
                      <p:spPr>
                        <a:xfrm>
                          <a:off x="6506897" y="2129823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8" name="Textfeld 127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506897" y="2129823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29" name="Textfeld 128"/>
                        <p:cNvSpPr txBox="1"/>
                        <p:nvPr/>
                      </p:nvSpPr>
                      <p:spPr>
                        <a:xfrm>
                          <a:off x="5805284" y="2150444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29" name="Textfeld 128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805284" y="2150444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8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30" name="Textfeld 129"/>
                        <p:cNvSpPr txBox="1"/>
                        <p:nvPr/>
                      </p:nvSpPr>
                      <p:spPr>
                        <a:xfrm>
                          <a:off x="5810865" y="2812894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30" name="Textfeld 129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810865" y="2812894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19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31" name="Textfeld 130"/>
                        <p:cNvSpPr txBox="1"/>
                        <p:nvPr/>
                      </p:nvSpPr>
                      <p:spPr>
                        <a:xfrm>
                          <a:off x="6504993" y="2815803"/>
                          <a:ext cx="282129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smtClean="0">
                                    <a:ln>
                                      <a:solidFill>
                                        <a:srgbClr val="0000FF"/>
                                      </a:solidFill>
                                    </a:ln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⊝</m:t>
                                </m:r>
                              </m:oMath>
                            </m:oMathPara>
                          </a14:m>
                          <a:endParaRPr lang="de-DE" dirty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131" name="Textfeld 130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504993" y="2815803"/>
                          <a:ext cx="282129" cy="276999"/>
                        </a:xfrm>
                        <a:prstGeom prst="rect">
                          <a:avLst/>
                        </a:prstGeom>
                        <a:blipFill>
                          <a:blip r:embed="rId20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de-DE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3" name="Textfeld 112"/>
                    <p:cNvSpPr txBox="1"/>
                    <p:nvPr/>
                  </p:nvSpPr>
                  <p:spPr>
                    <a:xfrm>
                      <a:off x="8276003" y="4029222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3" name="Textfeld 11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76003" y="4029222"/>
                      <a:ext cx="282129" cy="276999"/>
                    </a:xfrm>
                    <a:prstGeom prst="rect">
                      <a:avLst/>
                    </a:prstGeom>
                    <a:blipFill>
                      <a:blip r:embed="rId2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Textfeld 113"/>
                    <p:cNvSpPr txBox="1"/>
                    <p:nvPr/>
                  </p:nvSpPr>
                  <p:spPr>
                    <a:xfrm>
                      <a:off x="6931025" y="4792453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Textfeld 11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31025" y="4792453"/>
                      <a:ext cx="282129" cy="276999"/>
                    </a:xfrm>
                    <a:prstGeom prst="rect">
                      <a:avLst/>
                    </a:prstGeom>
                    <a:blipFill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6" name="Textfeld 115"/>
                    <p:cNvSpPr txBox="1"/>
                    <p:nvPr/>
                  </p:nvSpPr>
                  <p:spPr>
                    <a:xfrm>
                      <a:off x="7836577" y="425631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6" name="Textfeld 1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36577" y="4256315"/>
                      <a:ext cx="282129" cy="276999"/>
                    </a:xfrm>
                    <a:prstGeom prst="rect">
                      <a:avLst/>
                    </a:prstGeom>
                    <a:blipFill>
                      <a:blip r:embed="rId2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7" name="Textfeld 116"/>
                    <p:cNvSpPr txBox="1"/>
                    <p:nvPr/>
                  </p:nvSpPr>
                  <p:spPr>
                    <a:xfrm>
                      <a:off x="6426594" y="4660488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7" name="Textfeld 11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26594" y="4660488"/>
                      <a:ext cx="282129" cy="276999"/>
                    </a:xfrm>
                    <a:prstGeom prst="rect">
                      <a:avLst/>
                    </a:prstGeom>
                    <a:blipFill>
                      <a:blip r:embed="rId2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9" name="Textfeld 118"/>
                    <p:cNvSpPr txBox="1"/>
                    <p:nvPr/>
                  </p:nvSpPr>
                  <p:spPr>
                    <a:xfrm>
                      <a:off x="6928838" y="2691717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9" name="Textfeld 1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28838" y="2691717"/>
                      <a:ext cx="282129" cy="276999"/>
                    </a:xfrm>
                    <a:prstGeom prst="rect">
                      <a:avLst/>
                    </a:prstGeom>
                    <a:blipFill>
                      <a:blip r:embed="rId2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0" name="Textfeld 119"/>
                    <p:cNvSpPr txBox="1"/>
                    <p:nvPr/>
                  </p:nvSpPr>
                  <p:spPr>
                    <a:xfrm>
                      <a:off x="7485381" y="2860265"/>
                      <a:ext cx="28212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de-DE" i="1" smtClean="0">
                                <a:ln>
                                  <a:solidFill>
                                    <a:srgbClr val="0000FF"/>
                                  </a:solidFill>
                                </a:ln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⊝</m:t>
                            </m:r>
                          </m:oMath>
                        </m:oMathPara>
                      </a14:m>
                      <a:endParaRPr lang="de-DE" dirty="0">
                        <a:ln>
                          <a:solidFill>
                            <a:srgbClr val="0000FF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0" name="Textfeld 1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85381" y="2860265"/>
                      <a:ext cx="282129" cy="276999"/>
                    </a:xfrm>
                    <a:prstGeom prst="rect">
                      <a:avLst/>
                    </a:prstGeom>
                    <a:blipFill>
                      <a:blip r:embed="rId2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de-D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6" name="Gruppieren 5"/>
              <p:cNvGrpSpPr/>
              <p:nvPr/>
            </p:nvGrpSpPr>
            <p:grpSpPr>
              <a:xfrm>
                <a:off x="4788858" y="4269091"/>
                <a:ext cx="961171" cy="360000"/>
                <a:chOff x="4590622" y="4254806"/>
                <a:chExt cx="961171" cy="360000"/>
              </a:xfrm>
            </p:grpSpPr>
            <p:sp>
              <p:nvSpPr>
                <p:cNvPr id="2" name="Flussdiagramm: Gespeicherte Daten 1"/>
                <p:cNvSpPr/>
                <p:nvPr/>
              </p:nvSpPr>
              <p:spPr>
                <a:xfrm>
                  <a:off x="4590622" y="4254806"/>
                  <a:ext cx="961171" cy="360000"/>
                </a:xfrm>
                <a:prstGeom prst="flowChartOnlineStorag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" name="Rechteck 4"/>
                <p:cNvSpPr/>
                <p:nvPr/>
              </p:nvSpPr>
              <p:spPr>
                <a:xfrm>
                  <a:off x="4590622" y="4254806"/>
                  <a:ext cx="360000" cy="360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9" name="Gruppieren 8"/>
              <p:cNvGrpSpPr/>
              <p:nvPr/>
            </p:nvGrpSpPr>
            <p:grpSpPr>
              <a:xfrm>
                <a:off x="5602469" y="4280759"/>
                <a:ext cx="360000" cy="336663"/>
                <a:chOff x="1246909" y="1584755"/>
                <a:chExt cx="360000" cy="336663"/>
              </a:xfrm>
            </p:grpSpPr>
            <p:sp>
              <p:nvSpPr>
                <p:cNvPr id="7" name="Ellipse 6"/>
                <p:cNvSpPr/>
                <p:nvPr/>
              </p:nvSpPr>
              <p:spPr>
                <a:xfrm>
                  <a:off x="1246909" y="1584755"/>
                  <a:ext cx="360000" cy="33666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8" name="Plus 7"/>
                <p:cNvSpPr/>
                <p:nvPr/>
              </p:nvSpPr>
              <p:spPr>
                <a:xfrm>
                  <a:off x="1264909" y="1597418"/>
                  <a:ext cx="324000" cy="324000"/>
                </a:xfrm>
                <a:prstGeom prst="mathPlus">
                  <a:avLst/>
                </a:prstGeom>
                <a:solidFill>
                  <a:schemeClr val="bg1"/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63" name="Rechteck 62"/>
            <p:cNvSpPr/>
            <p:nvPr/>
          </p:nvSpPr>
          <p:spPr>
            <a:xfrm rot="16200000" flipH="1">
              <a:off x="7808748" y="2792357"/>
              <a:ext cx="51120" cy="4085480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6" name="Gruppieren 15"/>
            <p:cNvGrpSpPr/>
            <p:nvPr/>
          </p:nvGrpSpPr>
          <p:grpSpPr>
            <a:xfrm>
              <a:off x="6998216" y="4745738"/>
              <a:ext cx="830997" cy="1008640"/>
              <a:chOff x="6987785" y="5660092"/>
              <a:chExt cx="830997" cy="1008640"/>
            </a:xfrm>
          </p:grpSpPr>
          <p:grpSp>
            <p:nvGrpSpPr>
              <p:cNvPr id="15" name="Gruppieren 14"/>
              <p:cNvGrpSpPr/>
              <p:nvPr/>
            </p:nvGrpSpPr>
            <p:grpSpPr>
              <a:xfrm>
                <a:off x="7045755" y="5808472"/>
                <a:ext cx="720000" cy="720000"/>
                <a:chOff x="7045755" y="5808472"/>
                <a:chExt cx="720000" cy="720000"/>
              </a:xfrm>
            </p:grpSpPr>
            <p:sp>
              <p:nvSpPr>
                <p:cNvPr id="64" name="Ellipse 63"/>
                <p:cNvSpPr/>
                <p:nvPr/>
              </p:nvSpPr>
              <p:spPr>
                <a:xfrm>
                  <a:off x="7045755" y="5808472"/>
                  <a:ext cx="720000" cy="720000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10" name="Minus 9"/>
                <p:cNvSpPr/>
                <p:nvPr/>
              </p:nvSpPr>
              <p:spPr>
                <a:xfrm>
                  <a:off x="7226148" y="6042472"/>
                  <a:ext cx="360000" cy="252000"/>
                </a:xfrm>
                <a:prstGeom prst="mathMinus">
                  <a:avLst/>
                </a:prstGeom>
                <a:solidFill>
                  <a:schemeClr val="bg1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>
                    <a:ln>
                      <a:solidFill>
                        <a:srgbClr val="0000FF"/>
                      </a:solidFill>
                    </a:ln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feld 64"/>
                  <p:cNvSpPr txBox="1"/>
                  <p:nvPr/>
                </p:nvSpPr>
                <p:spPr>
                  <a:xfrm rot="2734193">
                    <a:off x="6898964" y="5748913"/>
                    <a:ext cx="1008640" cy="83099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5400" i="1" smtClean="0">
                              <a:ln>
                                <a:noFill/>
                              </a:ln>
                              <a:solidFill>
                                <a:schemeClr val="accent1">
                                  <a:lumMod val="40000"/>
                                  <a:lumOff val="6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↻</m:t>
                          </m:r>
                        </m:oMath>
                      </m:oMathPara>
                    </a14:m>
                    <a:endParaRPr lang="de-DE" sz="5400" dirty="0">
                      <a:ln>
                        <a:noFill/>
                      </a:ln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5" name="Textfeld 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2734193">
                    <a:off x="6898964" y="5748913"/>
                    <a:ext cx="1008640" cy="830997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9" name="Gruppieren 68"/>
            <p:cNvGrpSpPr/>
            <p:nvPr/>
          </p:nvGrpSpPr>
          <p:grpSpPr>
            <a:xfrm>
              <a:off x="8431530" y="4484946"/>
              <a:ext cx="360000" cy="336663"/>
              <a:chOff x="10099732" y="4345965"/>
              <a:chExt cx="360000" cy="336663"/>
            </a:xfrm>
          </p:grpSpPr>
          <p:sp>
            <p:nvSpPr>
              <p:cNvPr id="70" name="Ellipse 69"/>
              <p:cNvSpPr/>
              <p:nvPr/>
            </p:nvSpPr>
            <p:spPr>
              <a:xfrm>
                <a:off x="10099732" y="434596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1" name="Plus 70"/>
              <p:cNvSpPr/>
              <p:nvPr/>
            </p:nvSpPr>
            <p:spPr>
              <a:xfrm>
                <a:off x="10117499" y="4358628"/>
                <a:ext cx="324465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4" name="Gerade Verbindung mit Pfeil 13"/>
            <p:cNvCxnSpPr/>
            <p:nvPr/>
          </p:nvCxnSpPr>
          <p:spPr>
            <a:xfrm>
              <a:off x="10023300" y="4838396"/>
              <a:ext cx="1076632" cy="0"/>
            </a:xfrm>
            <a:prstGeom prst="straightConnector1">
              <a:avLst/>
            </a:prstGeom>
            <a:ln w="28575">
              <a:solidFill>
                <a:srgbClr val="5F5F5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" name="Gruppieren 71"/>
            <p:cNvGrpSpPr/>
            <p:nvPr/>
          </p:nvGrpSpPr>
          <p:grpSpPr>
            <a:xfrm>
              <a:off x="7240325" y="4492657"/>
              <a:ext cx="360000" cy="336663"/>
              <a:chOff x="10099732" y="4345965"/>
              <a:chExt cx="360000" cy="336663"/>
            </a:xfrm>
          </p:grpSpPr>
          <p:sp>
            <p:nvSpPr>
              <p:cNvPr id="73" name="Ellipse 72"/>
              <p:cNvSpPr/>
              <p:nvPr/>
            </p:nvSpPr>
            <p:spPr>
              <a:xfrm>
                <a:off x="10099732" y="434596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4" name="Plus 73"/>
              <p:cNvSpPr/>
              <p:nvPr/>
            </p:nvSpPr>
            <p:spPr>
              <a:xfrm>
                <a:off x="10117499" y="4358628"/>
                <a:ext cx="324465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feld 77"/>
                <p:cNvSpPr txBox="1"/>
                <p:nvPr/>
              </p:nvSpPr>
              <p:spPr>
                <a:xfrm>
                  <a:off x="6370231" y="2540433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feld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0231" y="2540433"/>
                  <a:ext cx="282129" cy="276999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feld 78"/>
                <p:cNvSpPr txBox="1"/>
                <p:nvPr/>
              </p:nvSpPr>
              <p:spPr>
                <a:xfrm>
                  <a:off x="6236774" y="3044249"/>
                  <a:ext cx="2821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i="1" smtClean="0">
                            <a:ln>
                              <a:solidFill>
                                <a:srgbClr val="0000FF"/>
                              </a:solidFill>
                            </a:ln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⊝</m:t>
                        </m:r>
                      </m:oMath>
                    </m:oMathPara>
                  </a14:m>
                  <a:endParaRPr lang="de-DE" dirty="0">
                    <a:ln>
                      <a:solidFill>
                        <a:srgbClr val="0000FF"/>
                      </a:solidFill>
                    </a:ln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feld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6774" y="3044249"/>
                  <a:ext cx="282129" cy="276999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0" name="Gruppieren 79"/>
            <p:cNvGrpSpPr/>
            <p:nvPr/>
          </p:nvGrpSpPr>
          <p:grpSpPr>
            <a:xfrm>
              <a:off x="6608128" y="4160072"/>
              <a:ext cx="360000" cy="336663"/>
              <a:chOff x="10099732" y="4345965"/>
              <a:chExt cx="360000" cy="336663"/>
            </a:xfrm>
          </p:grpSpPr>
          <p:sp>
            <p:nvSpPr>
              <p:cNvPr id="81" name="Ellipse 80"/>
              <p:cNvSpPr/>
              <p:nvPr/>
            </p:nvSpPr>
            <p:spPr>
              <a:xfrm>
                <a:off x="10099732" y="4345965"/>
                <a:ext cx="360000" cy="33666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Plus 81"/>
              <p:cNvSpPr/>
              <p:nvPr/>
            </p:nvSpPr>
            <p:spPr>
              <a:xfrm>
                <a:off x="10117499" y="4358628"/>
                <a:ext cx="324465" cy="324000"/>
              </a:xfrm>
              <a:prstGeom prst="mathPlus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3" name="Ellipse 12"/>
            <p:cNvSpPr/>
            <p:nvPr/>
          </p:nvSpPr>
          <p:spPr>
            <a:xfrm>
              <a:off x="8888783" y="4209914"/>
              <a:ext cx="540000" cy="540000"/>
            </a:xfrm>
            <a:prstGeom prst="ellipse">
              <a:avLst/>
            </a:prstGeom>
            <a:solidFill>
              <a:srgbClr val="FF8585"/>
            </a:solidFill>
            <a:ln>
              <a:solidFill>
                <a:srgbClr val="FF85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Ellipse 82"/>
            <p:cNvSpPr/>
            <p:nvPr/>
          </p:nvSpPr>
          <p:spPr>
            <a:xfrm>
              <a:off x="8888783" y="4862275"/>
              <a:ext cx="540000" cy="540000"/>
            </a:xfrm>
            <a:prstGeom prst="ellipse">
              <a:avLst/>
            </a:prstGeom>
            <a:solidFill>
              <a:srgbClr val="FF8585"/>
            </a:solidFill>
            <a:ln>
              <a:solidFill>
                <a:srgbClr val="FF85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Minus 16"/>
            <p:cNvSpPr/>
            <p:nvPr/>
          </p:nvSpPr>
          <p:spPr>
            <a:xfrm>
              <a:off x="8978783" y="4994695"/>
              <a:ext cx="360000" cy="288000"/>
            </a:xfrm>
            <a:prstGeom prst="mathMinus">
              <a:avLst/>
            </a:prstGeom>
            <a:solidFill>
              <a:schemeClr val="bg1"/>
            </a:solidFill>
            <a:ln>
              <a:solidFill>
                <a:srgbClr val="FF85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rgbClr val="FF6600"/>
                  </a:solidFill>
                </a:ln>
              </a:endParaRPr>
            </a:p>
          </p:txBody>
        </p:sp>
        <p:sp>
          <p:nvSpPr>
            <p:cNvPr id="18" name="Rechteck 17"/>
            <p:cNvSpPr/>
            <p:nvPr/>
          </p:nvSpPr>
          <p:spPr>
            <a:xfrm>
              <a:off x="9081399" y="4749075"/>
              <a:ext cx="720000" cy="54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1" name="Rechtwinkliges Dreieck 20"/>
          <p:cNvSpPr/>
          <p:nvPr/>
        </p:nvSpPr>
        <p:spPr>
          <a:xfrm rot="17255486" flipH="1" flipV="1">
            <a:off x="5727789" y="3201930"/>
            <a:ext cx="540000" cy="540000"/>
          </a:xfrm>
          <a:prstGeom prst="rtTriangle">
            <a:avLst/>
          </a:prstGeom>
          <a:solidFill>
            <a:srgbClr val="00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 rot="21047323">
                <a:off x="6139498" y="3154658"/>
                <a:ext cx="72286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de-DE" sz="36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047323">
                <a:off x="6139498" y="3154658"/>
                <a:ext cx="722862" cy="553998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feld 75"/>
              <p:cNvSpPr txBox="1"/>
              <p:nvPr/>
            </p:nvSpPr>
            <p:spPr>
              <a:xfrm rot="2734193">
                <a:off x="6126149" y="4859135"/>
                <a:ext cx="882068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 i="1" smtClean="0">
                          <a:solidFill>
                            <a:srgbClr val="33333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↻</m:t>
                      </m:r>
                    </m:oMath>
                  </m:oMathPara>
                </a14:m>
                <a:endParaRPr lang="de-DE" sz="5400" dirty="0">
                  <a:solidFill>
                    <a:srgbClr val="333333"/>
                  </a:solidFill>
                </a:endParaRPr>
              </a:p>
            </p:txBody>
          </p:sp>
        </mc:Choice>
        <mc:Fallback xmlns="">
          <p:sp>
            <p:nvSpPr>
              <p:cNvPr id="76" name="Textfeld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34193">
                <a:off x="6126149" y="4859135"/>
                <a:ext cx="882068" cy="677108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 rot="8165445">
                <a:off x="6190318" y="4146327"/>
                <a:ext cx="75373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400">
                          <a:ln w="12700">
                            <a:noFill/>
                          </a:ln>
                          <a:solidFill>
                            <a:srgbClr val="33333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↺</m:t>
                      </m:r>
                    </m:oMath>
                  </m:oMathPara>
                </a14:m>
                <a:endParaRPr lang="de-DE" sz="4400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8165445">
                <a:off x="6190318" y="4146327"/>
                <a:ext cx="753732" cy="769441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feld 84"/>
          <p:cNvSpPr txBox="1"/>
          <p:nvPr/>
        </p:nvSpPr>
        <p:spPr>
          <a:xfrm>
            <a:off x="6611999" y="1756931"/>
            <a:ext cx="1906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Coronaeinheit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 rot="2355493">
            <a:off x="3640186" y="1064470"/>
            <a:ext cx="1074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Spiegel</a:t>
            </a:r>
            <a:endParaRPr lang="de-DE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1428104" y="757164"/>
            <a:ext cx="893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00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Laser</a:t>
            </a:r>
          </a:p>
        </p:txBody>
      </p:sp>
      <p:sp>
        <p:nvSpPr>
          <p:cNvPr id="88" name="Textfeld 87"/>
          <p:cNvSpPr txBox="1"/>
          <p:nvPr/>
        </p:nvSpPr>
        <p:spPr>
          <a:xfrm>
            <a:off x="1008660" y="3103242"/>
            <a:ext cx="1443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Tonerkartusche</a:t>
            </a:r>
          </a:p>
        </p:txBody>
      </p:sp>
      <p:sp>
        <p:nvSpPr>
          <p:cNvPr id="89" name="Textfeld 88"/>
          <p:cNvSpPr txBox="1"/>
          <p:nvPr/>
        </p:nvSpPr>
        <p:spPr>
          <a:xfrm>
            <a:off x="4177662" y="5767018"/>
            <a:ext cx="1337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Walze (U</a:t>
            </a:r>
            <a:r>
              <a:rPr lang="de-DE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U</a:t>
            </a:r>
            <a:r>
              <a:rPr lang="de-DE" sz="1200" b="1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90" name="Textfeld 89"/>
          <p:cNvSpPr txBox="1"/>
          <p:nvPr/>
        </p:nvSpPr>
        <p:spPr>
          <a:xfrm>
            <a:off x="6902041" y="5066335"/>
            <a:ext cx="1337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rgbClr val="FF4F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Hitzewalze</a:t>
            </a:r>
          </a:p>
        </p:txBody>
      </p:sp>
    </p:spTree>
    <p:extLst>
      <p:ext uri="{BB962C8B-B14F-4D97-AF65-F5344CB8AC3E}">
        <p14:creationId xmlns:p14="http://schemas.microsoft.com/office/powerpoint/2010/main" val="360639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Breitbild</PresentationFormat>
  <Paragraphs>197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s1meroth</dc:creator>
  <cp:lastModifiedBy>s1meroth</cp:lastModifiedBy>
  <cp:revision>43</cp:revision>
  <cp:lastPrinted>2017-01-03T10:21:29Z</cp:lastPrinted>
  <dcterms:created xsi:type="dcterms:W3CDTF">2016-11-23T17:24:40Z</dcterms:created>
  <dcterms:modified xsi:type="dcterms:W3CDTF">2017-06-12T20:58:10Z</dcterms:modified>
</cp:coreProperties>
</file>