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43200"/>
    <a:srgbClr val="FF9B00"/>
    <a:srgbClr val="00FF00"/>
    <a:srgbClr val="006400"/>
    <a:srgbClr val="009B00"/>
    <a:srgbClr val="00BF00"/>
    <a:srgbClr val="C800C8"/>
    <a:srgbClr val="9B00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47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1878" y="324"/>
      </p:cViewPr>
      <p:guideLst>
        <p:guide orient="horz" pos="2183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05.06.2020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6614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05.06.2020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8051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05.06.2020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4170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05.06.2020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3281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05.06.2020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8079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05.06.2020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0084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05.06.2020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4877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05.06.2020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2344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05.06.2020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15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05.06.2020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5794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05.06.2020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7785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906000" cy="9000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7906" y="1279209"/>
            <a:ext cx="8640000" cy="486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D3C28-CF28-4B09-B2A7-88A4E44AE148}" type="datetimeFigureOut">
              <a:rPr lang="de-DE" smtClean="0"/>
              <a:t>05.06.2020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3535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Tx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565BFC56-3FC2-4D07-B49C-DAAE437CF153}"/>
              </a:ext>
            </a:extLst>
          </p:cNvPr>
          <p:cNvSpPr>
            <a:spLocks noChangeAspect="1"/>
          </p:cNvSpPr>
          <p:nvPr/>
        </p:nvSpPr>
        <p:spPr>
          <a:xfrm>
            <a:off x="2918794" y="571507"/>
            <a:ext cx="360773" cy="375596"/>
          </a:xfrm>
          <a:prstGeom prst="rect">
            <a:avLst/>
          </a:prstGeom>
          <a:solidFill>
            <a:schemeClr val="accent3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43CA1C97-0C2A-4F14-9AEC-7DE6C9124942}"/>
              </a:ext>
            </a:extLst>
          </p:cNvPr>
          <p:cNvSpPr>
            <a:spLocks noChangeAspect="1"/>
          </p:cNvSpPr>
          <p:nvPr/>
        </p:nvSpPr>
        <p:spPr>
          <a:xfrm>
            <a:off x="3277635" y="571500"/>
            <a:ext cx="1443093" cy="375596"/>
          </a:xfrm>
          <a:prstGeom prst="rect">
            <a:avLst/>
          </a:prstGeom>
          <a:solidFill>
            <a:schemeClr val="accent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B667787B-1743-4EBB-A0A3-015BB95B7DEA}"/>
              </a:ext>
            </a:extLst>
          </p:cNvPr>
          <p:cNvSpPr>
            <a:spLocks noChangeAspect="1"/>
          </p:cNvSpPr>
          <p:nvPr/>
        </p:nvSpPr>
        <p:spPr>
          <a:xfrm>
            <a:off x="4720339" y="571500"/>
            <a:ext cx="360773" cy="375596"/>
          </a:xfrm>
          <a:prstGeom prst="rect">
            <a:avLst/>
          </a:prstGeom>
          <a:solidFill>
            <a:schemeClr val="accent2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60106EF2-DA0A-4A6A-A96B-15A3111C5377}"/>
              </a:ext>
            </a:extLst>
          </p:cNvPr>
          <p:cNvSpPr>
            <a:spLocks noChangeAspect="1"/>
          </p:cNvSpPr>
          <p:nvPr/>
        </p:nvSpPr>
        <p:spPr>
          <a:xfrm>
            <a:off x="5079179" y="571500"/>
            <a:ext cx="721546" cy="375596"/>
          </a:xfrm>
          <a:prstGeom prst="rect">
            <a:avLst/>
          </a:prstGeom>
          <a:solidFill>
            <a:srgbClr val="FF9B00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B54A8DBE-4743-43D6-AF65-D2B678DC5DAC}"/>
              </a:ext>
            </a:extLst>
          </p:cNvPr>
          <p:cNvSpPr>
            <a:spLocks noChangeAspect="1"/>
          </p:cNvSpPr>
          <p:nvPr/>
        </p:nvSpPr>
        <p:spPr>
          <a:xfrm>
            <a:off x="5800725" y="571500"/>
            <a:ext cx="721546" cy="375596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A0EA3BD6-141B-42C9-9A69-DEDBA02A07ED}"/>
              </a:ext>
            </a:extLst>
          </p:cNvPr>
          <p:cNvSpPr>
            <a:spLocks noChangeAspect="1"/>
          </p:cNvSpPr>
          <p:nvPr/>
        </p:nvSpPr>
        <p:spPr>
          <a:xfrm>
            <a:off x="6513774" y="571500"/>
            <a:ext cx="721546" cy="375596"/>
          </a:xfrm>
          <a:prstGeom prst="rect">
            <a:avLst/>
          </a:prstGeom>
          <a:solidFill>
            <a:srgbClr val="9B009B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FCECE922-8820-4D58-9D78-CF32BE261829}"/>
              </a:ext>
            </a:extLst>
          </p:cNvPr>
          <p:cNvSpPr>
            <a:spLocks noChangeAspect="1"/>
          </p:cNvSpPr>
          <p:nvPr/>
        </p:nvSpPr>
        <p:spPr>
          <a:xfrm>
            <a:off x="7232038" y="571500"/>
            <a:ext cx="180387" cy="375596"/>
          </a:xfrm>
          <a:prstGeom prst="rect">
            <a:avLst/>
          </a:prstGeom>
          <a:solidFill>
            <a:srgbClr val="C800C8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F73C557A-64C8-400C-9B38-3E9D42CA9F1A}"/>
              </a:ext>
            </a:extLst>
          </p:cNvPr>
          <p:cNvSpPr>
            <a:spLocks noChangeAspect="1"/>
          </p:cNvSpPr>
          <p:nvPr/>
        </p:nvSpPr>
        <p:spPr>
          <a:xfrm>
            <a:off x="7412425" y="571500"/>
            <a:ext cx="721546" cy="375596"/>
          </a:xfrm>
          <a:prstGeom prst="rect">
            <a:avLst/>
          </a:prstGeom>
          <a:solidFill>
            <a:schemeClr val="accent4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57292128-5C9E-49C2-82B0-EF86535F4170}"/>
              </a:ext>
            </a:extLst>
          </p:cNvPr>
          <p:cNvSpPr txBox="1"/>
          <p:nvPr/>
        </p:nvSpPr>
        <p:spPr>
          <a:xfrm>
            <a:off x="2283684" y="590021"/>
            <a:ext cx="6351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baseline="30000" dirty="0"/>
              <a:t>+</a:t>
            </a:r>
            <a:r>
              <a:rPr lang="de-DE" sz="1600" dirty="0"/>
              <a:t>H</a:t>
            </a:r>
            <a:r>
              <a:rPr lang="de-DE" sz="1600" baseline="-25000" dirty="0"/>
              <a:t>3</a:t>
            </a:r>
            <a:r>
              <a:rPr lang="de-DE" sz="1600" dirty="0"/>
              <a:t>N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6574876D-E962-4EE7-A10D-4B7E01CB198B}"/>
              </a:ext>
            </a:extLst>
          </p:cNvPr>
          <p:cNvSpPr txBox="1"/>
          <p:nvPr/>
        </p:nvSpPr>
        <p:spPr>
          <a:xfrm>
            <a:off x="3200372" y="947059"/>
            <a:ext cx="16962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2000" dirty="0"/>
              <a:t>Proopiocortin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09A45D02-291E-4296-A70D-71BA8563DAD4}"/>
              </a:ext>
            </a:extLst>
          </p:cNvPr>
          <p:cNvSpPr txBox="1"/>
          <p:nvPr/>
        </p:nvSpPr>
        <p:spPr>
          <a:xfrm>
            <a:off x="8133971" y="590021"/>
            <a:ext cx="7216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COO</a:t>
            </a:r>
            <a:r>
              <a:rPr lang="de-DE" sz="1600" baseline="30000" dirty="0"/>
              <a:t>-</a:t>
            </a:r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2C2BB9CF-4664-4C4B-817F-A372C77FB61A}"/>
              </a:ext>
            </a:extLst>
          </p:cNvPr>
          <p:cNvSpPr>
            <a:spLocks noChangeAspect="1"/>
          </p:cNvSpPr>
          <p:nvPr/>
        </p:nvSpPr>
        <p:spPr>
          <a:xfrm>
            <a:off x="3869477" y="1993900"/>
            <a:ext cx="360773" cy="375596"/>
          </a:xfrm>
          <a:prstGeom prst="rect">
            <a:avLst/>
          </a:prstGeom>
          <a:solidFill>
            <a:schemeClr val="accent2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1E721A46-5E4D-412D-82C5-C40F7AE68030}"/>
              </a:ext>
            </a:extLst>
          </p:cNvPr>
          <p:cNvSpPr>
            <a:spLocks noChangeAspect="1"/>
          </p:cNvSpPr>
          <p:nvPr/>
        </p:nvSpPr>
        <p:spPr>
          <a:xfrm>
            <a:off x="4228317" y="1993900"/>
            <a:ext cx="721546" cy="375596"/>
          </a:xfrm>
          <a:prstGeom prst="rect">
            <a:avLst/>
          </a:prstGeom>
          <a:solidFill>
            <a:srgbClr val="FF9B00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28893543-6BE1-4226-B557-D383891D2F20}"/>
              </a:ext>
            </a:extLst>
          </p:cNvPr>
          <p:cNvSpPr>
            <a:spLocks noChangeAspect="1"/>
          </p:cNvSpPr>
          <p:nvPr/>
        </p:nvSpPr>
        <p:spPr>
          <a:xfrm>
            <a:off x="2789091" y="1993900"/>
            <a:ext cx="360773" cy="375596"/>
          </a:xfrm>
          <a:prstGeom prst="rect">
            <a:avLst/>
          </a:prstGeom>
          <a:solidFill>
            <a:schemeClr val="accent2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cxnSp>
        <p:nvCxnSpPr>
          <p:cNvPr id="29" name="Gerade Verbindung mit Pfeil 28">
            <a:extLst>
              <a:ext uri="{FF2B5EF4-FFF2-40B4-BE49-F238E27FC236}">
                <a16:creationId xmlns:a16="http://schemas.microsoft.com/office/drawing/2014/main" id="{F7437CAB-D28D-4B4A-A783-461F1E957CB0}"/>
              </a:ext>
            </a:extLst>
          </p:cNvPr>
          <p:cNvCxnSpPr>
            <a:stCxn id="23" idx="1"/>
            <a:endCxn id="27" idx="3"/>
          </p:cNvCxnSpPr>
          <p:nvPr/>
        </p:nvCxnSpPr>
        <p:spPr>
          <a:xfrm flipH="1">
            <a:off x="3149864" y="2181698"/>
            <a:ext cx="719613" cy="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feld 29">
            <a:extLst>
              <a:ext uri="{FF2B5EF4-FFF2-40B4-BE49-F238E27FC236}">
                <a16:creationId xmlns:a16="http://schemas.microsoft.com/office/drawing/2014/main" id="{4088FBCD-30E3-48DB-AA81-D7059499581D}"/>
              </a:ext>
            </a:extLst>
          </p:cNvPr>
          <p:cNvSpPr txBox="1"/>
          <p:nvPr/>
        </p:nvSpPr>
        <p:spPr>
          <a:xfrm>
            <a:off x="4024475" y="2382196"/>
            <a:ext cx="8851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2000" dirty="0"/>
              <a:t>ACTH</a:t>
            </a:r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72F63C23-B0E1-4B76-98DE-A4EB01CABEBD}"/>
              </a:ext>
            </a:extLst>
          </p:cNvPr>
          <p:cNvSpPr txBox="1"/>
          <p:nvPr/>
        </p:nvSpPr>
        <p:spPr>
          <a:xfrm>
            <a:off x="2578695" y="2382196"/>
            <a:ext cx="9893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l-GR" sz="2000" dirty="0"/>
              <a:t>α</a:t>
            </a:r>
            <a:r>
              <a:rPr lang="de-DE" sz="2000" dirty="0"/>
              <a:t>-MSH</a:t>
            </a: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F63D6A7F-0D90-4AD0-B0F7-720571987964}"/>
              </a:ext>
            </a:extLst>
          </p:cNvPr>
          <p:cNvSpPr txBox="1"/>
          <p:nvPr/>
        </p:nvSpPr>
        <p:spPr>
          <a:xfrm>
            <a:off x="2769554" y="96267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1</a:t>
            </a:r>
          </a:p>
        </p:txBody>
      </p:sp>
      <p:sp>
        <p:nvSpPr>
          <p:cNvPr id="33" name="Rechteck 32">
            <a:extLst>
              <a:ext uri="{FF2B5EF4-FFF2-40B4-BE49-F238E27FC236}">
                <a16:creationId xmlns:a16="http://schemas.microsoft.com/office/drawing/2014/main" id="{656FA093-E753-48DF-8051-DECDDCAA2078}"/>
              </a:ext>
            </a:extLst>
          </p:cNvPr>
          <p:cNvSpPr>
            <a:spLocks noChangeAspect="1"/>
          </p:cNvSpPr>
          <p:nvPr/>
        </p:nvSpPr>
        <p:spPr>
          <a:xfrm>
            <a:off x="6376703" y="2006600"/>
            <a:ext cx="721546" cy="375596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A61F309C-562F-45F7-B1BA-36A529BA1412}"/>
              </a:ext>
            </a:extLst>
          </p:cNvPr>
          <p:cNvSpPr>
            <a:spLocks noChangeAspect="1"/>
          </p:cNvSpPr>
          <p:nvPr/>
        </p:nvSpPr>
        <p:spPr>
          <a:xfrm>
            <a:off x="7089752" y="2006600"/>
            <a:ext cx="721546" cy="375596"/>
          </a:xfrm>
          <a:prstGeom prst="rect">
            <a:avLst/>
          </a:prstGeom>
          <a:solidFill>
            <a:srgbClr val="9B009B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22C10881-A29F-42A6-B4C9-10B923AF3A0E}"/>
              </a:ext>
            </a:extLst>
          </p:cNvPr>
          <p:cNvSpPr>
            <a:spLocks noChangeAspect="1"/>
          </p:cNvSpPr>
          <p:nvPr/>
        </p:nvSpPr>
        <p:spPr>
          <a:xfrm>
            <a:off x="7808016" y="2006600"/>
            <a:ext cx="180387" cy="375596"/>
          </a:xfrm>
          <a:prstGeom prst="rect">
            <a:avLst/>
          </a:prstGeom>
          <a:solidFill>
            <a:srgbClr val="C800C8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36" name="Rechteck 35">
            <a:extLst>
              <a:ext uri="{FF2B5EF4-FFF2-40B4-BE49-F238E27FC236}">
                <a16:creationId xmlns:a16="http://schemas.microsoft.com/office/drawing/2014/main" id="{4B715DC9-AB4D-48CB-A11E-11F960835936}"/>
              </a:ext>
            </a:extLst>
          </p:cNvPr>
          <p:cNvSpPr>
            <a:spLocks noChangeAspect="1"/>
          </p:cNvSpPr>
          <p:nvPr/>
        </p:nvSpPr>
        <p:spPr>
          <a:xfrm>
            <a:off x="7988403" y="2006600"/>
            <a:ext cx="721546" cy="375596"/>
          </a:xfrm>
          <a:prstGeom prst="rect">
            <a:avLst/>
          </a:prstGeom>
          <a:solidFill>
            <a:schemeClr val="accent4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AEF8BFCF-2080-44C8-86C9-E1157C0FB41D}"/>
              </a:ext>
            </a:extLst>
          </p:cNvPr>
          <p:cNvSpPr txBox="1"/>
          <p:nvPr/>
        </p:nvSpPr>
        <p:spPr>
          <a:xfrm>
            <a:off x="7870918" y="966635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265</a:t>
            </a: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F1139204-3C8F-4324-8F89-BB80A97074E8}"/>
              </a:ext>
            </a:extLst>
          </p:cNvPr>
          <p:cNvSpPr txBox="1"/>
          <p:nvPr/>
        </p:nvSpPr>
        <p:spPr>
          <a:xfrm>
            <a:off x="6227463" y="2394896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1</a:t>
            </a:r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CB8295C7-6F84-4054-849E-6935E0BF55D6}"/>
              </a:ext>
            </a:extLst>
          </p:cNvPr>
          <p:cNvSpPr txBox="1"/>
          <p:nvPr/>
        </p:nvSpPr>
        <p:spPr>
          <a:xfrm>
            <a:off x="7604094" y="2382196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61</a:t>
            </a: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916FDBF9-D294-494D-824B-923619378A0E}"/>
              </a:ext>
            </a:extLst>
          </p:cNvPr>
          <p:cNvSpPr txBox="1"/>
          <p:nvPr/>
        </p:nvSpPr>
        <p:spPr>
          <a:xfrm>
            <a:off x="8503803" y="2394896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91</a:t>
            </a:r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F534FAE2-62DF-421E-A7F5-6908FAFEE761}"/>
              </a:ext>
            </a:extLst>
          </p:cNvPr>
          <p:cNvSpPr txBox="1"/>
          <p:nvPr/>
        </p:nvSpPr>
        <p:spPr>
          <a:xfrm>
            <a:off x="6968343" y="2733450"/>
            <a:ext cx="15440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l-GR" sz="2000" dirty="0"/>
              <a:t>β</a:t>
            </a:r>
            <a:r>
              <a:rPr lang="de-DE" sz="2000" dirty="0"/>
              <a:t>-</a:t>
            </a:r>
            <a:r>
              <a:rPr lang="de-DE" sz="2000" dirty="0" err="1"/>
              <a:t>Lipotropin</a:t>
            </a:r>
            <a:endParaRPr lang="de-DE" sz="2000" dirty="0"/>
          </a:p>
        </p:txBody>
      </p:sp>
      <p:sp>
        <p:nvSpPr>
          <p:cNvPr id="43" name="Rechteck 42">
            <a:extLst>
              <a:ext uri="{FF2B5EF4-FFF2-40B4-BE49-F238E27FC236}">
                <a16:creationId xmlns:a16="http://schemas.microsoft.com/office/drawing/2014/main" id="{66937E62-CB28-4DAB-8A26-11A92A37C5D5}"/>
              </a:ext>
            </a:extLst>
          </p:cNvPr>
          <p:cNvSpPr>
            <a:spLocks noChangeAspect="1"/>
          </p:cNvSpPr>
          <p:nvPr/>
        </p:nvSpPr>
        <p:spPr>
          <a:xfrm>
            <a:off x="6752456" y="4115805"/>
            <a:ext cx="345793" cy="720000"/>
          </a:xfrm>
          <a:prstGeom prst="rect">
            <a:avLst/>
          </a:prstGeom>
          <a:solidFill>
            <a:srgbClr val="C800C8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44" name="Rechteck 43">
            <a:extLst>
              <a:ext uri="{FF2B5EF4-FFF2-40B4-BE49-F238E27FC236}">
                <a16:creationId xmlns:a16="http://schemas.microsoft.com/office/drawing/2014/main" id="{BD6C9483-8FD9-4C7B-B86F-E2694819C9C6}"/>
              </a:ext>
            </a:extLst>
          </p:cNvPr>
          <p:cNvSpPr>
            <a:spLocks noChangeAspect="1"/>
          </p:cNvSpPr>
          <p:nvPr/>
        </p:nvSpPr>
        <p:spPr>
          <a:xfrm>
            <a:off x="7098249" y="4115805"/>
            <a:ext cx="1383170" cy="720000"/>
          </a:xfrm>
          <a:prstGeom prst="rect">
            <a:avLst/>
          </a:prstGeom>
          <a:solidFill>
            <a:schemeClr val="accent4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B0F95322-C258-410E-B81A-5B0B971208F2}"/>
              </a:ext>
            </a:extLst>
          </p:cNvPr>
          <p:cNvSpPr txBox="1"/>
          <p:nvPr/>
        </p:nvSpPr>
        <p:spPr>
          <a:xfrm>
            <a:off x="7011753" y="4968258"/>
            <a:ext cx="15872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l-GR" sz="2000" dirty="0"/>
              <a:t>β</a:t>
            </a:r>
            <a:r>
              <a:rPr lang="de-DE" sz="2000" dirty="0"/>
              <a:t>-Endorphin</a:t>
            </a:r>
          </a:p>
        </p:txBody>
      </p:sp>
      <p:cxnSp>
        <p:nvCxnSpPr>
          <p:cNvPr id="47" name="Gerade Verbindung mit Pfeil 46">
            <a:extLst>
              <a:ext uri="{FF2B5EF4-FFF2-40B4-BE49-F238E27FC236}">
                <a16:creationId xmlns:a16="http://schemas.microsoft.com/office/drawing/2014/main" id="{F6F7536F-516E-46C9-8853-2D237D5A7C98}"/>
              </a:ext>
            </a:extLst>
          </p:cNvPr>
          <p:cNvCxnSpPr>
            <a:cxnSpLocks/>
          </p:cNvCxnSpPr>
          <p:nvPr/>
        </p:nvCxnSpPr>
        <p:spPr>
          <a:xfrm flipH="1">
            <a:off x="4475489" y="1131947"/>
            <a:ext cx="603691" cy="734953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Gerade Verbindung mit Pfeil 49">
            <a:extLst>
              <a:ext uri="{FF2B5EF4-FFF2-40B4-BE49-F238E27FC236}">
                <a16:creationId xmlns:a16="http://schemas.microsoft.com/office/drawing/2014/main" id="{604A9A20-EB9D-4E0B-870E-72D04B38CE34}"/>
              </a:ext>
            </a:extLst>
          </p:cNvPr>
          <p:cNvCxnSpPr/>
          <p:nvPr/>
        </p:nvCxnSpPr>
        <p:spPr>
          <a:xfrm>
            <a:off x="6968343" y="1103021"/>
            <a:ext cx="635751" cy="776579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Gerade Verbindung mit Pfeil 51">
            <a:extLst>
              <a:ext uri="{FF2B5EF4-FFF2-40B4-BE49-F238E27FC236}">
                <a16:creationId xmlns:a16="http://schemas.microsoft.com/office/drawing/2014/main" id="{9A50FAE3-AAA6-4084-933A-5CC307B0177F}"/>
              </a:ext>
            </a:extLst>
          </p:cNvPr>
          <p:cNvCxnSpPr>
            <a:cxnSpLocks/>
          </p:cNvCxnSpPr>
          <p:nvPr/>
        </p:nvCxnSpPr>
        <p:spPr>
          <a:xfrm>
            <a:off x="7604094" y="3204457"/>
            <a:ext cx="0" cy="694443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7833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 descr="Ein Bild, das Sushi, Essen enthält.&#10;&#10;Automatisch generierte Beschreibung">
            <a:extLst>
              <a:ext uri="{FF2B5EF4-FFF2-40B4-BE49-F238E27FC236}">
                <a16:creationId xmlns:a16="http://schemas.microsoft.com/office/drawing/2014/main" id="{BFF45A18-8E82-4125-920C-5D16AD2ECA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616" y="-403729"/>
            <a:ext cx="4262302" cy="1602626"/>
          </a:xfrm>
          <a:prstGeom prst="rect">
            <a:avLst/>
          </a:prstGeom>
        </p:spPr>
      </p:pic>
      <p:grpSp>
        <p:nvGrpSpPr>
          <p:cNvPr id="38" name="Gruppieren 37">
            <a:extLst>
              <a:ext uri="{FF2B5EF4-FFF2-40B4-BE49-F238E27FC236}">
                <a16:creationId xmlns:a16="http://schemas.microsoft.com/office/drawing/2014/main" id="{8CCF8463-6248-4203-A18C-0708890C0185}"/>
              </a:ext>
            </a:extLst>
          </p:cNvPr>
          <p:cNvGrpSpPr/>
          <p:nvPr/>
        </p:nvGrpSpPr>
        <p:grpSpPr>
          <a:xfrm>
            <a:off x="106130" y="2538356"/>
            <a:ext cx="648000" cy="648000"/>
            <a:chOff x="0" y="3809560"/>
            <a:chExt cx="648000" cy="648000"/>
          </a:xfrm>
        </p:grpSpPr>
        <p:sp>
          <p:nvSpPr>
            <p:cNvPr id="2" name="Ellipse 1">
              <a:extLst>
                <a:ext uri="{FF2B5EF4-FFF2-40B4-BE49-F238E27FC236}">
                  <a16:creationId xmlns:a16="http://schemas.microsoft.com/office/drawing/2014/main" id="{01609806-C9F6-42D9-978D-18F86575E52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0" y="3809560"/>
              <a:ext cx="648000" cy="648000"/>
            </a:xfrm>
            <a:prstGeom prst="ellipse">
              <a:avLst/>
            </a:prstGeom>
            <a:solidFill>
              <a:schemeClr val="accent2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37" name="Textfeld 36">
              <a:extLst>
                <a:ext uri="{FF2B5EF4-FFF2-40B4-BE49-F238E27FC236}">
                  <a16:creationId xmlns:a16="http://schemas.microsoft.com/office/drawing/2014/main" id="{5E39249C-6B8C-46DE-AB6C-9E0ADD41EAED}"/>
                </a:ext>
              </a:extLst>
            </p:cNvPr>
            <p:cNvSpPr txBox="1"/>
            <p:nvPr/>
          </p:nvSpPr>
          <p:spPr>
            <a:xfrm>
              <a:off x="71334" y="3955741"/>
              <a:ext cx="5053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de-DE" dirty="0"/>
                <a:t>Tyr</a:t>
              </a:r>
            </a:p>
          </p:txBody>
        </p:sp>
      </p:grpSp>
      <p:grpSp>
        <p:nvGrpSpPr>
          <p:cNvPr id="40" name="Gruppieren 39">
            <a:extLst>
              <a:ext uri="{FF2B5EF4-FFF2-40B4-BE49-F238E27FC236}">
                <a16:creationId xmlns:a16="http://schemas.microsoft.com/office/drawing/2014/main" id="{0A260A29-C4F5-4849-A832-6D7B70FC5B51}"/>
              </a:ext>
            </a:extLst>
          </p:cNvPr>
          <p:cNvGrpSpPr/>
          <p:nvPr/>
        </p:nvGrpSpPr>
        <p:grpSpPr>
          <a:xfrm>
            <a:off x="-2609700" y="2148145"/>
            <a:ext cx="648000" cy="648000"/>
            <a:chOff x="474884" y="4471980"/>
            <a:chExt cx="648000" cy="648000"/>
          </a:xfrm>
        </p:grpSpPr>
        <p:sp>
          <p:nvSpPr>
            <p:cNvPr id="6" name="Ellipse 5">
              <a:extLst>
                <a:ext uri="{FF2B5EF4-FFF2-40B4-BE49-F238E27FC236}">
                  <a16:creationId xmlns:a16="http://schemas.microsoft.com/office/drawing/2014/main" id="{4CB0BF74-34E5-4E12-B648-9E8E81B61BF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74884" y="4471980"/>
              <a:ext cx="648000" cy="648000"/>
            </a:xfrm>
            <a:prstGeom prst="ellipse">
              <a:avLst/>
            </a:prstGeom>
            <a:solidFill>
              <a:schemeClr val="accent3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39" name="Textfeld 38">
              <a:extLst>
                <a:ext uri="{FF2B5EF4-FFF2-40B4-BE49-F238E27FC236}">
                  <a16:creationId xmlns:a16="http://schemas.microsoft.com/office/drawing/2014/main" id="{AB437C83-D234-4FC1-86D3-9618C1EF0AB0}"/>
                </a:ext>
              </a:extLst>
            </p:cNvPr>
            <p:cNvSpPr txBox="1"/>
            <p:nvPr/>
          </p:nvSpPr>
          <p:spPr>
            <a:xfrm>
              <a:off x="527234" y="4611314"/>
              <a:ext cx="5309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de-DE" dirty="0"/>
                <a:t>Gly</a:t>
              </a:r>
            </a:p>
          </p:txBody>
        </p:sp>
      </p:grpSp>
      <p:grpSp>
        <p:nvGrpSpPr>
          <p:cNvPr id="46" name="Gruppieren 45">
            <a:extLst>
              <a:ext uri="{FF2B5EF4-FFF2-40B4-BE49-F238E27FC236}">
                <a16:creationId xmlns:a16="http://schemas.microsoft.com/office/drawing/2014/main" id="{9E7C0F28-DCBF-46BE-BABC-2264E87005A9}"/>
              </a:ext>
            </a:extLst>
          </p:cNvPr>
          <p:cNvGrpSpPr/>
          <p:nvPr/>
        </p:nvGrpSpPr>
        <p:grpSpPr>
          <a:xfrm>
            <a:off x="-1764823" y="2161183"/>
            <a:ext cx="648000" cy="648000"/>
            <a:chOff x="-1579356" y="6210000"/>
            <a:chExt cx="648000" cy="648000"/>
          </a:xfrm>
        </p:grpSpPr>
        <p:sp>
          <p:nvSpPr>
            <p:cNvPr id="9" name="Ellipse 8">
              <a:extLst>
                <a:ext uri="{FF2B5EF4-FFF2-40B4-BE49-F238E27FC236}">
                  <a16:creationId xmlns:a16="http://schemas.microsoft.com/office/drawing/2014/main" id="{636C3C6F-002A-4C7E-8CF5-D23D5164B9A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-1579356" y="6210000"/>
              <a:ext cx="648000" cy="648000"/>
            </a:xfrm>
            <a:prstGeom prst="ellipse">
              <a:avLst/>
            </a:prstGeom>
            <a:solidFill>
              <a:srgbClr val="009B00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41" name="Textfeld 40">
              <a:extLst>
                <a:ext uri="{FF2B5EF4-FFF2-40B4-BE49-F238E27FC236}">
                  <a16:creationId xmlns:a16="http://schemas.microsoft.com/office/drawing/2014/main" id="{E4B9D12D-64EC-4012-9842-DE86BA29EFCA}"/>
                </a:ext>
              </a:extLst>
            </p:cNvPr>
            <p:cNvSpPr txBox="1"/>
            <p:nvPr/>
          </p:nvSpPr>
          <p:spPr>
            <a:xfrm>
              <a:off x="-1540050" y="6349334"/>
              <a:ext cx="56938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de-DE" dirty="0"/>
                <a:t>Met</a:t>
              </a:r>
            </a:p>
          </p:txBody>
        </p:sp>
      </p:grpSp>
      <p:grpSp>
        <p:nvGrpSpPr>
          <p:cNvPr id="45" name="Gruppieren 44">
            <a:extLst>
              <a:ext uri="{FF2B5EF4-FFF2-40B4-BE49-F238E27FC236}">
                <a16:creationId xmlns:a16="http://schemas.microsoft.com/office/drawing/2014/main" id="{D0E2041D-C857-4312-AA46-AE359ED1FF9C}"/>
              </a:ext>
            </a:extLst>
          </p:cNvPr>
          <p:cNvGrpSpPr/>
          <p:nvPr/>
        </p:nvGrpSpPr>
        <p:grpSpPr>
          <a:xfrm>
            <a:off x="-1764822" y="1358460"/>
            <a:ext cx="648000" cy="648000"/>
            <a:chOff x="952978" y="4695700"/>
            <a:chExt cx="648000" cy="648000"/>
          </a:xfrm>
        </p:grpSpPr>
        <p:sp>
          <p:nvSpPr>
            <p:cNvPr id="43" name="Ellipse 42">
              <a:extLst>
                <a:ext uri="{FF2B5EF4-FFF2-40B4-BE49-F238E27FC236}">
                  <a16:creationId xmlns:a16="http://schemas.microsoft.com/office/drawing/2014/main" id="{2D6BC42D-A779-4F5F-BC3A-2BBE2AE0F1C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52978" y="4695700"/>
              <a:ext cx="648000" cy="648000"/>
            </a:xfrm>
            <a:prstGeom prst="ellipse">
              <a:avLst/>
            </a:prstGeom>
            <a:solidFill>
              <a:srgbClr val="006400">
                <a:alpha val="50000"/>
              </a:srgbClr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44" name="Textfeld 43">
              <a:extLst>
                <a:ext uri="{FF2B5EF4-FFF2-40B4-BE49-F238E27FC236}">
                  <a16:creationId xmlns:a16="http://schemas.microsoft.com/office/drawing/2014/main" id="{FC6BE078-014A-44BC-B203-B311A368AEEF}"/>
                </a:ext>
              </a:extLst>
            </p:cNvPr>
            <p:cNvSpPr txBox="1"/>
            <p:nvPr/>
          </p:nvSpPr>
          <p:spPr>
            <a:xfrm>
              <a:off x="973760" y="4835034"/>
              <a:ext cx="60869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de-DE" dirty="0"/>
                <a:t>Phe</a:t>
              </a:r>
            </a:p>
          </p:txBody>
        </p:sp>
      </p:grpSp>
      <p:grpSp>
        <p:nvGrpSpPr>
          <p:cNvPr id="48" name="Gruppieren 47">
            <a:extLst>
              <a:ext uri="{FF2B5EF4-FFF2-40B4-BE49-F238E27FC236}">
                <a16:creationId xmlns:a16="http://schemas.microsoft.com/office/drawing/2014/main" id="{0D8FC7D7-A1C1-4418-A6DF-85B1C036A17B}"/>
              </a:ext>
            </a:extLst>
          </p:cNvPr>
          <p:cNvGrpSpPr/>
          <p:nvPr/>
        </p:nvGrpSpPr>
        <p:grpSpPr>
          <a:xfrm>
            <a:off x="-2616836" y="2935479"/>
            <a:ext cx="648000" cy="648000"/>
            <a:chOff x="-1440823" y="4581700"/>
            <a:chExt cx="648000" cy="648000"/>
          </a:xfrm>
        </p:grpSpPr>
        <p:sp>
          <p:nvSpPr>
            <p:cNvPr id="10" name="Ellipse 9">
              <a:extLst>
                <a:ext uri="{FF2B5EF4-FFF2-40B4-BE49-F238E27FC236}">
                  <a16:creationId xmlns:a16="http://schemas.microsoft.com/office/drawing/2014/main" id="{0312650B-937E-4237-BF1F-69394C55AE9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-1440823" y="4581700"/>
              <a:ext cx="648000" cy="648000"/>
            </a:xfrm>
            <a:prstGeom prst="ellipse">
              <a:avLst/>
            </a:prstGeom>
            <a:solidFill>
              <a:srgbClr val="00FF00">
                <a:alpha val="25000"/>
              </a:srgbClr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47" name="Textfeld 46">
              <a:extLst>
                <a:ext uri="{FF2B5EF4-FFF2-40B4-BE49-F238E27FC236}">
                  <a16:creationId xmlns:a16="http://schemas.microsoft.com/office/drawing/2014/main" id="{BE59D574-5D00-4488-BD27-ABF1FCEB5D86}"/>
                </a:ext>
              </a:extLst>
            </p:cNvPr>
            <p:cNvSpPr txBox="1"/>
            <p:nvPr/>
          </p:nvSpPr>
          <p:spPr>
            <a:xfrm>
              <a:off x="-1401517" y="4721034"/>
              <a:ext cx="56938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de-DE" dirty="0"/>
                <a:t>Thy</a:t>
              </a:r>
            </a:p>
          </p:txBody>
        </p:sp>
      </p:grpSp>
      <p:grpSp>
        <p:nvGrpSpPr>
          <p:cNvPr id="50" name="Gruppieren 49">
            <a:extLst>
              <a:ext uri="{FF2B5EF4-FFF2-40B4-BE49-F238E27FC236}">
                <a16:creationId xmlns:a16="http://schemas.microsoft.com/office/drawing/2014/main" id="{3174D7EF-02FA-4630-8B24-617E64ECAF39}"/>
              </a:ext>
            </a:extLst>
          </p:cNvPr>
          <p:cNvGrpSpPr/>
          <p:nvPr/>
        </p:nvGrpSpPr>
        <p:grpSpPr>
          <a:xfrm>
            <a:off x="-1725517" y="2876441"/>
            <a:ext cx="648000" cy="648000"/>
            <a:chOff x="1392940" y="4180761"/>
            <a:chExt cx="648000" cy="648000"/>
          </a:xfrm>
        </p:grpSpPr>
        <p:sp>
          <p:nvSpPr>
            <p:cNvPr id="11" name="Ellipse 10">
              <a:extLst>
                <a:ext uri="{FF2B5EF4-FFF2-40B4-BE49-F238E27FC236}">
                  <a16:creationId xmlns:a16="http://schemas.microsoft.com/office/drawing/2014/main" id="{B0C0C831-47BE-4299-A5A6-C4954D18850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392940" y="4180761"/>
              <a:ext cx="648000" cy="648000"/>
            </a:xfrm>
            <a:prstGeom prst="ellipse">
              <a:avLst/>
            </a:prstGeom>
            <a:solidFill>
              <a:schemeClr val="accent1">
                <a:alpha val="25000"/>
              </a:schemeClr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49" name="Textfeld 48">
              <a:extLst>
                <a:ext uri="{FF2B5EF4-FFF2-40B4-BE49-F238E27FC236}">
                  <a16:creationId xmlns:a16="http://schemas.microsoft.com/office/drawing/2014/main" id="{7829D2A5-EECB-465C-8440-2342C5D0899E}"/>
                </a:ext>
              </a:extLst>
            </p:cNvPr>
            <p:cNvSpPr txBox="1"/>
            <p:nvPr/>
          </p:nvSpPr>
          <p:spPr>
            <a:xfrm>
              <a:off x="1445070" y="4320095"/>
              <a:ext cx="5437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de-DE" dirty="0" err="1"/>
                <a:t>Ser</a:t>
              </a:r>
              <a:endParaRPr lang="de-DE" dirty="0"/>
            </a:p>
          </p:txBody>
        </p:sp>
      </p:grpSp>
      <p:grpSp>
        <p:nvGrpSpPr>
          <p:cNvPr id="52" name="Gruppieren 51">
            <a:extLst>
              <a:ext uri="{FF2B5EF4-FFF2-40B4-BE49-F238E27FC236}">
                <a16:creationId xmlns:a16="http://schemas.microsoft.com/office/drawing/2014/main" id="{14E8D50A-EE90-45E8-ABEB-9A1C93D185C8}"/>
              </a:ext>
            </a:extLst>
          </p:cNvPr>
          <p:cNvGrpSpPr/>
          <p:nvPr/>
        </p:nvGrpSpPr>
        <p:grpSpPr>
          <a:xfrm>
            <a:off x="-2616837" y="3701345"/>
            <a:ext cx="648000" cy="648000"/>
            <a:chOff x="2122269" y="4180761"/>
            <a:chExt cx="648000" cy="648000"/>
          </a:xfrm>
        </p:grpSpPr>
        <p:sp>
          <p:nvSpPr>
            <p:cNvPr id="12" name="Ellipse 11">
              <a:extLst>
                <a:ext uri="{FF2B5EF4-FFF2-40B4-BE49-F238E27FC236}">
                  <a16:creationId xmlns:a16="http://schemas.microsoft.com/office/drawing/2014/main" id="{CCFD17C4-96FC-4607-85B8-AB11B55A7E4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122269" y="4180761"/>
              <a:ext cx="648000" cy="6480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51" name="Textfeld 50">
              <a:extLst>
                <a:ext uri="{FF2B5EF4-FFF2-40B4-BE49-F238E27FC236}">
                  <a16:creationId xmlns:a16="http://schemas.microsoft.com/office/drawing/2014/main" id="{5C156187-E3B7-4D52-BCE5-0CDDED40215E}"/>
                </a:ext>
              </a:extLst>
            </p:cNvPr>
            <p:cNvSpPr txBox="1"/>
            <p:nvPr/>
          </p:nvSpPr>
          <p:spPr>
            <a:xfrm>
              <a:off x="2174399" y="4320095"/>
              <a:ext cx="5437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de-DE" dirty="0"/>
                <a:t>Glu</a:t>
              </a:r>
            </a:p>
          </p:txBody>
        </p:sp>
      </p:grpSp>
      <p:grpSp>
        <p:nvGrpSpPr>
          <p:cNvPr id="54" name="Gruppieren 53">
            <a:extLst>
              <a:ext uri="{FF2B5EF4-FFF2-40B4-BE49-F238E27FC236}">
                <a16:creationId xmlns:a16="http://schemas.microsoft.com/office/drawing/2014/main" id="{E819CCE8-879E-426A-8BD7-953EC48D015D}"/>
              </a:ext>
            </a:extLst>
          </p:cNvPr>
          <p:cNvGrpSpPr/>
          <p:nvPr/>
        </p:nvGrpSpPr>
        <p:grpSpPr>
          <a:xfrm>
            <a:off x="4770962" y="1752194"/>
            <a:ext cx="648000" cy="648000"/>
            <a:chOff x="1378328" y="4175491"/>
            <a:chExt cx="648000" cy="648000"/>
          </a:xfrm>
        </p:grpSpPr>
        <p:sp>
          <p:nvSpPr>
            <p:cNvPr id="13" name="Ellipse 12">
              <a:extLst>
                <a:ext uri="{FF2B5EF4-FFF2-40B4-BE49-F238E27FC236}">
                  <a16:creationId xmlns:a16="http://schemas.microsoft.com/office/drawing/2014/main" id="{408F70EF-B1EB-48AD-8289-4C19CD1BC4D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378328" y="4175491"/>
              <a:ext cx="648000" cy="648000"/>
            </a:xfrm>
            <a:prstGeom prst="ellipse">
              <a:avLst/>
            </a:prstGeom>
            <a:solidFill>
              <a:schemeClr val="bg1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53" name="Textfeld 52">
              <a:extLst>
                <a:ext uri="{FF2B5EF4-FFF2-40B4-BE49-F238E27FC236}">
                  <a16:creationId xmlns:a16="http://schemas.microsoft.com/office/drawing/2014/main" id="{2FBD8C9D-1DFE-4678-B2C8-93EBED4A16CA}"/>
                </a:ext>
              </a:extLst>
            </p:cNvPr>
            <p:cNvSpPr txBox="1"/>
            <p:nvPr/>
          </p:nvSpPr>
          <p:spPr>
            <a:xfrm>
              <a:off x="1434755" y="4314825"/>
              <a:ext cx="535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de-DE" dirty="0"/>
                <a:t>Lys</a:t>
              </a:r>
            </a:p>
          </p:txBody>
        </p:sp>
      </p:grpSp>
      <p:grpSp>
        <p:nvGrpSpPr>
          <p:cNvPr id="56" name="Gruppieren 55">
            <a:extLst>
              <a:ext uri="{FF2B5EF4-FFF2-40B4-BE49-F238E27FC236}">
                <a16:creationId xmlns:a16="http://schemas.microsoft.com/office/drawing/2014/main" id="{64DF2C41-C1C6-4B49-ACF8-4617260042DB}"/>
              </a:ext>
            </a:extLst>
          </p:cNvPr>
          <p:cNvGrpSpPr/>
          <p:nvPr/>
        </p:nvGrpSpPr>
        <p:grpSpPr>
          <a:xfrm>
            <a:off x="-2674435" y="4527541"/>
            <a:ext cx="648000" cy="648000"/>
            <a:chOff x="1380500" y="4210011"/>
            <a:chExt cx="648000" cy="648000"/>
          </a:xfrm>
        </p:grpSpPr>
        <p:sp>
          <p:nvSpPr>
            <p:cNvPr id="15" name="Ellipse 14">
              <a:extLst>
                <a:ext uri="{FF2B5EF4-FFF2-40B4-BE49-F238E27FC236}">
                  <a16:creationId xmlns:a16="http://schemas.microsoft.com/office/drawing/2014/main" id="{9659821A-5F19-44AC-B886-08172298C69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380500" y="4210011"/>
              <a:ext cx="648000" cy="648000"/>
            </a:xfrm>
            <a:prstGeom prst="ellipse">
              <a:avLst/>
            </a:prstGeom>
            <a:solidFill>
              <a:schemeClr val="bg2">
                <a:lumMod val="90000"/>
              </a:schemeClr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55" name="Textfeld 54">
              <a:extLst>
                <a:ext uri="{FF2B5EF4-FFF2-40B4-BE49-F238E27FC236}">
                  <a16:creationId xmlns:a16="http://schemas.microsoft.com/office/drawing/2014/main" id="{C9A0ABCB-8789-42C4-9F50-47FB15932204}"/>
                </a:ext>
              </a:extLst>
            </p:cNvPr>
            <p:cNvSpPr txBox="1"/>
            <p:nvPr/>
          </p:nvSpPr>
          <p:spPr>
            <a:xfrm>
              <a:off x="1432630" y="4344670"/>
              <a:ext cx="5437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de-DE" dirty="0"/>
                <a:t>Gln</a:t>
              </a:r>
            </a:p>
          </p:txBody>
        </p:sp>
      </p:grpSp>
      <p:grpSp>
        <p:nvGrpSpPr>
          <p:cNvPr id="58" name="Gruppieren 57">
            <a:extLst>
              <a:ext uri="{FF2B5EF4-FFF2-40B4-BE49-F238E27FC236}">
                <a16:creationId xmlns:a16="http://schemas.microsoft.com/office/drawing/2014/main" id="{1755963F-91FB-4A09-ACDD-72B8DABD0580}"/>
              </a:ext>
            </a:extLst>
          </p:cNvPr>
          <p:cNvGrpSpPr/>
          <p:nvPr/>
        </p:nvGrpSpPr>
        <p:grpSpPr>
          <a:xfrm>
            <a:off x="-1882254" y="4504213"/>
            <a:ext cx="648000" cy="648000"/>
            <a:chOff x="1770143" y="3736510"/>
            <a:chExt cx="648000" cy="648000"/>
          </a:xfrm>
        </p:grpSpPr>
        <p:sp>
          <p:nvSpPr>
            <p:cNvPr id="16" name="Ellipse 15">
              <a:extLst>
                <a:ext uri="{FF2B5EF4-FFF2-40B4-BE49-F238E27FC236}">
                  <a16:creationId xmlns:a16="http://schemas.microsoft.com/office/drawing/2014/main" id="{BD0C0127-42E0-4206-9462-B24C4748729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770143" y="3736510"/>
              <a:ext cx="648000" cy="648000"/>
            </a:xfrm>
            <a:prstGeom prst="ellipse">
              <a:avLst/>
            </a:prstGeom>
            <a:solidFill>
              <a:schemeClr val="accent1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57" name="Textfeld 56">
              <a:extLst>
                <a:ext uri="{FF2B5EF4-FFF2-40B4-BE49-F238E27FC236}">
                  <a16:creationId xmlns:a16="http://schemas.microsoft.com/office/drawing/2014/main" id="{1E1DDA5E-CD6E-4F9B-AAC7-8F4A30E77860}"/>
                </a:ext>
              </a:extLst>
            </p:cNvPr>
            <p:cNvSpPr txBox="1"/>
            <p:nvPr/>
          </p:nvSpPr>
          <p:spPr>
            <a:xfrm>
              <a:off x="1828685" y="3892709"/>
              <a:ext cx="5309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de-DE" dirty="0" err="1">
                  <a:solidFill>
                    <a:schemeClr val="bg1"/>
                  </a:solidFill>
                </a:rPr>
                <a:t>Thr</a:t>
              </a:r>
              <a:endParaRPr lang="de-DE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0" name="Gruppieren 59">
            <a:extLst>
              <a:ext uri="{FF2B5EF4-FFF2-40B4-BE49-F238E27FC236}">
                <a16:creationId xmlns:a16="http://schemas.microsoft.com/office/drawing/2014/main" id="{A96266A1-EE06-4BED-B89E-3FF34B07441C}"/>
              </a:ext>
            </a:extLst>
          </p:cNvPr>
          <p:cNvGrpSpPr/>
          <p:nvPr/>
        </p:nvGrpSpPr>
        <p:grpSpPr>
          <a:xfrm>
            <a:off x="-2719538" y="5228410"/>
            <a:ext cx="648000" cy="648000"/>
            <a:chOff x="2111219" y="4180761"/>
            <a:chExt cx="648000" cy="648000"/>
          </a:xfrm>
        </p:grpSpPr>
        <p:sp>
          <p:nvSpPr>
            <p:cNvPr id="17" name="Ellipse 16">
              <a:extLst>
                <a:ext uri="{FF2B5EF4-FFF2-40B4-BE49-F238E27FC236}">
                  <a16:creationId xmlns:a16="http://schemas.microsoft.com/office/drawing/2014/main" id="{622C8016-4A39-472A-9E66-44F3B5A32D7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111219" y="4180761"/>
              <a:ext cx="648000" cy="648000"/>
            </a:xfrm>
            <a:prstGeom prst="ellipse">
              <a:avLst/>
            </a:prstGeom>
            <a:solidFill>
              <a:schemeClr val="accent5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59" name="Textfeld 58">
              <a:extLst>
                <a:ext uri="{FF2B5EF4-FFF2-40B4-BE49-F238E27FC236}">
                  <a16:creationId xmlns:a16="http://schemas.microsoft.com/office/drawing/2014/main" id="{BD190B2A-A7C8-4BD8-AC03-C81FA35E4838}"/>
                </a:ext>
              </a:extLst>
            </p:cNvPr>
            <p:cNvSpPr txBox="1"/>
            <p:nvPr/>
          </p:nvSpPr>
          <p:spPr>
            <a:xfrm>
              <a:off x="2163349" y="4318008"/>
              <a:ext cx="5437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de-DE" dirty="0"/>
                <a:t>Pro</a:t>
              </a:r>
            </a:p>
          </p:txBody>
        </p:sp>
      </p:grpSp>
      <p:grpSp>
        <p:nvGrpSpPr>
          <p:cNvPr id="62" name="Gruppieren 61">
            <a:extLst>
              <a:ext uri="{FF2B5EF4-FFF2-40B4-BE49-F238E27FC236}">
                <a16:creationId xmlns:a16="http://schemas.microsoft.com/office/drawing/2014/main" id="{4DB92731-2A96-48C9-9590-6388EB1429D5}"/>
              </a:ext>
            </a:extLst>
          </p:cNvPr>
          <p:cNvGrpSpPr/>
          <p:nvPr/>
        </p:nvGrpSpPr>
        <p:grpSpPr>
          <a:xfrm>
            <a:off x="-1891715" y="5243490"/>
            <a:ext cx="648000" cy="648000"/>
            <a:chOff x="2076573" y="4180213"/>
            <a:chExt cx="648000" cy="648000"/>
          </a:xfrm>
        </p:grpSpPr>
        <p:sp>
          <p:nvSpPr>
            <p:cNvPr id="18" name="Ellipse 17">
              <a:extLst>
                <a:ext uri="{FF2B5EF4-FFF2-40B4-BE49-F238E27FC236}">
                  <a16:creationId xmlns:a16="http://schemas.microsoft.com/office/drawing/2014/main" id="{878953EE-E46C-44F8-B1F2-072D904DF53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076573" y="4180213"/>
              <a:ext cx="648000" cy="648000"/>
            </a:xfrm>
            <a:prstGeom prst="ellipse">
              <a:avLst/>
            </a:prstGeom>
            <a:solidFill>
              <a:srgbClr val="FF9B00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61" name="Textfeld 60">
              <a:extLst>
                <a:ext uri="{FF2B5EF4-FFF2-40B4-BE49-F238E27FC236}">
                  <a16:creationId xmlns:a16="http://schemas.microsoft.com/office/drawing/2014/main" id="{1A87C922-F146-494B-B1F0-D0A99F2DB083}"/>
                </a:ext>
              </a:extLst>
            </p:cNvPr>
            <p:cNvSpPr txBox="1"/>
            <p:nvPr/>
          </p:nvSpPr>
          <p:spPr>
            <a:xfrm>
              <a:off x="2115879" y="4319547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de-DE" dirty="0"/>
                <a:t>Leu</a:t>
              </a:r>
            </a:p>
          </p:txBody>
        </p:sp>
      </p:grpSp>
      <p:grpSp>
        <p:nvGrpSpPr>
          <p:cNvPr id="64" name="Gruppieren 63">
            <a:extLst>
              <a:ext uri="{FF2B5EF4-FFF2-40B4-BE49-F238E27FC236}">
                <a16:creationId xmlns:a16="http://schemas.microsoft.com/office/drawing/2014/main" id="{B65EB136-0F9D-4E74-BF34-73F6E9F68211}"/>
              </a:ext>
            </a:extLst>
          </p:cNvPr>
          <p:cNvGrpSpPr/>
          <p:nvPr/>
        </p:nvGrpSpPr>
        <p:grpSpPr>
          <a:xfrm>
            <a:off x="-2852839" y="5937326"/>
            <a:ext cx="648000" cy="648000"/>
            <a:chOff x="2111219" y="4212421"/>
            <a:chExt cx="648000" cy="648000"/>
          </a:xfrm>
          <a:solidFill>
            <a:schemeClr val="bg1"/>
          </a:solidFill>
        </p:grpSpPr>
        <p:sp>
          <p:nvSpPr>
            <p:cNvPr id="19" name="Ellipse 18">
              <a:extLst>
                <a:ext uri="{FF2B5EF4-FFF2-40B4-BE49-F238E27FC236}">
                  <a16:creationId xmlns:a16="http://schemas.microsoft.com/office/drawing/2014/main" id="{EBCC7A9B-2C9E-4590-A4A2-6EE64621EFA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111219" y="4212421"/>
              <a:ext cx="648000" cy="648000"/>
            </a:xfrm>
            <a:prstGeom prst="ellipse">
              <a:avLst/>
            </a:prstGeom>
            <a:grp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63" name="Textfeld 62">
              <a:extLst>
                <a:ext uri="{FF2B5EF4-FFF2-40B4-BE49-F238E27FC236}">
                  <a16:creationId xmlns:a16="http://schemas.microsoft.com/office/drawing/2014/main" id="{E75317E2-372A-4A83-A8CF-CE30FBDD6F9E}"/>
                </a:ext>
              </a:extLst>
            </p:cNvPr>
            <p:cNvSpPr txBox="1"/>
            <p:nvPr/>
          </p:nvSpPr>
          <p:spPr>
            <a:xfrm>
              <a:off x="2183557" y="4351755"/>
              <a:ext cx="500971" cy="369332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algn="l"/>
              <a:r>
                <a:rPr lang="de-DE" dirty="0"/>
                <a:t>Val</a:t>
              </a:r>
            </a:p>
          </p:txBody>
        </p:sp>
      </p:grpSp>
      <p:grpSp>
        <p:nvGrpSpPr>
          <p:cNvPr id="66" name="Gruppieren 65">
            <a:extLst>
              <a:ext uri="{FF2B5EF4-FFF2-40B4-BE49-F238E27FC236}">
                <a16:creationId xmlns:a16="http://schemas.microsoft.com/office/drawing/2014/main" id="{3CD6B573-23E1-4FDF-9588-A89342795756}"/>
              </a:ext>
            </a:extLst>
          </p:cNvPr>
          <p:cNvGrpSpPr/>
          <p:nvPr/>
        </p:nvGrpSpPr>
        <p:grpSpPr>
          <a:xfrm>
            <a:off x="-1952611" y="6012449"/>
            <a:ext cx="648000" cy="648000"/>
            <a:chOff x="1374855" y="4210011"/>
            <a:chExt cx="648000" cy="648000"/>
          </a:xfrm>
        </p:grpSpPr>
        <p:sp>
          <p:nvSpPr>
            <p:cNvPr id="20" name="Ellipse 19">
              <a:extLst>
                <a:ext uri="{FF2B5EF4-FFF2-40B4-BE49-F238E27FC236}">
                  <a16:creationId xmlns:a16="http://schemas.microsoft.com/office/drawing/2014/main" id="{40DFEFB0-8A7C-4F9C-A2C3-51B5E4DBB45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374855" y="4210011"/>
              <a:ext cx="648000" cy="648000"/>
            </a:xfrm>
            <a:prstGeom prst="ellipse">
              <a:avLst/>
            </a:prstGeom>
            <a:solidFill>
              <a:schemeClr val="accent4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65" name="Textfeld 64">
              <a:extLst>
                <a:ext uri="{FF2B5EF4-FFF2-40B4-BE49-F238E27FC236}">
                  <a16:creationId xmlns:a16="http://schemas.microsoft.com/office/drawing/2014/main" id="{BE294CD3-2C40-4C32-B403-1DB1CC7673ED}"/>
                </a:ext>
              </a:extLst>
            </p:cNvPr>
            <p:cNvSpPr txBox="1"/>
            <p:nvPr/>
          </p:nvSpPr>
          <p:spPr>
            <a:xfrm>
              <a:off x="1405260" y="4349345"/>
              <a:ext cx="5822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de-DE" dirty="0" err="1"/>
                <a:t>Asn</a:t>
              </a:r>
              <a:endParaRPr lang="de-DE" dirty="0"/>
            </a:p>
          </p:txBody>
        </p:sp>
      </p:grpSp>
      <p:grpSp>
        <p:nvGrpSpPr>
          <p:cNvPr id="68" name="Gruppieren 67">
            <a:extLst>
              <a:ext uri="{FF2B5EF4-FFF2-40B4-BE49-F238E27FC236}">
                <a16:creationId xmlns:a16="http://schemas.microsoft.com/office/drawing/2014/main" id="{64656CF0-1339-4BAE-A30D-E423CFFC7D0F}"/>
              </a:ext>
            </a:extLst>
          </p:cNvPr>
          <p:cNvGrpSpPr/>
          <p:nvPr/>
        </p:nvGrpSpPr>
        <p:grpSpPr>
          <a:xfrm>
            <a:off x="-1109676" y="6012449"/>
            <a:ext cx="648000" cy="648000"/>
            <a:chOff x="2376115" y="3919270"/>
            <a:chExt cx="648000" cy="648000"/>
          </a:xfrm>
        </p:grpSpPr>
        <p:sp>
          <p:nvSpPr>
            <p:cNvPr id="21" name="Ellipse 20">
              <a:extLst>
                <a:ext uri="{FF2B5EF4-FFF2-40B4-BE49-F238E27FC236}">
                  <a16:creationId xmlns:a16="http://schemas.microsoft.com/office/drawing/2014/main" id="{DDA09512-9A2B-4FFB-AA8F-6251FB87793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76115" y="3919270"/>
              <a:ext cx="648000" cy="648000"/>
            </a:xfrm>
            <a:prstGeom prst="ellipse">
              <a:avLst/>
            </a:prstGeom>
            <a:solidFill>
              <a:srgbClr val="643200">
                <a:alpha val="50000"/>
              </a:srgbClr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67" name="Textfeld 66">
              <a:extLst>
                <a:ext uri="{FF2B5EF4-FFF2-40B4-BE49-F238E27FC236}">
                  <a16:creationId xmlns:a16="http://schemas.microsoft.com/office/drawing/2014/main" id="{C1C12A3D-D596-4E83-B17D-2408744BBFA5}"/>
                </a:ext>
              </a:extLst>
            </p:cNvPr>
            <p:cNvSpPr txBox="1"/>
            <p:nvPr/>
          </p:nvSpPr>
          <p:spPr>
            <a:xfrm>
              <a:off x="2485954" y="4058604"/>
              <a:ext cx="4283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de-DE" dirty="0"/>
                <a:t>Ile</a:t>
              </a:r>
            </a:p>
          </p:txBody>
        </p:sp>
      </p:grpSp>
      <p:grpSp>
        <p:nvGrpSpPr>
          <p:cNvPr id="69" name="Gruppieren 68">
            <a:extLst>
              <a:ext uri="{FF2B5EF4-FFF2-40B4-BE49-F238E27FC236}">
                <a16:creationId xmlns:a16="http://schemas.microsoft.com/office/drawing/2014/main" id="{AA08ABF9-484A-4E5D-AB04-1D159A1F030C}"/>
              </a:ext>
            </a:extLst>
          </p:cNvPr>
          <p:cNvGrpSpPr/>
          <p:nvPr/>
        </p:nvGrpSpPr>
        <p:grpSpPr>
          <a:xfrm>
            <a:off x="-909840" y="1365307"/>
            <a:ext cx="648000" cy="648000"/>
            <a:chOff x="2376115" y="3919270"/>
            <a:chExt cx="648000" cy="648000"/>
          </a:xfrm>
        </p:grpSpPr>
        <p:sp>
          <p:nvSpPr>
            <p:cNvPr id="70" name="Ellipse 69">
              <a:extLst>
                <a:ext uri="{FF2B5EF4-FFF2-40B4-BE49-F238E27FC236}">
                  <a16:creationId xmlns:a16="http://schemas.microsoft.com/office/drawing/2014/main" id="{E6857C6A-DE50-4E3D-AC31-E1BBBC00F88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76115" y="3919270"/>
              <a:ext cx="648000" cy="648000"/>
            </a:xfrm>
            <a:prstGeom prst="ellipse">
              <a:avLst/>
            </a:prstGeom>
            <a:solidFill>
              <a:schemeClr val="accent4">
                <a:alpha val="25000"/>
              </a:schemeClr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71" name="Textfeld 70">
              <a:extLst>
                <a:ext uri="{FF2B5EF4-FFF2-40B4-BE49-F238E27FC236}">
                  <a16:creationId xmlns:a16="http://schemas.microsoft.com/office/drawing/2014/main" id="{4D6E1B99-BF13-412D-8EDA-58389635319F}"/>
                </a:ext>
              </a:extLst>
            </p:cNvPr>
            <p:cNvSpPr txBox="1"/>
            <p:nvPr/>
          </p:nvSpPr>
          <p:spPr>
            <a:xfrm>
              <a:off x="2441069" y="4058604"/>
              <a:ext cx="5180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de-DE" dirty="0"/>
                <a:t>Ala</a:t>
              </a:r>
            </a:p>
          </p:txBody>
        </p:sp>
      </p:grpSp>
      <p:grpSp>
        <p:nvGrpSpPr>
          <p:cNvPr id="72" name="Gruppieren 71">
            <a:extLst>
              <a:ext uri="{FF2B5EF4-FFF2-40B4-BE49-F238E27FC236}">
                <a16:creationId xmlns:a16="http://schemas.microsoft.com/office/drawing/2014/main" id="{9F8F7243-A6F9-413F-8C8F-91EFFD257A08}"/>
              </a:ext>
            </a:extLst>
          </p:cNvPr>
          <p:cNvGrpSpPr/>
          <p:nvPr/>
        </p:nvGrpSpPr>
        <p:grpSpPr>
          <a:xfrm>
            <a:off x="-2577530" y="1382279"/>
            <a:ext cx="648000" cy="648000"/>
            <a:chOff x="0" y="3809560"/>
            <a:chExt cx="648000" cy="648000"/>
          </a:xfrm>
        </p:grpSpPr>
        <p:sp>
          <p:nvSpPr>
            <p:cNvPr id="73" name="Ellipse 72">
              <a:extLst>
                <a:ext uri="{FF2B5EF4-FFF2-40B4-BE49-F238E27FC236}">
                  <a16:creationId xmlns:a16="http://schemas.microsoft.com/office/drawing/2014/main" id="{7878BEC1-B9A3-4E3E-AD20-2FD45367E6F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0" y="3809560"/>
              <a:ext cx="648000" cy="648000"/>
            </a:xfrm>
            <a:prstGeom prst="ellipse">
              <a:avLst/>
            </a:prstGeom>
            <a:solidFill>
              <a:schemeClr val="accent2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74" name="Textfeld 73">
              <a:extLst>
                <a:ext uri="{FF2B5EF4-FFF2-40B4-BE49-F238E27FC236}">
                  <a16:creationId xmlns:a16="http://schemas.microsoft.com/office/drawing/2014/main" id="{C2A4AC2E-2158-42D2-93A5-2FBCE3E07AC3}"/>
                </a:ext>
              </a:extLst>
            </p:cNvPr>
            <p:cNvSpPr txBox="1"/>
            <p:nvPr/>
          </p:nvSpPr>
          <p:spPr>
            <a:xfrm>
              <a:off x="71334" y="3955741"/>
              <a:ext cx="5053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de-DE" dirty="0"/>
                <a:t>Tyr</a:t>
              </a:r>
            </a:p>
          </p:txBody>
        </p:sp>
      </p:grpSp>
      <p:grpSp>
        <p:nvGrpSpPr>
          <p:cNvPr id="75" name="Gruppieren 74">
            <a:extLst>
              <a:ext uri="{FF2B5EF4-FFF2-40B4-BE49-F238E27FC236}">
                <a16:creationId xmlns:a16="http://schemas.microsoft.com/office/drawing/2014/main" id="{E355E1FE-E42B-499D-A140-F8BB45A4D23A}"/>
              </a:ext>
            </a:extLst>
          </p:cNvPr>
          <p:cNvGrpSpPr/>
          <p:nvPr/>
        </p:nvGrpSpPr>
        <p:grpSpPr>
          <a:xfrm>
            <a:off x="633237" y="2228441"/>
            <a:ext cx="648000" cy="648000"/>
            <a:chOff x="474884" y="4471980"/>
            <a:chExt cx="648000" cy="648000"/>
          </a:xfrm>
        </p:grpSpPr>
        <p:sp>
          <p:nvSpPr>
            <p:cNvPr id="76" name="Ellipse 75">
              <a:extLst>
                <a:ext uri="{FF2B5EF4-FFF2-40B4-BE49-F238E27FC236}">
                  <a16:creationId xmlns:a16="http://schemas.microsoft.com/office/drawing/2014/main" id="{D38D074B-2374-4547-A70E-4FBC37EB875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74884" y="4471980"/>
              <a:ext cx="648000" cy="648000"/>
            </a:xfrm>
            <a:prstGeom prst="ellipse">
              <a:avLst/>
            </a:prstGeom>
            <a:solidFill>
              <a:schemeClr val="accent3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77" name="Textfeld 76">
              <a:extLst>
                <a:ext uri="{FF2B5EF4-FFF2-40B4-BE49-F238E27FC236}">
                  <a16:creationId xmlns:a16="http://schemas.microsoft.com/office/drawing/2014/main" id="{5A4FEE59-9E75-4ABC-BBA1-56972DCBA129}"/>
                </a:ext>
              </a:extLst>
            </p:cNvPr>
            <p:cNvSpPr txBox="1"/>
            <p:nvPr/>
          </p:nvSpPr>
          <p:spPr>
            <a:xfrm>
              <a:off x="527234" y="4611314"/>
              <a:ext cx="5309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de-DE" dirty="0"/>
                <a:t>Gly</a:t>
              </a:r>
            </a:p>
          </p:txBody>
        </p:sp>
      </p:grpSp>
      <p:grpSp>
        <p:nvGrpSpPr>
          <p:cNvPr id="78" name="Gruppieren 77">
            <a:extLst>
              <a:ext uri="{FF2B5EF4-FFF2-40B4-BE49-F238E27FC236}">
                <a16:creationId xmlns:a16="http://schemas.microsoft.com/office/drawing/2014/main" id="{57D7646E-6AB0-4795-8970-BF22E6345FA4}"/>
              </a:ext>
            </a:extLst>
          </p:cNvPr>
          <p:cNvGrpSpPr/>
          <p:nvPr/>
        </p:nvGrpSpPr>
        <p:grpSpPr>
          <a:xfrm>
            <a:off x="1150906" y="1960050"/>
            <a:ext cx="648000" cy="648000"/>
            <a:chOff x="474884" y="4471980"/>
            <a:chExt cx="648000" cy="648000"/>
          </a:xfrm>
        </p:grpSpPr>
        <p:sp>
          <p:nvSpPr>
            <p:cNvPr id="79" name="Ellipse 78">
              <a:extLst>
                <a:ext uri="{FF2B5EF4-FFF2-40B4-BE49-F238E27FC236}">
                  <a16:creationId xmlns:a16="http://schemas.microsoft.com/office/drawing/2014/main" id="{21FC2DDA-D667-4222-B6AC-CDFCA0EEAA7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74884" y="4471980"/>
              <a:ext cx="648000" cy="648000"/>
            </a:xfrm>
            <a:prstGeom prst="ellipse">
              <a:avLst/>
            </a:prstGeom>
            <a:solidFill>
              <a:schemeClr val="accent3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80" name="Textfeld 79">
              <a:extLst>
                <a:ext uri="{FF2B5EF4-FFF2-40B4-BE49-F238E27FC236}">
                  <a16:creationId xmlns:a16="http://schemas.microsoft.com/office/drawing/2014/main" id="{7D0BAE4F-A4BB-46EE-BD3D-B4374CB0B39B}"/>
                </a:ext>
              </a:extLst>
            </p:cNvPr>
            <p:cNvSpPr txBox="1"/>
            <p:nvPr/>
          </p:nvSpPr>
          <p:spPr>
            <a:xfrm>
              <a:off x="527234" y="4611314"/>
              <a:ext cx="5309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de-DE" dirty="0"/>
                <a:t>Gly</a:t>
              </a:r>
            </a:p>
          </p:txBody>
        </p:sp>
      </p:grpSp>
      <p:grpSp>
        <p:nvGrpSpPr>
          <p:cNvPr id="81" name="Gruppieren 80">
            <a:extLst>
              <a:ext uri="{FF2B5EF4-FFF2-40B4-BE49-F238E27FC236}">
                <a16:creationId xmlns:a16="http://schemas.microsoft.com/office/drawing/2014/main" id="{157660CD-36F9-452D-B3C0-A64FCE7A113B}"/>
              </a:ext>
            </a:extLst>
          </p:cNvPr>
          <p:cNvGrpSpPr/>
          <p:nvPr/>
        </p:nvGrpSpPr>
        <p:grpSpPr>
          <a:xfrm>
            <a:off x="1731452" y="1846708"/>
            <a:ext cx="648000" cy="648000"/>
            <a:chOff x="952978" y="4695700"/>
            <a:chExt cx="648000" cy="648000"/>
          </a:xfrm>
        </p:grpSpPr>
        <p:sp>
          <p:nvSpPr>
            <p:cNvPr id="82" name="Ellipse 81">
              <a:extLst>
                <a:ext uri="{FF2B5EF4-FFF2-40B4-BE49-F238E27FC236}">
                  <a16:creationId xmlns:a16="http://schemas.microsoft.com/office/drawing/2014/main" id="{384F6A94-4DB3-44FA-B842-84B28D5DD4E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52978" y="4695700"/>
              <a:ext cx="648000" cy="648000"/>
            </a:xfrm>
            <a:prstGeom prst="ellipse">
              <a:avLst/>
            </a:prstGeom>
            <a:solidFill>
              <a:srgbClr val="006400">
                <a:alpha val="50000"/>
              </a:srgbClr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83" name="Textfeld 82">
              <a:extLst>
                <a:ext uri="{FF2B5EF4-FFF2-40B4-BE49-F238E27FC236}">
                  <a16:creationId xmlns:a16="http://schemas.microsoft.com/office/drawing/2014/main" id="{123EF1E0-DD69-4463-AE96-81AAC84BC1E4}"/>
                </a:ext>
              </a:extLst>
            </p:cNvPr>
            <p:cNvSpPr txBox="1"/>
            <p:nvPr/>
          </p:nvSpPr>
          <p:spPr>
            <a:xfrm>
              <a:off x="973760" y="4835034"/>
              <a:ext cx="60869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de-DE" dirty="0"/>
                <a:t>Phe</a:t>
              </a:r>
            </a:p>
          </p:txBody>
        </p:sp>
      </p:grpSp>
      <p:grpSp>
        <p:nvGrpSpPr>
          <p:cNvPr id="84" name="Gruppieren 83">
            <a:extLst>
              <a:ext uri="{FF2B5EF4-FFF2-40B4-BE49-F238E27FC236}">
                <a16:creationId xmlns:a16="http://schemas.microsoft.com/office/drawing/2014/main" id="{647413BB-1CE3-4BC0-8204-3D2E1409A61B}"/>
              </a:ext>
            </a:extLst>
          </p:cNvPr>
          <p:cNvGrpSpPr/>
          <p:nvPr/>
        </p:nvGrpSpPr>
        <p:grpSpPr>
          <a:xfrm>
            <a:off x="2331674" y="1775384"/>
            <a:ext cx="648000" cy="648000"/>
            <a:chOff x="-1579356" y="6210000"/>
            <a:chExt cx="648000" cy="648000"/>
          </a:xfrm>
        </p:grpSpPr>
        <p:sp>
          <p:nvSpPr>
            <p:cNvPr id="85" name="Ellipse 84">
              <a:extLst>
                <a:ext uri="{FF2B5EF4-FFF2-40B4-BE49-F238E27FC236}">
                  <a16:creationId xmlns:a16="http://schemas.microsoft.com/office/drawing/2014/main" id="{5F68F3FC-2ED0-4A31-9A68-AF1D5EDCF70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-1579356" y="6210000"/>
              <a:ext cx="648000" cy="648000"/>
            </a:xfrm>
            <a:prstGeom prst="ellipse">
              <a:avLst/>
            </a:prstGeom>
            <a:solidFill>
              <a:srgbClr val="009B00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86" name="Textfeld 85">
              <a:extLst>
                <a:ext uri="{FF2B5EF4-FFF2-40B4-BE49-F238E27FC236}">
                  <a16:creationId xmlns:a16="http://schemas.microsoft.com/office/drawing/2014/main" id="{CFD8A042-56B3-4288-87EA-7D545D7C7073}"/>
                </a:ext>
              </a:extLst>
            </p:cNvPr>
            <p:cNvSpPr txBox="1"/>
            <p:nvPr/>
          </p:nvSpPr>
          <p:spPr>
            <a:xfrm>
              <a:off x="-1540050" y="6349334"/>
              <a:ext cx="56938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de-DE" dirty="0"/>
                <a:t>Met</a:t>
              </a:r>
            </a:p>
          </p:txBody>
        </p:sp>
      </p:grpSp>
      <p:grpSp>
        <p:nvGrpSpPr>
          <p:cNvPr id="87" name="Gruppieren 86">
            <a:extLst>
              <a:ext uri="{FF2B5EF4-FFF2-40B4-BE49-F238E27FC236}">
                <a16:creationId xmlns:a16="http://schemas.microsoft.com/office/drawing/2014/main" id="{30953EB3-732B-4DA2-A45B-A89C0353DBC6}"/>
              </a:ext>
            </a:extLst>
          </p:cNvPr>
          <p:cNvGrpSpPr/>
          <p:nvPr/>
        </p:nvGrpSpPr>
        <p:grpSpPr>
          <a:xfrm>
            <a:off x="2944882" y="1756334"/>
            <a:ext cx="648000" cy="648000"/>
            <a:chOff x="-1440823" y="4581700"/>
            <a:chExt cx="648000" cy="648000"/>
          </a:xfrm>
        </p:grpSpPr>
        <p:sp>
          <p:nvSpPr>
            <p:cNvPr id="88" name="Ellipse 87">
              <a:extLst>
                <a:ext uri="{FF2B5EF4-FFF2-40B4-BE49-F238E27FC236}">
                  <a16:creationId xmlns:a16="http://schemas.microsoft.com/office/drawing/2014/main" id="{46310274-0A71-4AA9-B0B4-BC51DB2D888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-1440823" y="4581700"/>
              <a:ext cx="648000" cy="648000"/>
            </a:xfrm>
            <a:prstGeom prst="ellipse">
              <a:avLst/>
            </a:prstGeom>
            <a:solidFill>
              <a:srgbClr val="00FF00">
                <a:alpha val="25000"/>
              </a:srgbClr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89" name="Textfeld 88">
              <a:extLst>
                <a:ext uri="{FF2B5EF4-FFF2-40B4-BE49-F238E27FC236}">
                  <a16:creationId xmlns:a16="http://schemas.microsoft.com/office/drawing/2014/main" id="{CA485C25-3C76-4A65-AB33-B583CACA6264}"/>
                </a:ext>
              </a:extLst>
            </p:cNvPr>
            <p:cNvSpPr txBox="1"/>
            <p:nvPr/>
          </p:nvSpPr>
          <p:spPr>
            <a:xfrm>
              <a:off x="-1401517" y="4721034"/>
              <a:ext cx="56938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de-DE" dirty="0"/>
                <a:t>Thy</a:t>
              </a:r>
            </a:p>
          </p:txBody>
        </p:sp>
      </p:grpSp>
      <p:grpSp>
        <p:nvGrpSpPr>
          <p:cNvPr id="90" name="Gruppieren 89">
            <a:extLst>
              <a:ext uri="{FF2B5EF4-FFF2-40B4-BE49-F238E27FC236}">
                <a16:creationId xmlns:a16="http://schemas.microsoft.com/office/drawing/2014/main" id="{3037E98B-CDD8-4D6E-9C38-038DDD194185}"/>
              </a:ext>
            </a:extLst>
          </p:cNvPr>
          <p:cNvGrpSpPr/>
          <p:nvPr/>
        </p:nvGrpSpPr>
        <p:grpSpPr>
          <a:xfrm>
            <a:off x="3553575" y="1754088"/>
            <a:ext cx="648000" cy="648000"/>
            <a:chOff x="1392940" y="4180761"/>
            <a:chExt cx="648000" cy="648000"/>
          </a:xfrm>
        </p:grpSpPr>
        <p:sp>
          <p:nvSpPr>
            <p:cNvPr id="91" name="Ellipse 90">
              <a:extLst>
                <a:ext uri="{FF2B5EF4-FFF2-40B4-BE49-F238E27FC236}">
                  <a16:creationId xmlns:a16="http://schemas.microsoft.com/office/drawing/2014/main" id="{05835A72-EE1C-4E3C-978D-0DB9A70C140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392940" y="4180761"/>
              <a:ext cx="648000" cy="648000"/>
            </a:xfrm>
            <a:prstGeom prst="ellipse">
              <a:avLst/>
            </a:prstGeom>
            <a:solidFill>
              <a:schemeClr val="accent1">
                <a:alpha val="25000"/>
              </a:schemeClr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92" name="Textfeld 91">
              <a:extLst>
                <a:ext uri="{FF2B5EF4-FFF2-40B4-BE49-F238E27FC236}">
                  <a16:creationId xmlns:a16="http://schemas.microsoft.com/office/drawing/2014/main" id="{4DA74AB7-A28C-4EDC-BA7E-18ABD41BCDE3}"/>
                </a:ext>
              </a:extLst>
            </p:cNvPr>
            <p:cNvSpPr txBox="1"/>
            <p:nvPr/>
          </p:nvSpPr>
          <p:spPr>
            <a:xfrm>
              <a:off x="1445070" y="4320095"/>
              <a:ext cx="5437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de-DE" dirty="0" err="1"/>
                <a:t>Ser</a:t>
              </a:r>
              <a:endParaRPr lang="de-DE" dirty="0"/>
            </a:p>
          </p:txBody>
        </p:sp>
      </p:grpSp>
      <p:grpSp>
        <p:nvGrpSpPr>
          <p:cNvPr id="93" name="Gruppieren 92">
            <a:extLst>
              <a:ext uri="{FF2B5EF4-FFF2-40B4-BE49-F238E27FC236}">
                <a16:creationId xmlns:a16="http://schemas.microsoft.com/office/drawing/2014/main" id="{A9BF9EF9-4237-405E-B4C5-ED37F491B02B}"/>
              </a:ext>
            </a:extLst>
          </p:cNvPr>
          <p:cNvGrpSpPr/>
          <p:nvPr/>
        </p:nvGrpSpPr>
        <p:grpSpPr>
          <a:xfrm>
            <a:off x="4154980" y="1754088"/>
            <a:ext cx="648000" cy="648000"/>
            <a:chOff x="2122269" y="4180761"/>
            <a:chExt cx="648000" cy="648000"/>
          </a:xfrm>
        </p:grpSpPr>
        <p:sp>
          <p:nvSpPr>
            <p:cNvPr id="94" name="Ellipse 93">
              <a:extLst>
                <a:ext uri="{FF2B5EF4-FFF2-40B4-BE49-F238E27FC236}">
                  <a16:creationId xmlns:a16="http://schemas.microsoft.com/office/drawing/2014/main" id="{2A10E603-1BCD-4255-B77F-799470A9EE0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122269" y="4180761"/>
              <a:ext cx="648000" cy="6480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95" name="Textfeld 94">
              <a:extLst>
                <a:ext uri="{FF2B5EF4-FFF2-40B4-BE49-F238E27FC236}">
                  <a16:creationId xmlns:a16="http://schemas.microsoft.com/office/drawing/2014/main" id="{EFDC2D44-09C8-497E-BDC7-5515D796DB13}"/>
                </a:ext>
              </a:extLst>
            </p:cNvPr>
            <p:cNvSpPr txBox="1"/>
            <p:nvPr/>
          </p:nvSpPr>
          <p:spPr>
            <a:xfrm>
              <a:off x="2174399" y="4320095"/>
              <a:ext cx="5437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de-DE" dirty="0"/>
                <a:t>Glu</a:t>
              </a:r>
            </a:p>
          </p:txBody>
        </p:sp>
      </p:grpSp>
      <p:grpSp>
        <p:nvGrpSpPr>
          <p:cNvPr id="96" name="Gruppieren 95">
            <a:extLst>
              <a:ext uri="{FF2B5EF4-FFF2-40B4-BE49-F238E27FC236}">
                <a16:creationId xmlns:a16="http://schemas.microsoft.com/office/drawing/2014/main" id="{FFB28F72-C2FC-4960-B749-5CD3C33FF74A}"/>
              </a:ext>
            </a:extLst>
          </p:cNvPr>
          <p:cNvGrpSpPr/>
          <p:nvPr/>
        </p:nvGrpSpPr>
        <p:grpSpPr>
          <a:xfrm>
            <a:off x="5362535" y="1752194"/>
            <a:ext cx="648000" cy="648000"/>
            <a:chOff x="1392940" y="4180761"/>
            <a:chExt cx="648000" cy="648000"/>
          </a:xfrm>
        </p:grpSpPr>
        <p:sp>
          <p:nvSpPr>
            <p:cNvPr id="97" name="Ellipse 96">
              <a:extLst>
                <a:ext uri="{FF2B5EF4-FFF2-40B4-BE49-F238E27FC236}">
                  <a16:creationId xmlns:a16="http://schemas.microsoft.com/office/drawing/2014/main" id="{9FB897E5-56D8-4C3B-A152-98F592EC0A6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392940" y="4180761"/>
              <a:ext cx="648000" cy="648000"/>
            </a:xfrm>
            <a:prstGeom prst="ellipse">
              <a:avLst/>
            </a:prstGeom>
            <a:solidFill>
              <a:schemeClr val="accent1">
                <a:alpha val="25000"/>
              </a:schemeClr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98" name="Textfeld 97">
              <a:extLst>
                <a:ext uri="{FF2B5EF4-FFF2-40B4-BE49-F238E27FC236}">
                  <a16:creationId xmlns:a16="http://schemas.microsoft.com/office/drawing/2014/main" id="{15069CA4-68A0-44DD-ACF8-154D5CE5E780}"/>
                </a:ext>
              </a:extLst>
            </p:cNvPr>
            <p:cNvSpPr txBox="1"/>
            <p:nvPr/>
          </p:nvSpPr>
          <p:spPr>
            <a:xfrm>
              <a:off x="1445070" y="4320095"/>
              <a:ext cx="5437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de-DE" dirty="0" err="1"/>
                <a:t>Ser</a:t>
              </a:r>
              <a:endParaRPr lang="de-DE" dirty="0"/>
            </a:p>
          </p:txBody>
        </p:sp>
      </p:grpSp>
      <p:grpSp>
        <p:nvGrpSpPr>
          <p:cNvPr id="99" name="Gruppieren 98">
            <a:extLst>
              <a:ext uri="{FF2B5EF4-FFF2-40B4-BE49-F238E27FC236}">
                <a16:creationId xmlns:a16="http://schemas.microsoft.com/office/drawing/2014/main" id="{4A93A1D5-2F2C-489A-829E-14CADC9517C6}"/>
              </a:ext>
            </a:extLst>
          </p:cNvPr>
          <p:cNvGrpSpPr/>
          <p:nvPr/>
        </p:nvGrpSpPr>
        <p:grpSpPr>
          <a:xfrm>
            <a:off x="5993193" y="1762428"/>
            <a:ext cx="648000" cy="648000"/>
            <a:chOff x="1380500" y="4210011"/>
            <a:chExt cx="648000" cy="648000"/>
          </a:xfrm>
        </p:grpSpPr>
        <p:sp>
          <p:nvSpPr>
            <p:cNvPr id="100" name="Ellipse 99">
              <a:extLst>
                <a:ext uri="{FF2B5EF4-FFF2-40B4-BE49-F238E27FC236}">
                  <a16:creationId xmlns:a16="http://schemas.microsoft.com/office/drawing/2014/main" id="{7E8B9561-F3B2-4C9F-99EF-643149283BD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380500" y="4210011"/>
              <a:ext cx="648000" cy="648000"/>
            </a:xfrm>
            <a:prstGeom prst="ellipse">
              <a:avLst/>
            </a:prstGeom>
            <a:solidFill>
              <a:schemeClr val="bg2">
                <a:lumMod val="90000"/>
              </a:schemeClr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01" name="Textfeld 100">
              <a:extLst>
                <a:ext uri="{FF2B5EF4-FFF2-40B4-BE49-F238E27FC236}">
                  <a16:creationId xmlns:a16="http://schemas.microsoft.com/office/drawing/2014/main" id="{9D6A9EF5-6C7A-461B-B8C1-385B06410B82}"/>
                </a:ext>
              </a:extLst>
            </p:cNvPr>
            <p:cNvSpPr txBox="1"/>
            <p:nvPr/>
          </p:nvSpPr>
          <p:spPr>
            <a:xfrm>
              <a:off x="1432630" y="4344670"/>
              <a:ext cx="5437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de-DE" dirty="0"/>
                <a:t>Gln</a:t>
              </a:r>
            </a:p>
          </p:txBody>
        </p:sp>
      </p:grpSp>
      <p:grpSp>
        <p:nvGrpSpPr>
          <p:cNvPr id="102" name="Gruppieren 101">
            <a:extLst>
              <a:ext uri="{FF2B5EF4-FFF2-40B4-BE49-F238E27FC236}">
                <a16:creationId xmlns:a16="http://schemas.microsoft.com/office/drawing/2014/main" id="{905CC650-2640-43CC-B2FA-E2974454D991}"/>
              </a:ext>
            </a:extLst>
          </p:cNvPr>
          <p:cNvGrpSpPr/>
          <p:nvPr/>
        </p:nvGrpSpPr>
        <p:grpSpPr>
          <a:xfrm>
            <a:off x="6583410" y="1772662"/>
            <a:ext cx="648000" cy="648000"/>
            <a:chOff x="1770143" y="3736510"/>
            <a:chExt cx="648000" cy="648000"/>
          </a:xfrm>
        </p:grpSpPr>
        <p:sp>
          <p:nvSpPr>
            <p:cNvPr id="103" name="Ellipse 102">
              <a:extLst>
                <a:ext uri="{FF2B5EF4-FFF2-40B4-BE49-F238E27FC236}">
                  <a16:creationId xmlns:a16="http://schemas.microsoft.com/office/drawing/2014/main" id="{DF0B373E-A425-4089-A06C-C2F5D0A8DD4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770143" y="3736510"/>
              <a:ext cx="648000" cy="648000"/>
            </a:xfrm>
            <a:prstGeom prst="ellipse">
              <a:avLst/>
            </a:prstGeom>
            <a:solidFill>
              <a:schemeClr val="accent1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04" name="Textfeld 103">
              <a:extLst>
                <a:ext uri="{FF2B5EF4-FFF2-40B4-BE49-F238E27FC236}">
                  <a16:creationId xmlns:a16="http://schemas.microsoft.com/office/drawing/2014/main" id="{92231990-1366-42D9-9DF0-D3043F5696C3}"/>
                </a:ext>
              </a:extLst>
            </p:cNvPr>
            <p:cNvSpPr txBox="1"/>
            <p:nvPr/>
          </p:nvSpPr>
          <p:spPr>
            <a:xfrm>
              <a:off x="1828685" y="3892709"/>
              <a:ext cx="5309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de-DE" dirty="0" err="1">
                  <a:solidFill>
                    <a:schemeClr val="bg1"/>
                  </a:solidFill>
                </a:rPr>
                <a:t>Thr</a:t>
              </a:r>
              <a:endParaRPr lang="de-DE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05" name="Gruppieren 104">
            <a:extLst>
              <a:ext uri="{FF2B5EF4-FFF2-40B4-BE49-F238E27FC236}">
                <a16:creationId xmlns:a16="http://schemas.microsoft.com/office/drawing/2014/main" id="{2184AF61-8704-405F-B0B1-4611DDFD6DF3}"/>
              </a:ext>
            </a:extLst>
          </p:cNvPr>
          <p:cNvGrpSpPr/>
          <p:nvPr/>
        </p:nvGrpSpPr>
        <p:grpSpPr>
          <a:xfrm>
            <a:off x="7207222" y="1762428"/>
            <a:ext cx="648000" cy="648000"/>
            <a:chOff x="2111219" y="4180761"/>
            <a:chExt cx="648000" cy="648000"/>
          </a:xfrm>
        </p:grpSpPr>
        <p:sp>
          <p:nvSpPr>
            <p:cNvPr id="106" name="Ellipse 105">
              <a:extLst>
                <a:ext uri="{FF2B5EF4-FFF2-40B4-BE49-F238E27FC236}">
                  <a16:creationId xmlns:a16="http://schemas.microsoft.com/office/drawing/2014/main" id="{149EE221-3403-4BCC-A356-1060DC033F0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111219" y="4180761"/>
              <a:ext cx="648000" cy="648000"/>
            </a:xfrm>
            <a:prstGeom prst="ellipse">
              <a:avLst/>
            </a:prstGeom>
            <a:solidFill>
              <a:schemeClr val="accent5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07" name="Textfeld 106">
              <a:extLst>
                <a:ext uri="{FF2B5EF4-FFF2-40B4-BE49-F238E27FC236}">
                  <a16:creationId xmlns:a16="http://schemas.microsoft.com/office/drawing/2014/main" id="{655954F9-0613-469C-9C02-C7D8E106EE90}"/>
                </a:ext>
              </a:extLst>
            </p:cNvPr>
            <p:cNvSpPr txBox="1"/>
            <p:nvPr/>
          </p:nvSpPr>
          <p:spPr>
            <a:xfrm>
              <a:off x="2163349" y="4318008"/>
              <a:ext cx="5437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de-DE" dirty="0"/>
                <a:t>Pro</a:t>
              </a:r>
            </a:p>
          </p:txBody>
        </p:sp>
      </p:grpSp>
      <p:grpSp>
        <p:nvGrpSpPr>
          <p:cNvPr id="108" name="Gruppieren 107">
            <a:extLst>
              <a:ext uri="{FF2B5EF4-FFF2-40B4-BE49-F238E27FC236}">
                <a16:creationId xmlns:a16="http://schemas.microsoft.com/office/drawing/2014/main" id="{041672B1-DEFE-4A80-AF22-9F40FBFE2C28}"/>
              </a:ext>
            </a:extLst>
          </p:cNvPr>
          <p:cNvGrpSpPr/>
          <p:nvPr/>
        </p:nvGrpSpPr>
        <p:grpSpPr>
          <a:xfrm>
            <a:off x="7816207" y="1752194"/>
            <a:ext cx="648000" cy="648000"/>
            <a:chOff x="2076573" y="4180213"/>
            <a:chExt cx="648000" cy="648000"/>
          </a:xfrm>
        </p:grpSpPr>
        <p:sp>
          <p:nvSpPr>
            <p:cNvPr id="109" name="Ellipse 108">
              <a:extLst>
                <a:ext uri="{FF2B5EF4-FFF2-40B4-BE49-F238E27FC236}">
                  <a16:creationId xmlns:a16="http://schemas.microsoft.com/office/drawing/2014/main" id="{52072F0E-DB3A-429A-AB3A-080F262E1DB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076573" y="4180213"/>
              <a:ext cx="648000" cy="648000"/>
            </a:xfrm>
            <a:prstGeom prst="ellipse">
              <a:avLst/>
            </a:prstGeom>
            <a:solidFill>
              <a:srgbClr val="FF9B00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10" name="Textfeld 109">
              <a:extLst>
                <a:ext uri="{FF2B5EF4-FFF2-40B4-BE49-F238E27FC236}">
                  <a16:creationId xmlns:a16="http://schemas.microsoft.com/office/drawing/2014/main" id="{13137E92-78EE-4F8C-9497-6E3F940899BD}"/>
                </a:ext>
              </a:extLst>
            </p:cNvPr>
            <p:cNvSpPr txBox="1"/>
            <p:nvPr/>
          </p:nvSpPr>
          <p:spPr>
            <a:xfrm>
              <a:off x="2115879" y="4319547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de-DE" dirty="0"/>
                <a:t>Leu</a:t>
              </a:r>
            </a:p>
          </p:txBody>
        </p:sp>
      </p:grpSp>
      <p:grpSp>
        <p:nvGrpSpPr>
          <p:cNvPr id="111" name="Gruppieren 110">
            <a:extLst>
              <a:ext uri="{FF2B5EF4-FFF2-40B4-BE49-F238E27FC236}">
                <a16:creationId xmlns:a16="http://schemas.microsoft.com/office/drawing/2014/main" id="{5D3326CD-8F49-4256-851D-45DDC360F10F}"/>
              </a:ext>
            </a:extLst>
          </p:cNvPr>
          <p:cNvGrpSpPr/>
          <p:nvPr/>
        </p:nvGrpSpPr>
        <p:grpSpPr>
          <a:xfrm>
            <a:off x="8406424" y="1858407"/>
            <a:ext cx="648000" cy="648000"/>
            <a:chOff x="2111219" y="4212421"/>
            <a:chExt cx="648000" cy="648000"/>
          </a:xfrm>
          <a:solidFill>
            <a:schemeClr val="bg1"/>
          </a:solidFill>
        </p:grpSpPr>
        <p:sp>
          <p:nvSpPr>
            <p:cNvPr id="112" name="Ellipse 111">
              <a:extLst>
                <a:ext uri="{FF2B5EF4-FFF2-40B4-BE49-F238E27FC236}">
                  <a16:creationId xmlns:a16="http://schemas.microsoft.com/office/drawing/2014/main" id="{0254276E-0895-4DFD-A5CE-FB1EFD7E9E0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111219" y="4212421"/>
              <a:ext cx="648000" cy="648000"/>
            </a:xfrm>
            <a:prstGeom prst="ellipse">
              <a:avLst/>
            </a:prstGeom>
            <a:grp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13" name="Textfeld 112">
              <a:extLst>
                <a:ext uri="{FF2B5EF4-FFF2-40B4-BE49-F238E27FC236}">
                  <a16:creationId xmlns:a16="http://schemas.microsoft.com/office/drawing/2014/main" id="{6BF13332-7121-47F9-909C-7D1E223D1A7C}"/>
                </a:ext>
              </a:extLst>
            </p:cNvPr>
            <p:cNvSpPr txBox="1"/>
            <p:nvPr/>
          </p:nvSpPr>
          <p:spPr>
            <a:xfrm>
              <a:off x="2183557" y="4351755"/>
              <a:ext cx="500971" cy="369332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algn="l"/>
              <a:r>
                <a:rPr lang="de-DE" dirty="0"/>
                <a:t>Val</a:t>
              </a:r>
            </a:p>
          </p:txBody>
        </p:sp>
      </p:grpSp>
      <p:grpSp>
        <p:nvGrpSpPr>
          <p:cNvPr id="114" name="Gruppieren 113">
            <a:extLst>
              <a:ext uri="{FF2B5EF4-FFF2-40B4-BE49-F238E27FC236}">
                <a16:creationId xmlns:a16="http://schemas.microsoft.com/office/drawing/2014/main" id="{EFD27F76-903C-4183-8CED-4216B191B90E}"/>
              </a:ext>
            </a:extLst>
          </p:cNvPr>
          <p:cNvGrpSpPr/>
          <p:nvPr/>
        </p:nvGrpSpPr>
        <p:grpSpPr>
          <a:xfrm>
            <a:off x="8909857" y="2243020"/>
            <a:ext cx="648000" cy="648000"/>
            <a:chOff x="1770143" y="3736510"/>
            <a:chExt cx="648000" cy="648000"/>
          </a:xfrm>
        </p:grpSpPr>
        <p:sp>
          <p:nvSpPr>
            <p:cNvPr id="115" name="Ellipse 114">
              <a:extLst>
                <a:ext uri="{FF2B5EF4-FFF2-40B4-BE49-F238E27FC236}">
                  <a16:creationId xmlns:a16="http://schemas.microsoft.com/office/drawing/2014/main" id="{D257782E-8830-4BD8-A196-CE0209B753E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770143" y="3736510"/>
              <a:ext cx="648000" cy="648000"/>
            </a:xfrm>
            <a:prstGeom prst="ellipse">
              <a:avLst/>
            </a:prstGeom>
            <a:solidFill>
              <a:schemeClr val="accent1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16" name="Textfeld 115">
              <a:extLst>
                <a:ext uri="{FF2B5EF4-FFF2-40B4-BE49-F238E27FC236}">
                  <a16:creationId xmlns:a16="http://schemas.microsoft.com/office/drawing/2014/main" id="{8DBD7647-2D5F-408D-9F93-B2B7CC68B691}"/>
                </a:ext>
              </a:extLst>
            </p:cNvPr>
            <p:cNvSpPr txBox="1"/>
            <p:nvPr/>
          </p:nvSpPr>
          <p:spPr>
            <a:xfrm>
              <a:off x="1828685" y="3892709"/>
              <a:ext cx="5309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de-DE" dirty="0" err="1">
                  <a:solidFill>
                    <a:schemeClr val="bg1"/>
                  </a:solidFill>
                </a:rPr>
                <a:t>Thr</a:t>
              </a:r>
              <a:endParaRPr lang="de-DE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7" name="Gruppieren 116">
            <a:extLst>
              <a:ext uri="{FF2B5EF4-FFF2-40B4-BE49-F238E27FC236}">
                <a16:creationId xmlns:a16="http://schemas.microsoft.com/office/drawing/2014/main" id="{CD8782B8-9D7C-4D08-AA07-C91FF81A25DE}"/>
              </a:ext>
            </a:extLst>
          </p:cNvPr>
          <p:cNvGrpSpPr/>
          <p:nvPr/>
        </p:nvGrpSpPr>
        <p:grpSpPr>
          <a:xfrm>
            <a:off x="9213920" y="2781000"/>
            <a:ext cx="648000" cy="648000"/>
            <a:chOff x="2076573" y="4180213"/>
            <a:chExt cx="648000" cy="648000"/>
          </a:xfrm>
        </p:grpSpPr>
        <p:sp>
          <p:nvSpPr>
            <p:cNvPr id="118" name="Ellipse 117">
              <a:extLst>
                <a:ext uri="{FF2B5EF4-FFF2-40B4-BE49-F238E27FC236}">
                  <a16:creationId xmlns:a16="http://schemas.microsoft.com/office/drawing/2014/main" id="{8D404E8F-FD67-40B5-B691-3CBE56F67F1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076573" y="4180213"/>
              <a:ext cx="648000" cy="648000"/>
            </a:xfrm>
            <a:prstGeom prst="ellipse">
              <a:avLst/>
            </a:prstGeom>
            <a:solidFill>
              <a:srgbClr val="FF9B00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19" name="Textfeld 118">
              <a:extLst>
                <a:ext uri="{FF2B5EF4-FFF2-40B4-BE49-F238E27FC236}">
                  <a16:creationId xmlns:a16="http://schemas.microsoft.com/office/drawing/2014/main" id="{939D5443-4141-401C-8D29-E48C4ADC4D80}"/>
                </a:ext>
              </a:extLst>
            </p:cNvPr>
            <p:cNvSpPr txBox="1"/>
            <p:nvPr/>
          </p:nvSpPr>
          <p:spPr>
            <a:xfrm>
              <a:off x="2115879" y="4319547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de-DE" dirty="0"/>
                <a:t>Leu</a:t>
              </a:r>
            </a:p>
          </p:txBody>
        </p:sp>
      </p:grpSp>
      <p:grpSp>
        <p:nvGrpSpPr>
          <p:cNvPr id="120" name="Gruppieren 119">
            <a:extLst>
              <a:ext uri="{FF2B5EF4-FFF2-40B4-BE49-F238E27FC236}">
                <a16:creationId xmlns:a16="http://schemas.microsoft.com/office/drawing/2014/main" id="{D37D4610-C96A-4C1F-9BEC-14BFB90EA078}"/>
              </a:ext>
            </a:extLst>
          </p:cNvPr>
          <p:cNvGrpSpPr/>
          <p:nvPr/>
        </p:nvGrpSpPr>
        <p:grpSpPr>
          <a:xfrm>
            <a:off x="9192919" y="3372465"/>
            <a:ext cx="648000" cy="648000"/>
            <a:chOff x="952978" y="4695700"/>
            <a:chExt cx="648000" cy="648000"/>
          </a:xfrm>
        </p:grpSpPr>
        <p:sp>
          <p:nvSpPr>
            <p:cNvPr id="121" name="Ellipse 120">
              <a:extLst>
                <a:ext uri="{FF2B5EF4-FFF2-40B4-BE49-F238E27FC236}">
                  <a16:creationId xmlns:a16="http://schemas.microsoft.com/office/drawing/2014/main" id="{A57869DF-0FF1-42CD-9235-2F188DAEC37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52978" y="4695700"/>
              <a:ext cx="648000" cy="648000"/>
            </a:xfrm>
            <a:prstGeom prst="ellipse">
              <a:avLst/>
            </a:prstGeom>
            <a:solidFill>
              <a:srgbClr val="006400">
                <a:alpha val="50000"/>
              </a:srgbClr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22" name="Textfeld 121">
              <a:extLst>
                <a:ext uri="{FF2B5EF4-FFF2-40B4-BE49-F238E27FC236}">
                  <a16:creationId xmlns:a16="http://schemas.microsoft.com/office/drawing/2014/main" id="{E9EDF82A-6A35-4ADF-A26D-6FD2763806A5}"/>
                </a:ext>
              </a:extLst>
            </p:cNvPr>
            <p:cNvSpPr txBox="1"/>
            <p:nvPr/>
          </p:nvSpPr>
          <p:spPr>
            <a:xfrm>
              <a:off x="973760" y="4835034"/>
              <a:ext cx="60869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de-DE" dirty="0"/>
                <a:t>Phe</a:t>
              </a:r>
            </a:p>
          </p:txBody>
        </p:sp>
      </p:grpSp>
      <p:grpSp>
        <p:nvGrpSpPr>
          <p:cNvPr id="123" name="Gruppieren 122">
            <a:extLst>
              <a:ext uri="{FF2B5EF4-FFF2-40B4-BE49-F238E27FC236}">
                <a16:creationId xmlns:a16="http://schemas.microsoft.com/office/drawing/2014/main" id="{EA211FF7-F5EE-4962-A900-5CA212D51A34}"/>
              </a:ext>
            </a:extLst>
          </p:cNvPr>
          <p:cNvGrpSpPr/>
          <p:nvPr/>
        </p:nvGrpSpPr>
        <p:grpSpPr>
          <a:xfrm>
            <a:off x="-1805566" y="3682161"/>
            <a:ext cx="648000" cy="648000"/>
            <a:chOff x="1378328" y="4175491"/>
            <a:chExt cx="648000" cy="648000"/>
          </a:xfrm>
        </p:grpSpPr>
        <p:sp>
          <p:nvSpPr>
            <p:cNvPr id="124" name="Ellipse 123">
              <a:extLst>
                <a:ext uri="{FF2B5EF4-FFF2-40B4-BE49-F238E27FC236}">
                  <a16:creationId xmlns:a16="http://schemas.microsoft.com/office/drawing/2014/main" id="{8C51961C-5A26-4568-8D69-B3FC2EB96C0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378328" y="4175491"/>
              <a:ext cx="648000" cy="648000"/>
            </a:xfrm>
            <a:prstGeom prst="ellipse">
              <a:avLst/>
            </a:prstGeom>
            <a:solidFill>
              <a:schemeClr val="bg1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25" name="Textfeld 124">
              <a:extLst>
                <a:ext uri="{FF2B5EF4-FFF2-40B4-BE49-F238E27FC236}">
                  <a16:creationId xmlns:a16="http://schemas.microsoft.com/office/drawing/2014/main" id="{97A1A168-5A59-4929-9672-14986B6767D7}"/>
                </a:ext>
              </a:extLst>
            </p:cNvPr>
            <p:cNvSpPr txBox="1"/>
            <p:nvPr/>
          </p:nvSpPr>
          <p:spPr>
            <a:xfrm>
              <a:off x="1434755" y="4314825"/>
              <a:ext cx="535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de-DE" dirty="0"/>
                <a:t>Lys</a:t>
              </a:r>
            </a:p>
          </p:txBody>
        </p:sp>
      </p:grpSp>
      <p:grpSp>
        <p:nvGrpSpPr>
          <p:cNvPr id="126" name="Gruppieren 125">
            <a:extLst>
              <a:ext uri="{FF2B5EF4-FFF2-40B4-BE49-F238E27FC236}">
                <a16:creationId xmlns:a16="http://schemas.microsoft.com/office/drawing/2014/main" id="{70E1CBFC-ECBF-46C5-8C3D-2581A38E2454}"/>
              </a:ext>
            </a:extLst>
          </p:cNvPr>
          <p:cNvGrpSpPr/>
          <p:nvPr/>
        </p:nvGrpSpPr>
        <p:grpSpPr>
          <a:xfrm>
            <a:off x="9113578" y="3963930"/>
            <a:ext cx="648000" cy="648000"/>
            <a:chOff x="1378328" y="4175491"/>
            <a:chExt cx="648000" cy="648000"/>
          </a:xfrm>
        </p:grpSpPr>
        <p:sp>
          <p:nvSpPr>
            <p:cNvPr id="127" name="Ellipse 126">
              <a:extLst>
                <a:ext uri="{FF2B5EF4-FFF2-40B4-BE49-F238E27FC236}">
                  <a16:creationId xmlns:a16="http://schemas.microsoft.com/office/drawing/2014/main" id="{73890378-A02E-465C-920D-B9E37C67FA4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378328" y="4175491"/>
              <a:ext cx="648000" cy="648000"/>
            </a:xfrm>
            <a:prstGeom prst="ellipse">
              <a:avLst/>
            </a:prstGeom>
            <a:solidFill>
              <a:schemeClr val="bg1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28" name="Textfeld 127">
              <a:extLst>
                <a:ext uri="{FF2B5EF4-FFF2-40B4-BE49-F238E27FC236}">
                  <a16:creationId xmlns:a16="http://schemas.microsoft.com/office/drawing/2014/main" id="{A82C2F60-98F9-450C-87FC-BC935640F87C}"/>
                </a:ext>
              </a:extLst>
            </p:cNvPr>
            <p:cNvSpPr txBox="1"/>
            <p:nvPr/>
          </p:nvSpPr>
          <p:spPr>
            <a:xfrm>
              <a:off x="1434755" y="4314825"/>
              <a:ext cx="535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de-DE" dirty="0"/>
                <a:t>Lys</a:t>
              </a:r>
            </a:p>
          </p:txBody>
        </p:sp>
      </p:grpSp>
      <p:grpSp>
        <p:nvGrpSpPr>
          <p:cNvPr id="129" name="Gruppieren 128">
            <a:extLst>
              <a:ext uri="{FF2B5EF4-FFF2-40B4-BE49-F238E27FC236}">
                <a16:creationId xmlns:a16="http://schemas.microsoft.com/office/drawing/2014/main" id="{27702FC0-2E10-4195-97AC-4CA1055935B1}"/>
              </a:ext>
            </a:extLst>
          </p:cNvPr>
          <p:cNvGrpSpPr/>
          <p:nvPr/>
        </p:nvGrpSpPr>
        <p:grpSpPr>
          <a:xfrm>
            <a:off x="8598731" y="4260156"/>
            <a:ext cx="648000" cy="648000"/>
            <a:chOff x="1374855" y="4210011"/>
            <a:chExt cx="648000" cy="648000"/>
          </a:xfrm>
        </p:grpSpPr>
        <p:sp>
          <p:nvSpPr>
            <p:cNvPr id="130" name="Ellipse 129">
              <a:extLst>
                <a:ext uri="{FF2B5EF4-FFF2-40B4-BE49-F238E27FC236}">
                  <a16:creationId xmlns:a16="http://schemas.microsoft.com/office/drawing/2014/main" id="{D97CE394-B49D-40A4-B4BA-815BE4448E8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374855" y="4210011"/>
              <a:ext cx="648000" cy="648000"/>
            </a:xfrm>
            <a:prstGeom prst="ellipse">
              <a:avLst/>
            </a:prstGeom>
            <a:solidFill>
              <a:schemeClr val="accent4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31" name="Textfeld 130">
              <a:extLst>
                <a:ext uri="{FF2B5EF4-FFF2-40B4-BE49-F238E27FC236}">
                  <a16:creationId xmlns:a16="http://schemas.microsoft.com/office/drawing/2014/main" id="{AA410C8B-1D71-419D-95B5-83D28BC8B6BF}"/>
                </a:ext>
              </a:extLst>
            </p:cNvPr>
            <p:cNvSpPr txBox="1"/>
            <p:nvPr/>
          </p:nvSpPr>
          <p:spPr>
            <a:xfrm>
              <a:off x="1405260" y="4349345"/>
              <a:ext cx="5822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de-DE" dirty="0" err="1"/>
                <a:t>Asn</a:t>
              </a:r>
              <a:endParaRPr lang="de-DE" dirty="0"/>
            </a:p>
          </p:txBody>
        </p:sp>
      </p:grpSp>
      <p:grpSp>
        <p:nvGrpSpPr>
          <p:cNvPr id="132" name="Gruppieren 131">
            <a:extLst>
              <a:ext uri="{FF2B5EF4-FFF2-40B4-BE49-F238E27FC236}">
                <a16:creationId xmlns:a16="http://schemas.microsoft.com/office/drawing/2014/main" id="{14C9EF7C-99F0-422B-9137-8EE20F50BB1C}"/>
              </a:ext>
            </a:extLst>
          </p:cNvPr>
          <p:cNvGrpSpPr/>
          <p:nvPr/>
        </p:nvGrpSpPr>
        <p:grpSpPr>
          <a:xfrm>
            <a:off x="8085714" y="4575793"/>
            <a:ext cx="648000" cy="648000"/>
            <a:chOff x="2376115" y="3919270"/>
            <a:chExt cx="648000" cy="648000"/>
          </a:xfrm>
        </p:grpSpPr>
        <p:sp>
          <p:nvSpPr>
            <p:cNvPr id="133" name="Ellipse 132">
              <a:extLst>
                <a:ext uri="{FF2B5EF4-FFF2-40B4-BE49-F238E27FC236}">
                  <a16:creationId xmlns:a16="http://schemas.microsoft.com/office/drawing/2014/main" id="{78EF8340-2125-4DDF-BE20-77A52C0D395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76115" y="3919270"/>
              <a:ext cx="648000" cy="648000"/>
            </a:xfrm>
            <a:prstGeom prst="ellipse">
              <a:avLst/>
            </a:prstGeom>
            <a:solidFill>
              <a:schemeClr val="accent4">
                <a:alpha val="25000"/>
              </a:schemeClr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34" name="Textfeld 133">
              <a:extLst>
                <a:ext uri="{FF2B5EF4-FFF2-40B4-BE49-F238E27FC236}">
                  <a16:creationId xmlns:a16="http://schemas.microsoft.com/office/drawing/2014/main" id="{99D90464-A9DE-494C-88F2-3B40F244A8B5}"/>
                </a:ext>
              </a:extLst>
            </p:cNvPr>
            <p:cNvSpPr txBox="1"/>
            <p:nvPr/>
          </p:nvSpPr>
          <p:spPr>
            <a:xfrm>
              <a:off x="2441069" y="4058604"/>
              <a:ext cx="5180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de-DE" dirty="0"/>
                <a:t>Ala</a:t>
              </a:r>
            </a:p>
          </p:txBody>
        </p:sp>
      </p:grpSp>
      <p:grpSp>
        <p:nvGrpSpPr>
          <p:cNvPr id="135" name="Gruppieren 134">
            <a:extLst>
              <a:ext uri="{FF2B5EF4-FFF2-40B4-BE49-F238E27FC236}">
                <a16:creationId xmlns:a16="http://schemas.microsoft.com/office/drawing/2014/main" id="{13783F13-D73A-4CF1-857D-560239631271}"/>
              </a:ext>
            </a:extLst>
          </p:cNvPr>
          <p:cNvGrpSpPr/>
          <p:nvPr/>
        </p:nvGrpSpPr>
        <p:grpSpPr>
          <a:xfrm>
            <a:off x="7482034" y="4574631"/>
            <a:ext cx="648000" cy="648000"/>
            <a:chOff x="2376115" y="3919270"/>
            <a:chExt cx="648000" cy="648000"/>
          </a:xfrm>
        </p:grpSpPr>
        <p:sp>
          <p:nvSpPr>
            <p:cNvPr id="136" name="Ellipse 135">
              <a:extLst>
                <a:ext uri="{FF2B5EF4-FFF2-40B4-BE49-F238E27FC236}">
                  <a16:creationId xmlns:a16="http://schemas.microsoft.com/office/drawing/2014/main" id="{15DBFCF4-51EC-40AE-A548-330197C9228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76115" y="3919270"/>
              <a:ext cx="648000" cy="648000"/>
            </a:xfrm>
            <a:prstGeom prst="ellipse">
              <a:avLst/>
            </a:prstGeom>
            <a:solidFill>
              <a:srgbClr val="643200">
                <a:alpha val="50000"/>
              </a:srgbClr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37" name="Textfeld 136">
              <a:extLst>
                <a:ext uri="{FF2B5EF4-FFF2-40B4-BE49-F238E27FC236}">
                  <a16:creationId xmlns:a16="http://schemas.microsoft.com/office/drawing/2014/main" id="{FCDDE437-C28C-4E89-840E-B8C6DDE562CE}"/>
                </a:ext>
              </a:extLst>
            </p:cNvPr>
            <p:cNvSpPr txBox="1"/>
            <p:nvPr/>
          </p:nvSpPr>
          <p:spPr>
            <a:xfrm>
              <a:off x="2485954" y="4058604"/>
              <a:ext cx="4283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de-DE" dirty="0"/>
                <a:t>Ile</a:t>
              </a:r>
            </a:p>
          </p:txBody>
        </p:sp>
      </p:grpSp>
      <p:grpSp>
        <p:nvGrpSpPr>
          <p:cNvPr id="138" name="Gruppieren 137">
            <a:extLst>
              <a:ext uri="{FF2B5EF4-FFF2-40B4-BE49-F238E27FC236}">
                <a16:creationId xmlns:a16="http://schemas.microsoft.com/office/drawing/2014/main" id="{4FE8783A-B705-4896-ADB1-6CCB72807B19}"/>
              </a:ext>
            </a:extLst>
          </p:cNvPr>
          <p:cNvGrpSpPr/>
          <p:nvPr/>
        </p:nvGrpSpPr>
        <p:grpSpPr>
          <a:xfrm>
            <a:off x="6883222" y="4574631"/>
            <a:ext cx="648000" cy="648000"/>
            <a:chOff x="2376115" y="3919270"/>
            <a:chExt cx="648000" cy="648000"/>
          </a:xfrm>
        </p:grpSpPr>
        <p:sp>
          <p:nvSpPr>
            <p:cNvPr id="139" name="Ellipse 138">
              <a:extLst>
                <a:ext uri="{FF2B5EF4-FFF2-40B4-BE49-F238E27FC236}">
                  <a16:creationId xmlns:a16="http://schemas.microsoft.com/office/drawing/2014/main" id="{3E9205DE-41BF-40B9-A2C8-5C6EFE6ED63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76115" y="3919270"/>
              <a:ext cx="648000" cy="648000"/>
            </a:xfrm>
            <a:prstGeom prst="ellipse">
              <a:avLst/>
            </a:prstGeom>
            <a:solidFill>
              <a:srgbClr val="643200">
                <a:alpha val="50000"/>
              </a:srgbClr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40" name="Textfeld 139">
              <a:extLst>
                <a:ext uri="{FF2B5EF4-FFF2-40B4-BE49-F238E27FC236}">
                  <a16:creationId xmlns:a16="http://schemas.microsoft.com/office/drawing/2014/main" id="{57046BAD-774C-42B9-9E41-0E81505A3B24}"/>
                </a:ext>
              </a:extLst>
            </p:cNvPr>
            <p:cNvSpPr txBox="1"/>
            <p:nvPr/>
          </p:nvSpPr>
          <p:spPr>
            <a:xfrm>
              <a:off x="2485954" y="4058604"/>
              <a:ext cx="4283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de-DE" dirty="0"/>
                <a:t>Ile</a:t>
              </a:r>
            </a:p>
          </p:txBody>
        </p:sp>
      </p:grpSp>
      <p:grpSp>
        <p:nvGrpSpPr>
          <p:cNvPr id="141" name="Gruppieren 140">
            <a:extLst>
              <a:ext uri="{FF2B5EF4-FFF2-40B4-BE49-F238E27FC236}">
                <a16:creationId xmlns:a16="http://schemas.microsoft.com/office/drawing/2014/main" id="{91CB05CF-625C-4D0F-BC32-B8628CF89136}"/>
              </a:ext>
            </a:extLst>
          </p:cNvPr>
          <p:cNvGrpSpPr/>
          <p:nvPr/>
        </p:nvGrpSpPr>
        <p:grpSpPr>
          <a:xfrm>
            <a:off x="6289197" y="4564397"/>
            <a:ext cx="648000" cy="648000"/>
            <a:chOff x="1378328" y="4175491"/>
            <a:chExt cx="648000" cy="648000"/>
          </a:xfrm>
        </p:grpSpPr>
        <p:sp>
          <p:nvSpPr>
            <p:cNvPr id="142" name="Ellipse 141">
              <a:extLst>
                <a:ext uri="{FF2B5EF4-FFF2-40B4-BE49-F238E27FC236}">
                  <a16:creationId xmlns:a16="http://schemas.microsoft.com/office/drawing/2014/main" id="{4337371C-DBD7-466C-8194-AB679532A9C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378328" y="4175491"/>
              <a:ext cx="648000" cy="648000"/>
            </a:xfrm>
            <a:prstGeom prst="ellipse">
              <a:avLst/>
            </a:prstGeom>
            <a:solidFill>
              <a:schemeClr val="bg1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43" name="Textfeld 142">
              <a:extLst>
                <a:ext uri="{FF2B5EF4-FFF2-40B4-BE49-F238E27FC236}">
                  <a16:creationId xmlns:a16="http://schemas.microsoft.com/office/drawing/2014/main" id="{814F63EF-75E2-4926-AB18-9EE30C4A81EF}"/>
                </a:ext>
              </a:extLst>
            </p:cNvPr>
            <p:cNvSpPr txBox="1"/>
            <p:nvPr/>
          </p:nvSpPr>
          <p:spPr>
            <a:xfrm>
              <a:off x="1434755" y="4314825"/>
              <a:ext cx="535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de-DE" dirty="0"/>
                <a:t>Lys</a:t>
              </a:r>
            </a:p>
          </p:txBody>
        </p:sp>
      </p:grpSp>
      <p:grpSp>
        <p:nvGrpSpPr>
          <p:cNvPr id="144" name="Gruppieren 143">
            <a:extLst>
              <a:ext uri="{FF2B5EF4-FFF2-40B4-BE49-F238E27FC236}">
                <a16:creationId xmlns:a16="http://schemas.microsoft.com/office/drawing/2014/main" id="{F734C851-0880-46A9-9596-BBE01CF5A138}"/>
              </a:ext>
            </a:extLst>
          </p:cNvPr>
          <p:cNvGrpSpPr/>
          <p:nvPr/>
        </p:nvGrpSpPr>
        <p:grpSpPr>
          <a:xfrm>
            <a:off x="5687191" y="4574341"/>
            <a:ext cx="648000" cy="648000"/>
            <a:chOff x="1374855" y="4210011"/>
            <a:chExt cx="648000" cy="648000"/>
          </a:xfrm>
        </p:grpSpPr>
        <p:sp>
          <p:nvSpPr>
            <p:cNvPr id="145" name="Ellipse 144">
              <a:extLst>
                <a:ext uri="{FF2B5EF4-FFF2-40B4-BE49-F238E27FC236}">
                  <a16:creationId xmlns:a16="http://schemas.microsoft.com/office/drawing/2014/main" id="{5C4ED6D1-AA48-415B-BA74-40C868773D3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374855" y="4210011"/>
              <a:ext cx="648000" cy="648000"/>
            </a:xfrm>
            <a:prstGeom prst="ellipse">
              <a:avLst/>
            </a:prstGeom>
            <a:solidFill>
              <a:schemeClr val="accent4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46" name="Textfeld 145">
              <a:extLst>
                <a:ext uri="{FF2B5EF4-FFF2-40B4-BE49-F238E27FC236}">
                  <a16:creationId xmlns:a16="http://schemas.microsoft.com/office/drawing/2014/main" id="{6F0FFB09-DC27-4DBF-954B-F9116143C577}"/>
                </a:ext>
              </a:extLst>
            </p:cNvPr>
            <p:cNvSpPr txBox="1"/>
            <p:nvPr/>
          </p:nvSpPr>
          <p:spPr>
            <a:xfrm>
              <a:off x="1405260" y="4349345"/>
              <a:ext cx="5822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de-DE" dirty="0" err="1"/>
                <a:t>Asn</a:t>
              </a:r>
              <a:endParaRPr lang="de-DE" dirty="0"/>
            </a:p>
          </p:txBody>
        </p:sp>
      </p:grpSp>
      <p:grpSp>
        <p:nvGrpSpPr>
          <p:cNvPr id="147" name="Gruppieren 146">
            <a:extLst>
              <a:ext uri="{FF2B5EF4-FFF2-40B4-BE49-F238E27FC236}">
                <a16:creationId xmlns:a16="http://schemas.microsoft.com/office/drawing/2014/main" id="{FADC95F7-A8C4-44C6-905B-2D2BEF4B9A7B}"/>
              </a:ext>
            </a:extLst>
          </p:cNvPr>
          <p:cNvGrpSpPr/>
          <p:nvPr/>
        </p:nvGrpSpPr>
        <p:grpSpPr>
          <a:xfrm>
            <a:off x="5061351" y="4564397"/>
            <a:ext cx="648000" cy="648000"/>
            <a:chOff x="2376115" y="3919270"/>
            <a:chExt cx="648000" cy="648000"/>
          </a:xfrm>
        </p:grpSpPr>
        <p:sp>
          <p:nvSpPr>
            <p:cNvPr id="148" name="Ellipse 147">
              <a:extLst>
                <a:ext uri="{FF2B5EF4-FFF2-40B4-BE49-F238E27FC236}">
                  <a16:creationId xmlns:a16="http://schemas.microsoft.com/office/drawing/2014/main" id="{6C841F1B-FC0A-4542-8EEA-26289ED836C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76115" y="3919270"/>
              <a:ext cx="648000" cy="648000"/>
            </a:xfrm>
            <a:prstGeom prst="ellipse">
              <a:avLst/>
            </a:prstGeom>
            <a:solidFill>
              <a:schemeClr val="accent4">
                <a:alpha val="25000"/>
              </a:schemeClr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49" name="Textfeld 148">
              <a:extLst>
                <a:ext uri="{FF2B5EF4-FFF2-40B4-BE49-F238E27FC236}">
                  <a16:creationId xmlns:a16="http://schemas.microsoft.com/office/drawing/2014/main" id="{215929DE-2949-4899-A862-5FDCFEC418AC}"/>
                </a:ext>
              </a:extLst>
            </p:cNvPr>
            <p:cNvSpPr txBox="1"/>
            <p:nvPr/>
          </p:nvSpPr>
          <p:spPr>
            <a:xfrm>
              <a:off x="2441069" y="4058604"/>
              <a:ext cx="5180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de-DE" dirty="0"/>
                <a:t>Ala</a:t>
              </a:r>
            </a:p>
          </p:txBody>
        </p:sp>
      </p:grpSp>
      <p:grpSp>
        <p:nvGrpSpPr>
          <p:cNvPr id="150" name="Gruppieren 149">
            <a:extLst>
              <a:ext uri="{FF2B5EF4-FFF2-40B4-BE49-F238E27FC236}">
                <a16:creationId xmlns:a16="http://schemas.microsoft.com/office/drawing/2014/main" id="{A0A49D15-3384-4644-85FC-419C2374676B}"/>
              </a:ext>
            </a:extLst>
          </p:cNvPr>
          <p:cNvGrpSpPr/>
          <p:nvPr/>
        </p:nvGrpSpPr>
        <p:grpSpPr>
          <a:xfrm>
            <a:off x="4480843" y="4595490"/>
            <a:ext cx="648000" cy="648000"/>
            <a:chOff x="0" y="3809560"/>
            <a:chExt cx="648000" cy="648000"/>
          </a:xfrm>
        </p:grpSpPr>
        <p:sp>
          <p:nvSpPr>
            <p:cNvPr id="151" name="Ellipse 150">
              <a:extLst>
                <a:ext uri="{FF2B5EF4-FFF2-40B4-BE49-F238E27FC236}">
                  <a16:creationId xmlns:a16="http://schemas.microsoft.com/office/drawing/2014/main" id="{4B4797D3-F146-46EF-8DCD-09D5F27BF0A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0" y="3809560"/>
              <a:ext cx="648000" cy="648000"/>
            </a:xfrm>
            <a:prstGeom prst="ellipse">
              <a:avLst/>
            </a:prstGeom>
            <a:solidFill>
              <a:schemeClr val="accent2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52" name="Textfeld 151">
              <a:extLst>
                <a:ext uri="{FF2B5EF4-FFF2-40B4-BE49-F238E27FC236}">
                  <a16:creationId xmlns:a16="http://schemas.microsoft.com/office/drawing/2014/main" id="{15367381-DE4E-40CA-B25C-AE8EF6992E1C}"/>
                </a:ext>
              </a:extLst>
            </p:cNvPr>
            <p:cNvSpPr txBox="1"/>
            <p:nvPr/>
          </p:nvSpPr>
          <p:spPr>
            <a:xfrm>
              <a:off x="71334" y="3955741"/>
              <a:ext cx="5053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de-DE" dirty="0"/>
                <a:t>Tyr</a:t>
              </a:r>
            </a:p>
          </p:txBody>
        </p:sp>
      </p:grpSp>
      <p:grpSp>
        <p:nvGrpSpPr>
          <p:cNvPr id="153" name="Gruppieren 152">
            <a:extLst>
              <a:ext uri="{FF2B5EF4-FFF2-40B4-BE49-F238E27FC236}">
                <a16:creationId xmlns:a16="http://schemas.microsoft.com/office/drawing/2014/main" id="{AEC6007F-8A75-44B9-A3F9-505E35748371}"/>
              </a:ext>
            </a:extLst>
          </p:cNvPr>
          <p:cNvGrpSpPr/>
          <p:nvPr/>
        </p:nvGrpSpPr>
        <p:grpSpPr>
          <a:xfrm>
            <a:off x="3862090" y="4580152"/>
            <a:ext cx="648000" cy="648000"/>
            <a:chOff x="1378328" y="4175491"/>
            <a:chExt cx="648000" cy="648000"/>
          </a:xfrm>
        </p:grpSpPr>
        <p:sp>
          <p:nvSpPr>
            <p:cNvPr id="154" name="Ellipse 153">
              <a:extLst>
                <a:ext uri="{FF2B5EF4-FFF2-40B4-BE49-F238E27FC236}">
                  <a16:creationId xmlns:a16="http://schemas.microsoft.com/office/drawing/2014/main" id="{DCCD1091-5163-46F1-B297-C972C6415B0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378328" y="4175491"/>
              <a:ext cx="648000" cy="648000"/>
            </a:xfrm>
            <a:prstGeom prst="ellipse">
              <a:avLst/>
            </a:prstGeom>
            <a:solidFill>
              <a:schemeClr val="bg1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55" name="Textfeld 154">
              <a:extLst>
                <a:ext uri="{FF2B5EF4-FFF2-40B4-BE49-F238E27FC236}">
                  <a16:creationId xmlns:a16="http://schemas.microsoft.com/office/drawing/2014/main" id="{19EDD7FC-4A01-4C0D-AC76-F4349F47B4B2}"/>
                </a:ext>
              </a:extLst>
            </p:cNvPr>
            <p:cNvSpPr txBox="1"/>
            <p:nvPr/>
          </p:nvSpPr>
          <p:spPr>
            <a:xfrm>
              <a:off x="1434755" y="4314825"/>
              <a:ext cx="535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de-DE" dirty="0"/>
                <a:t>Lys</a:t>
              </a:r>
            </a:p>
          </p:txBody>
        </p:sp>
      </p:grpSp>
      <p:grpSp>
        <p:nvGrpSpPr>
          <p:cNvPr id="156" name="Gruppieren 155">
            <a:extLst>
              <a:ext uri="{FF2B5EF4-FFF2-40B4-BE49-F238E27FC236}">
                <a16:creationId xmlns:a16="http://schemas.microsoft.com/office/drawing/2014/main" id="{D5117885-744C-4C32-8ECB-49EFC1F5D954}"/>
              </a:ext>
            </a:extLst>
          </p:cNvPr>
          <p:cNvGrpSpPr/>
          <p:nvPr/>
        </p:nvGrpSpPr>
        <p:grpSpPr>
          <a:xfrm>
            <a:off x="3260856" y="4584156"/>
            <a:ext cx="648000" cy="648000"/>
            <a:chOff x="1378328" y="4175491"/>
            <a:chExt cx="648000" cy="648000"/>
          </a:xfrm>
        </p:grpSpPr>
        <p:sp>
          <p:nvSpPr>
            <p:cNvPr id="157" name="Ellipse 156">
              <a:extLst>
                <a:ext uri="{FF2B5EF4-FFF2-40B4-BE49-F238E27FC236}">
                  <a16:creationId xmlns:a16="http://schemas.microsoft.com/office/drawing/2014/main" id="{DA183666-4383-4A60-823B-7652526CD7E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378328" y="4175491"/>
              <a:ext cx="648000" cy="648000"/>
            </a:xfrm>
            <a:prstGeom prst="ellipse">
              <a:avLst/>
            </a:prstGeom>
            <a:solidFill>
              <a:schemeClr val="bg1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58" name="Textfeld 157">
              <a:extLst>
                <a:ext uri="{FF2B5EF4-FFF2-40B4-BE49-F238E27FC236}">
                  <a16:creationId xmlns:a16="http://schemas.microsoft.com/office/drawing/2014/main" id="{CFC3798F-E7D2-4FD7-8866-05C356A9BA90}"/>
                </a:ext>
              </a:extLst>
            </p:cNvPr>
            <p:cNvSpPr txBox="1"/>
            <p:nvPr/>
          </p:nvSpPr>
          <p:spPr>
            <a:xfrm>
              <a:off x="1434755" y="4314825"/>
              <a:ext cx="535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de-DE" dirty="0"/>
                <a:t>Lys</a:t>
              </a:r>
            </a:p>
          </p:txBody>
        </p:sp>
      </p:grpSp>
      <p:grpSp>
        <p:nvGrpSpPr>
          <p:cNvPr id="159" name="Gruppieren 158">
            <a:extLst>
              <a:ext uri="{FF2B5EF4-FFF2-40B4-BE49-F238E27FC236}">
                <a16:creationId xmlns:a16="http://schemas.microsoft.com/office/drawing/2014/main" id="{D3FF43C9-A4C5-490F-B153-1DA469DD4852}"/>
              </a:ext>
            </a:extLst>
          </p:cNvPr>
          <p:cNvGrpSpPr/>
          <p:nvPr/>
        </p:nvGrpSpPr>
        <p:grpSpPr>
          <a:xfrm>
            <a:off x="2655742" y="4564397"/>
            <a:ext cx="648000" cy="648000"/>
            <a:chOff x="474884" y="4471980"/>
            <a:chExt cx="648000" cy="648000"/>
          </a:xfrm>
        </p:grpSpPr>
        <p:sp>
          <p:nvSpPr>
            <p:cNvPr id="160" name="Ellipse 159">
              <a:extLst>
                <a:ext uri="{FF2B5EF4-FFF2-40B4-BE49-F238E27FC236}">
                  <a16:creationId xmlns:a16="http://schemas.microsoft.com/office/drawing/2014/main" id="{EDC26773-32C1-49CE-A7B6-3263DA18AA4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74884" y="4471980"/>
              <a:ext cx="648000" cy="648000"/>
            </a:xfrm>
            <a:prstGeom prst="ellipse">
              <a:avLst/>
            </a:prstGeom>
            <a:solidFill>
              <a:schemeClr val="accent3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61" name="Textfeld 160">
              <a:extLst>
                <a:ext uri="{FF2B5EF4-FFF2-40B4-BE49-F238E27FC236}">
                  <a16:creationId xmlns:a16="http://schemas.microsoft.com/office/drawing/2014/main" id="{E96DAC48-5C5B-44F4-9417-0BC9CEF123C1}"/>
                </a:ext>
              </a:extLst>
            </p:cNvPr>
            <p:cNvSpPr txBox="1"/>
            <p:nvPr/>
          </p:nvSpPr>
          <p:spPr>
            <a:xfrm>
              <a:off x="527234" y="4611314"/>
              <a:ext cx="5309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de-DE" dirty="0"/>
                <a:t>Gly</a:t>
              </a:r>
            </a:p>
          </p:txBody>
        </p:sp>
      </p:grpSp>
      <p:grpSp>
        <p:nvGrpSpPr>
          <p:cNvPr id="162" name="Gruppieren 161">
            <a:extLst>
              <a:ext uri="{FF2B5EF4-FFF2-40B4-BE49-F238E27FC236}">
                <a16:creationId xmlns:a16="http://schemas.microsoft.com/office/drawing/2014/main" id="{7848D25D-768C-488F-A1E7-2B0F58FC43C4}"/>
              </a:ext>
            </a:extLst>
          </p:cNvPr>
          <p:cNvGrpSpPr/>
          <p:nvPr/>
        </p:nvGrpSpPr>
        <p:grpSpPr>
          <a:xfrm>
            <a:off x="2021728" y="4565667"/>
            <a:ext cx="648000" cy="648000"/>
            <a:chOff x="2122269" y="4180761"/>
            <a:chExt cx="648000" cy="648000"/>
          </a:xfrm>
        </p:grpSpPr>
        <p:sp>
          <p:nvSpPr>
            <p:cNvPr id="163" name="Ellipse 162">
              <a:extLst>
                <a:ext uri="{FF2B5EF4-FFF2-40B4-BE49-F238E27FC236}">
                  <a16:creationId xmlns:a16="http://schemas.microsoft.com/office/drawing/2014/main" id="{F2AE595A-EB90-4AAD-A443-621CFC1E6FD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122269" y="4180761"/>
              <a:ext cx="648000" cy="6480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64" name="Textfeld 163">
              <a:extLst>
                <a:ext uri="{FF2B5EF4-FFF2-40B4-BE49-F238E27FC236}">
                  <a16:creationId xmlns:a16="http://schemas.microsoft.com/office/drawing/2014/main" id="{4C69E89A-DF59-4F78-AAE9-75BD60FE5017}"/>
                </a:ext>
              </a:extLst>
            </p:cNvPr>
            <p:cNvSpPr txBox="1"/>
            <p:nvPr/>
          </p:nvSpPr>
          <p:spPr>
            <a:xfrm>
              <a:off x="2174399" y="4320095"/>
              <a:ext cx="5437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de-DE" dirty="0"/>
                <a:t>Glu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334595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Benutzerdefiniert 3">
      <a:dk1>
        <a:sysClr val="windowText" lastClr="000000"/>
      </a:dk1>
      <a:lt1>
        <a:sysClr val="window" lastClr="FFFFFF"/>
      </a:lt1>
      <a:dk2>
        <a:srgbClr val="5F5F5F"/>
      </a:dk2>
      <a:lt2>
        <a:srgbClr val="E7E6E6"/>
      </a:lt2>
      <a:accent1>
        <a:srgbClr val="0000FF"/>
      </a:accent1>
      <a:accent2>
        <a:srgbClr val="FF0000"/>
      </a:accent2>
      <a:accent3>
        <a:srgbClr val="00FF00"/>
      </a:accent3>
      <a:accent4>
        <a:srgbClr val="FF00FF"/>
      </a:accent4>
      <a:accent5>
        <a:srgbClr val="FFFF00"/>
      </a:accent5>
      <a:accent6>
        <a:srgbClr val="FF6400"/>
      </a:accent6>
      <a:hlink>
        <a:srgbClr val="6600CC"/>
      </a:hlink>
      <a:folHlink>
        <a:srgbClr val="0000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2225">
          <a:solidFill>
            <a:schemeClr val="tx1"/>
          </a:solidFill>
        </a:ln>
      </a:spPr>
      <a:bodyPr rtlCol="0" anchor="ctr"/>
      <a:lstStyle>
        <a:defPPr algn="ctr">
          <a:defRPr sz="160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222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algn="l"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63</Words>
  <Application>Microsoft Office PowerPoint</Application>
  <PresentationFormat>A4-Papier (210 x 297 mm)</PresentationFormat>
  <Paragraphs>59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4" baseType="lpstr">
      <vt:lpstr>Arial</vt:lpstr>
      <vt:lpstr>Office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regina.schoenberner83@gmail.com</dc:creator>
  <cp:lastModifiedBy>regina.schoenberner83@gmail.com</cp:lastModifiedBy>
  <cp:revision>13</cp:revision>
  <dcterms:created xsi:type="dcterms:W3CDTF">2020-05-18T07:49:30Z</dcterms:created>
  <dcterms:modified xsi:type="dcterms:W3CDTF">2020-06-05T12:00:08Z</dcterms:modified>
</cp:coreProperties>
</file>