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6C00"/>
    <a:srgbClr val="000068"/>
    <a:srgbClr val="0000FF"/>
    <a:srgbClr val="A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120" y="17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82B97-14CC-4B21-8774-B171475928C2}" type="datetimeFigureOut">
              <a:rPr lang="de-DE" smtClean="0"/>
              <a:t>02.06.2015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6665-2B9B-4A3B-80A3-04E12C2B81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252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82B97-14CC-4B21-8774-B171475928C2}" type="datetimeFigureOut">
              <a:rPr lang="de-DE" smtClean="0"/>
              <a:t>02.06.2015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6665-2B9B-4A3B-80A3-04E12C2B81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0250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82B97-14CC-4B21-8774-B171475928C2}" type="datetimeFigureOut">
              <a:rPr lang="de-DE" smtClean="0"/>
              <a:t>02.06.2015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6665-2B9B-4A3B-80A3-04E12C2B81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3511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82B97-14CC-4B21-8774-B171475928C2}" type="datetimeFigureOut">
              <a:rPr lang="de-DE" smtClean="0"/>
              <a:t>02.06.2015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6665-2B9B-4A3B-80A3-04E12C2B81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670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82B97-14CC-4B21-8774-B171475928C2}" type="datetimeFigureOut">
              <a:rPr lang="de-DE" smtClean="0"/>
              <a:t>02.06.2015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6665-2B9B-4A3B-80A3-04E12C2B81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65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82B97-14CC-4B21-8774-B171475928C2}" type="datetimeFigureOut">
              <a:rPr lang="de-DE" smtClean="0"/>
              <a:t>02.06.2015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6665-2B9B-4A3B-80A3-04E12C2B81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5491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82B97-14CC-4B21-8774-B171475928C2}" type="datetimeFigureOut">
              <a:rPr lang="de-DE" smtClean="0"/>
              <a:t>02.06.2015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6665-2B9B-4A3B-80A3-04E12C2B81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7843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82B97-14CC-4B21-8774-B171475928C2}" type="datetimeFigureOut">
              <a:rPr lang="de-DE" smtClean="0"/>
              <a:t>02.06.2015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6665-2B9B-4A3B-80A3-04E12C2B81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6464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82B97-14CC-4B21-8774-B171475928C2}" type="datetimeFigureOut">
              <a:rPr lang="de-DE" smtClean="0"/>
              <a:t>02.06.2015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6665-2B9B-4A3B-80A3-04E12C2B81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2216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82B97-14CC-4B21-8774-B171475928C2}" type="datetimeFigureOut">
              <a:rPr lang="de-DE" smtClean="0"/>
              <a:t>02.06.2015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6665-2B9B-4A3B-80A3-04E12C2B81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1333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82B97-14CC-4B21-8774-B171475928C2}" type="datetimeFigureOut">
              <a:rPr lang="de-DE" smtClean="0"/>
              <a:t>02.06.2015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6665-2B9B-4A3B-80A3-04E12C2B81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7082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82B97-14CC-4B21-8774-B171475928C2}" type="datetimeFigureOut">
              <a:rPr lang="de-DE" smtClean="0"/>
              <a:t>02.06.2015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C6665-2B9B-4A3B-80A3-04E12C2B81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666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916936" y="3331672"/>
            <a:ext cx="360000" cy="360000"/>
          </a:xfrm>
          <a:prstGeom prst="ellipse">
            <a:avLst/>
          </a:prstGeom>
          <a:gradFill flip="none" rotWithShape="1">
            <a:gsLst>
              <a:gs pos="80000">
                <a:srgbClr val="A20000"/>
              </a:gs>
              <a:gs pos="24000">
                <a:srgbClr val="FF00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Ellipse 4"/>
          <p:cNvSpPr/>
          <p:nvPr/>
        </p:nvSpPr>
        <p:spPr>
          <a:xfrm>
            <a:off x="1495126" y="3331672"/>
            <a:ext cx="360000" cy="360000"/>
          </a:xfrm>
          <a:prstGeom prst="ellipse">
            <a:avLst/>
          </a:prstGeom>
          <a:gradFill flip="none" rotWithShape="1">
            <a:gsLst>
              <a:gs pos="80000">
                <a:srgbClr val="A20000"/>
              </a:gs>
              <a:gs pos="24000">
                <a:srgbClr val="FF00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5" name="Gruppieren 54"/>
          <p:cNvGrpSpPr/>
          <p:nvPr/>
        </p:nvGrpSpPr>
        <p:grpSpPr>
          <a:xfrm>
            <a:off x="3321184" y="1040434"/>
            <a:ext cx="720000" cy="360218"/>
            <a:chOff x="6186709" y="1093779"/>
            <a:chExt cx="720000" cy="360218"/>
          </a:xfrm>
        </p:grpSpPr>
        <p:sp>
          <p:nvSpPr>
            <p:cNvPr id="6" name="Ellipse 5"/>
            <p:cNvSpPr/>
            <p:nvPr/>
          </p:nvSpPr>
          <p:spPr>
            <a:xfrm>
              <a:off x="6186709" y="1093997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A20000"/>
                </a:gs>
                <a:gs pos="24000">
                  <a:srgbClr val="FF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Ellipse 6"/>
            <p:cNvSpPr/>
            <p:nvPr/>
          </p:nvSpPr>
          <p:spPr>
            <a:xfrm>
              <a:off x="6546709" y="1093779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A20000"/>
                </a:gs>
                <a:gs pos="24000">
                  <a:srgbClr val="FF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4" name="Gruppieren 53"/>
          <p:cNvGrpSpPr/>
          <p:nvPr/>
        </p:nvGrpSpPr>
        <p:grpSpPr>
          <a:xfrm>
            <a:off x="5717231" y="3227924"/>
            <a:ext cx="360000" cy="540000"/>
            <a:chOff x="7712711" y="3151026"/>
            <a:chExt cx="360000" cy="540000"/>
          </a:xfrm>
        </p:grpSpPr>
        <p:sp>
          <p:nvSpPr>
            <p:cNvPr id="10" name="Ellipse 9"/>
            <p:cNvSpPr/>
            <p:nvPr/>
          </p:nvSpPr>
          <p:spPr>
            <a:xfrm>
              <a:off x="7712711" y="3151026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000068"/>
                </a:gs>
                <a:gs pos="24000">
                  <a:srgbClr val="0000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>
              <a:off x="7712711" y="3331026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A20000"/>
                </a:gs>
                <a:gs pos="24000">
                  <a:srgbClr val="FF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2" name="Ellipse 11"/>
          <p:cNvSpPr/>
          <p:nvPr/>
        </p:nvSpPr>
        <p:spPr>
          <a:xfrm>
            <a:off x="6286261" y="997212"/>
            <a:ext cx="360000" cy="360000"/>
          </a:xfrm>
          <a:prstGeom prst="ellipse">
            <a:avLst/>
          </a:prstGeom>
          <a:gradFill flip="none" rotWithShape="1">
            <a:gsLst>
              <a:gs pos="80000">
                <a:srgbClr val="006C00"/>
              </a:gs>
              <a:gs pos="24000">
                <a:srgbClr val="00FF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6366970" y="5415274"/>
            <a:ext cx="360000" cy="360000"/>
          </a:xfrm>
          <a:prstGeom prst="ellipse">
            <a:avLst/>
          </a:prstGeom>
          <a:gradFill flip="none" rotWithShape="1">
            <a:gsLst>
              <a:gs pos="80000">
                <a:srgbClr val="A20000"/>
              </a:gs>
              <a:gs pos="24000">
                <a:srgbClr val="FF00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3" name="Gruppieren 52"/>
          <p:cNvGrpSpPr/>
          <p:nvPr/>
        </p:nvGrpSpPr>
        <p:grpSpPr>
          <a:xfrm>
            <a:off x="3321184" y="5426619"/>
            <a:ext cx="540000" cy="556329"/>
            <a:chOff x="6358683" y="5215084"/>
            <a:chExt cx="540000" cy="556329"/>
          </a:xfrm>
        </p:grpSpPr>
        <p:sp>
          <p:nvSpPr>
            <p:cNvPr id="16" name="Ellipse 15"/>
            <p:cNvSpPr/>
            <p:nvPr/>
          </p:nvSpPr>
          <p:spPr>
            <a:xfrm>
              <a:off x="6358683" y="5395972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A20000"/>
                </a:gs>
                <a:gs pos="24000">
                  <a:srgbClr val="FF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Ellipse 16"/>
            <p:cNvSpPr/>
            <p:nvPr/>
          </p:nvSpPr>
          <p:spPr>
            <a:xfrm>
              <a:off x="6538683" y="5411413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A20000"/>
                </a:gs>
                <a:gs pos="24000">
                  <a:srgbClr val="FF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Ellipse 17"/>
            <p:cNvSpPr/>
            <p:nvPr/>
          </p:nvSpPr>
          <p:spPr>
            <a:xfrm>
              <a:off x="6448683" y="5215084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000068"/>
                </a:gs>
                <a:gs pos="24000">
                  <a:srgbClr val="0000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6" name="Gruppieren 55"/>
          <p:cNvGrpSpPr/>
          <p:nvPr/>
        </p:nvGrpSpPr>
        <p:grpSpPr>
          <a:xfrm>
            <a:off x="1224567" y="6228331"/>
            <a:ext cx="540000" cy="557217"/>
            <a:chOff x="4683000" y="6213439"/>
            <a:chExt cx="540000" cy="557217"/>
          </a:xfrm>
        </p:grpSpPr>
        <p:sp>
          <p:nvSpPr>
            <p:cNvPr id="22" name="Ellipse 21"/>
            <p:cNvSpPr/>
            <p:nvPr/>
          </p:nvSpPr>
          <p:spPr>
            <a:xfrm>
              <a:off x="4683000" y="6410656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A20000"/>
                </a:gs>
                <a:gs pos="24000">
                  <a:srgbClr val="FF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Ellipse 22"/>
            <p:cNvSpPr/>
            <p:nvPr/>
          </p:nvSpPr>
          <p:spPr>
            <a:xfrm>
              <a:off x="4863000" y="6409768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A20000"/>
                </a:gs>
                <a:gs pos="24000">
                  <a:srgbClr val="FF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Ellipse 23"/>
            <p:cNvSpPr/>
            <p:nvPr/>
          </p:nvSpPr>
          <p:spPr>
            <a:xfrm>
              <a:off x="4773000" y="6213439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000068"/>
                </a:gs>
                <a:gs pos="24000">
                  <a:srgbClr val="0000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57" name="Gruppieren 56"/>
          <p:cNvGrpSpPr/>
          <p:nvPr/>
        </p:nvGrpSpPr>
        <p:grpSpPr>
          <a:xfrm>
            <a:off x="218550" y="4440150"/>
            <a:ext cx="512400" cy="512400"/>
            <a:chOff x="750897" y="3178626"/>
            <a:chExt cx="512400" cy="512400"/>
          </a:xfrm>
        </p:grpSpPr>
        <p:sp>
          <p:nvSpPr>
            <p:cNvPr id="28" name="Ellipse 27"/>
            <p:cNvSpPr/>
            <p:nvPr/>
          </p:nvSpPr>
          <p:spPr>
            <a:xfrm>
              <a:off x="903297" y="3178626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A20000"/>
                </a:gs>
                <a:gs pos="24000">
                  <a:srgbClr val="FF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>
              <a:off x="750897" y="3178626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000068"/>
                </a:gs>
                <a:gs pos="24000">
                  <a:srgbClr val="0000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>
              <a:off x="903297" y="3331026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000068"/>
                </a:gs>
                <a:gs pos="24000">
                  <a:srgbClr val="0000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>
              <a:off x="750897" y="3330035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A20000"/>
                </a:gs>
                <a:gs pos="24000">
                  <a:srgbClr val="FF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1" name="Bogen 60"/>
          <p:cNvSpPr/>
          <p:nvPr/>
        </p:nvSpPr>
        <p:spPr>
          <a:xfrm>
            <a:off x="953901" y="1115290"/>
            <a:ext cx="4980295" cy="3792811"/>
          </a:xfrm>
          <a:prstGeom prst="arc">
            <a:avLst>
              <a:gd name="adj1" fmla="val 17655904"/>
              <a:gd name="adj2" fmla="val 44212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Bogen 62"/>
          <p:cNvSpPr/>
          <p:nvPr/>
        </p:nvSpPr>
        <p:spPr>
          <a:xfrm flipV="1">
            <a:off x="953901" y="1982463"/>
            <a:ext cx="4980295" cy="3792811"/>
          </a:xfrm>
          <a:prstGeom prst="arc">
            <a:avLst>
              <a:gd name="adj1" fmla="val 17655904"/>
              <a:gd name="adj2" fmla="val 44212"/>
            </a:avLst>
          </a:prstGeom>
          <a:ln w="381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4" name="Bogen 63"/>
          <p:cNvSpPr/>
          <p:nvPr/>
        </p:nvSpPr>
        <p:spPr>
          <a:xfrm flipH="1" flipV="1">
            <a:off x="1371036" y="2000926"/>
            <a:ext cx="4980295" cy="3792811"/>
          </a:xfrm>
          <a:prstGeom prst="arc">
            <a:avLst>
              <a:gd name="adj1" fmla="val 17655904"/>
              <a:gd name="adj2" fmla="val 44212"/>
            </a:avLst>
          </a:prstGeom>
          <a:ln w="381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Bogen 64"/>
          <p:cNvSpPr/>
          <p:nvPr/>
        </p:nvSpPr>
        <p:spPr>
          <a:xfrm flipH="1">
            <a:off x="1352091" y="1135207"/>
            <a:ext cx="4980295" cy="3792811"/>
          </a:xfrm>
          <a:prstGeom prst="arc">
            <a:avLst>
              <a:gd name="adj1" fmla="val 17699007"/>
              <a:gd name="adj2" fmla="val 44212"/>
            </a:avLst>
          </a:prstGeom>
          <a:ln w="381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Bogen 68"/>
          <p:cNvSpPr/>
          <p:nvPr/>
        </p:nvSpPr>
        <p:spPr>
          <a:xfrm rot="1732752" flipV="1">
            <a:off x="4107061" y="122569"/>
            <a:ext cx="2334986" cy="1452927"/>
          </a:xfrm>
          <a:prstGeom prst="arc">
            <a:avLst>
              <a:gd name="adj1" fmla="val 16200000"/>
              <a:gd name="adj2" fmla="val 88527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Bogen 69"/>
          <p:cNvSpPr/>
          <p:nvPr/>
        </p:nvSpPr>
        <p:spPr>
          <a:xfrm rot="13702225" flipV="1">
            <a:off x="4912837" y="5165882"/>
            <a:ext cx="1845303" cy="1452927"/>
          </a:xfrm>
          <a:prstGeom prst="arc">
            <a:avLst>
              <a:gd name="adj1" fmla="val 16200000"/>
              <a:gd name="adj2" fmla="val 21300612"/>
            </a:avLst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Bogen 70"/>
          <p:cNvSpPr/>
          <p:nvPr/>
        </p:nvSpPr>
        <p:spPr>
          <a:xfrm rot="19072203" flipV="1">
            <a:off x="535743" y="5164682"/>
            <a:ext cx="1845303" cy="1452927"/>
          </a:xfrm>
          <a:prstGeom prst="arc">
            <a:avLst>
              <a:gd name="adj1" fmla="val 16200000"/>
              <a:gd name="adj2" fmla="val 59398"/>
            </a:avLst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Ellipse 71"/>
          <p:cNvSpPr/>
          <p:nvPr/>
        </p:nvSpPr>
        <p:spPr>
          <a:xfrm>
            <a:off x="7614164" y="2360926"/>
            <a:ext cx="360000" cy="360000"/>
          </a:xfrm>
          <a:prstGeom prst="ellipse">
            <a:avLst/>
          </a:prstGeom>
          <a:gradFill flip="none" rotWithShape="1">
            <a:gsLst>
              <a:gs pos="80000">
                <a:srgbClr val="006C00"/>
              </a:gs>
              <a:gs pos="24000">
                <a:srgbClr val="00FF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3" name="Ellipse 72"/>
          <p:cNvSpPr/>
          <p:nvPr/>
        </p:nvSpPr>
        <p:spPr>
          <a:xfrm>
            <a:off x="7613065" y="3069000"/>
            <a:ext cx="360000" cy="360000"/>
          </a:xfrm>
          <a:prstGeom prst="ellipse">
            <a:avLst/>
          </a:prstGeom>
          <a:gradFill flip="none" rotWithShape="1">
            <a:gsLst>
              <a:gs pos="80000">
                <a:srgbClr val="A20000"/>
              </a:gs>
              <a:gs pos="24000">
                <a:srgbClr val="FF000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4" name="Ellipse 73"/>
          <p:cNvSpPr/>
          <p:nvPr/>
        </p:nvSpPr>
        <p:spPr>
          <a:xfrm>
            <a:off x="7613065" y="3777074"/>
            <a:ext cx="360000" cy="360000"/>
          </a:xfrm>
          <a:prstGeom prst="ellipse">
            <a:avLst/>
          </a:prstGeom>
          <a:gradFill flip="none" rotWithShape="1">
            <a:gsLst>
              <a:gs pos="80000">
                <a:srgbClr val="000068"/>
              </a:gs>
              <a:gs pos="24000">
                <a:srgbClr val="0000FF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5" name="Rechteck 74"/>
          <p:cNvSpPr/>
          <p:nvPr/>
        </p:nvSpPr>
        <p:spPr>
          <a:xfrm>
            <a:off x="7277100" y="2180926"/>
            <a:ext cx="2438400" cy="21243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Textfeld 75"/>
          <p:cNvSpPr txBox="1"/>
          <p:nvPr/>
        </p:nvSpPr>
        <p:spPr>
          <a:xfrm>
            <a:off x="8049188" y="2279316"/>
            <a:ext cx="1513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Positron</a:t>
            </a:r>
            <a:endParaRPr lang="de-DE" sz="2800" dirty="0"/>
          </a:p>
        </p:txBody>
      </p:sp>
      <p:sp>
        <p:nvSpPr>
          <p:cNvPr id="77" name="Textfeld 76"/>
          <p:cNvSpPr txBox="1"/>
          <p:nvPr/>
        </p:nvSpPr>
        <p:spPr>
          <a:xfrm>
            <a:off x="8049187" y="2980041"/>
            <a:ext cx="1513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Proton</a:t>
            </a:r>
            <a:endParaRPr lang="de-DE" sz="2800" dirty="0"/>
          </a:p>
        </p:txBody>
      </p:sp>
      <p:sp>
        <p:nvSpPr>
          <p:cNvPr id="78" name="Textfeld 77"/>
          <p:cNvSpPr txBox="1"/>
          <p:nvPr/>
        </p:nvSpPr>
        <p:spPr>
          <a:xfrm>
            <a:off x="8049186" y="3680766"/>
            <a:ext cx="1513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Neutron</a:t>
            </a:r>
            <a:endParaRPr lang="de-DE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feld 78"/>
              <p:cNvSpPr txBox="1"/>
              <p:nvPr/>
            </p:nvSpPr>
            <p:spPr>
              <a:xfrm>
                <a:off x="1512472" y="2802536"/>
                <a:ext cx="870944" cy="4349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sz="28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e>
                      </m:sPre>
                    </m:oMath>
                  </m:oMathPara>
                </a14:m>
                <a:endParaRPr lang="de-DE" sz="2800" dirty="0"/>
              </a:p>
            </p:txBody>
          </p:sp>
        </mc:Choice>
        <mc:Fallback>
          <p:sp>
            <p:nvSpPr>
              <p:cNvPr id="79" name="Textfeld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472" y="2802536"/>
                <a:ext cx="870944" cy="43499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0" name="Textfeld 79"/>
              <p:cNvSpPr txBox="1"/>
              <p:nvPr/>
            </p:nvSpPr>
            <p:spPr>
              <a:xfrm>
                <a:off x="473916" y="2802536"/>
                <a:ext cx="870944" cy="4349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sz="28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e>
                      </m:sPre>
                    </m:oMath>
                  </m:oMathPara>
                </a14:m>
                <a:endParaRPr lang="de-DE" sz="2800" dirty="0"/>
              </a:p>
            </p:txBody>
          </p:sp>
        </mc:Choice>
        <mc:Fallback>
          <p:sp>
            <p:nvSpPr>
              <p:cNvPr id="80" name="Textfeld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916" y="2802536"/>
                <a:ext cx="870944" cy="4349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1" name="Textfeld 80"/>
              <p:cNvSpPr txBox="1"/>
              <p:nvPr/>
            </p:nvSpPr>
            <p:spPr>
              <a:xfrm>
                <a:off x="6768466" y="5366537"/>
                <a:ext cx="870944" cy="4349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sz="28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e>
                      </m:sPre>
                    </m:oMath>
                  </m:oMathPara>
                </a14:m>
                <a:endParaRPr lang="de-DE" sz="2800" dirty="0"/>
              </a:p>
            </p:txBody>
          </p:sp>
        </mc:Choice>
        <mc:Fallback>
          <p:sp>
            <p:nvSpPr>
              <p:cNvPr id="81" name="Textfeld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8466" y="5366537"/>
                <a:ext cx="870944" cy="4349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2" name="Textfeld 81"/>
              <p:cNvSpPr txBox="1"/>
              <p:nvPr/>
            </p:nvSpPr>
            <p:spPr>
              <a:xfrm>
                <a:off x="18272" y="3950588"/>
                <a:ext cx="1065356" cy="4348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sz="28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𝐻𝑒</m:t>
                              </m:r>
                            </m:e>
                            <m:sup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e>
                      </m:sPre>
                    </m:oMath>
                  </m:oMathPara>
                </a14:m>
                <a:endParaRPr lang="de-DE" sz="2800" dirty="0"/>
              </a:p>
            </p:txBody>
          </p:sp>
        </mc:Choice>
        <mc:Fallback>
          <p:sp>
            <p:nvSpPr>
              <p:cNvPr id="82" name="Textfeld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72" y="3950588"/>
                <a:ext cx="1065356" cy="43486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3" name="Textfeld 82"/>
              <p:cNvSpPr txBox="1"/>
              <p:nvPr/>
            </p:nvSpPr>
            <p:spPr>
              <a:xfrm>
                <a:off x="6703396" y="946659"/>
                <a:ext cx="796372" cy="4384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sz="28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sSup>
                            <m:sSupPr>
                              <m:ctrlP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e>
                      </m:sPre>
                    </m:oMath>
                  </m:oMathPara>
                </a14:m>
                <a:endParaRPr lang="de-DE" sz="2800" dirty="0"/>
              </a:p>
            </p:txBody>
          </p:sp>
        </mc:Choice>
        <mc:Fallback>
          <p:sp>
            <p:nvSpPr>
              <p:cNvPr id="83" name="Textfeld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3396" y="946659"/>
                <a:ext cx="796372" cy="43845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4" name="Textfeld 83"/>
              <p:cNvSpPr txBox="1"/>
              <p:nvPr/>
            </p:nvSpPr>
            <p:spPr>
              <a:xfrm>
                <a:off x="4819986" y="3290854"/>
                <a:ext cx="870944" cy="4358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sz="28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sSup>
                            <m:sSupPr>
                              <m:ctrlP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e>
                      </m:sPre>
                    </m:oMath>
                  </m:oMathPara>
                </a14:m>
                <a:endParaRPr lang="de-DE" sz="2800" dirty="0"/>
              </a:p>
            </p:txBody>
          </p:sp>
        </mc:Choice>
        <mc:Fallback>
          <p:sp>
            <p:nvSpPr>
              <p:cNvPr id="84" name="Textfeld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9986" y="3290854"/>
                <a:ext cx="870944" cy="43588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5" name="Textfeld 84"/>
              <p:cNvSpPr txBox="1"/>
              <p:nvPr/>
            </p:nvSpPr>
            <p:spPr>
              <a:xfrm>
                <a:off x="2782441" y="565556"/>
                <a:ext cx="870944" cy="4349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sz="28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e>
                      </m:sPre>
                    </m:oMath>
                  </m:oMathPara>
                </a14:m>
                <a:endParaRPr lang="de-DE" sz="2800" dirty="0"/>
              </a:p>
            </p:txBody>
          </p:sp>
        </mc:Choice>
        <mc:Fallback>
          <p:sp>
            <p:nvSpPr>
              <p:cNvPr id="85" name="Textfeld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2441" y="565556"/>
                <a:ext cx="870944" cy="43499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6" name="Textfeld 85"/>
              <p:cNvSpPr txBox="1"/>
              <p:nvPr/>
            </p:nvSpPr>
            <p:spPr>
              <a:xfrm>
                <a:off x="3824895" y="558927"/>
                <a:ext cx="870944" cy="4349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sz="28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p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e>
                      </m:sPre>
                    </m:oMath>
                  </m:oMathPara>
                </a14:m>
                <a:endParaRPr lang="de-DE" sz="2800" dirty="0"/>
              </a:p>
            </p:txBody>
          </p:sp>
        </mc:Choice>
        <mc:Fallback>
          <p:sp>
            <p:nvSpPr>
              <p:cNvPr id="86" name="Textfeld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4895" y="558927"/>
                <a:ext cx="870944" cy="43499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7" name="Textfeld 86"/>
              <p:cNvSpPr txBox="1"/>
              <p:nvPr/>
            </p:nvSpPr>
            <p:spPr>
              <a:xfrm>
                <a:off x="3128401" y="6062026"/>
                <a:ext cx="1065356" cy="4388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sz="28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sSup>
                            <m:sSupPr>
                              <m:ctrlP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𝐻𝑒</m:t>
                              </m:r>
                            </m:e>
                            <m:sup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e>
                      </m:sPre>
                    </m:oMath>
                  </m:oMathPara>
                </a14:m>
                <a:endParaRPr lang="de-DE" sz="2800" dirty="0"/>
              </a:p>
            </p:txBody>
          </p:sp>
        </mc:Choice>
        <mc:Fallback>
          <p:sp>
            <p:nvSpPr>
              <p:cNvPr id="87" name="Textfeld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8401" y="6062026"/>
                <a:ext cx="1065356" cy="43883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8" name="Textfeld 87"/>
              <p:cNvSpPr txBox="1"/>
              <p:nvPr/>
            </p:nvSpPr>
            <p:spPr>
              <a:xfrm>
                <a:off x="296539" y="5998613"/>
                <a:ext cx="1065356" cy="4388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sz="28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sSup>
                            <m:sSupPr>
                              <m:ctrlP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𝐻𝑒</m:t>
                              </m:r>
                            </m:e>
                            <m:sup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e>
                      </m:sPre>
                    </m:oMath>
                  </m:oMathPara>
                </a14:m>
                <a:endParaRPr lang="de-DE" sz="2800" dirty="0"/>
              </a:p>
            </p:txBody>
          </p:sp>
        </mc:Choice>
        <mc:Fallback>
          <p:sp>
            <p:nvSpPr>
              <p:cNvPr id="88" name="Textfeld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539" y="5998613"/>
                <a:ext cx="1065356" cy="43883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Freihandform 92"/>
          <p:cNvSpPr/>
          <p:nvPr/>
        </p:nvSpPr>
        <p:spPr>
          <a:xfrm>
            <a:off x="4152888" y="1552575"/>
            <a:ext cx="305058" cy="1127125"/>
          </a:xfrm>
          <a:custGeom>
            <a:avLst/>
            <a:gdLst>
              <a:gd name="connsiteX0" fmla="*/ 0 w 317746"/>
              <a:gd name="connsiteY0" fmla="*/ 0 h 1231900"/>
              <a:gd name="connsiteX1" fmla="*/ 304800 w 317746"/>
              <a:gd name="connsiteY1" fmla="*/ 292100 h 1231900"/>
              <a:gd name="connsiteX2" fmla="*/ 12700 w 317746"/>
              <a:gd name="connsiteY2" fmla="*/ 457200 h 1231900"/>
              <a:gd name="connsiteX3" fmla="*/ 317500 w 317746"/>
              <a:gd name="connsiteY3" fmla="*/ 660400 h 1231900"/>
              <a:gd name="connsiteX4" fmla="*/ 50800 w 317746"/>
              <a:gd name="connsiteY4" fmla="*/ 825500 h 1231900"/>
              <a:gd name="connsiteX5" fmla="*/ 317500 w 317746"/>
              <a:gd name="connsiteY5" fmla="*/ 1041400 h 1231900"/>
              <a:gd name="connsiteX6" fmla="*/ 88900 w 317746"/>
              <a:gd name="connsiteY6" fmla="*/ 1231900 h 1231900"/>
              <a:gd name="connsiteX0" fmla="*/ 15887 w 305058"/>
              <a:gd name="connsiteY0" fmla="*/ 0 h 1127125"/>
              <a:gd name="connsiteX1" fmla="*/ 292112 w 305058"/>
              <a:gd name="connsiteY1" fmla="*/ 187325 h 1127125"/>
              <a:gd name="connsiteX2" fmla="*/ 12 w 305058"/>
              <a:gd name="connsiteY2" fmla="*/ 352425 h 1127125"/>
              <a:gd name="connsiteX3" fmla="*/ 304812 w 305058"/>
              <a:gd name="connsiteY3" fmla="*/ 555625 h 1127125"/>
              <a:gd name="connsiteX4" fmla="*/ 38112 w 305058"/>
              <a:gd name="connsiteY4" fmla="*/ 720725 h 1127125"/>
              <a:gd name="connsiteX5" fmla="*/ 304812 w 305058"/>
              <a:gd name="connsiteY5" fmla="*/ 936625 h 1127125"/>
              <a:gd name="connsiteX6" fmla="*/ 76212 w 305058"/>
              <a:gd name="connsiteY6" fmla="*/ 1127125 h 1127125"/>
              <a:gd name="connsiteX0" fmla="*/ 15887 w 305058"/>
              <a:gd name="connsiteY0" fmla="*/ 0 h 1127125"/>
              <a:gd name="connsiteX1" fmla="*/ 292112 w 305058"/>
              <a:gd name="connsiteY1" fmla="*/ 187325 h 1127125"/>
              <a:gd name="connsiteX2" fmla="*/ 12 w 305058"/>
              <a:gd name="connsiteY2" fmla="*/ 352425 h 1127125"/>
              <a:gd name="connsiteX3" fmla="*/ 304812 w 305058"/>
              <a:gd name="connsiteY3" fmla="*/ 555625 h 1127125"/>
              <a:gd name="connsiteX4" fmla="*/ 38112 w 305058"/>
              <a:gd name="connsiteY4" fmla="*/ 720725 h 1127125"/>
              <a:gd name="connsiteX5" fmla="*/ 304812 w 305058"/>
              <a:gd name="connsiteY5" fmla="*/ 936625 h 1127125"/>
              <a:gd name="connsiteX6" fmla="*/ 76212 w 305058"/>
              <a:gd name="connsiteY6" fmla="*/ 1127125 h 1127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5058" h="1127125">
                <a:moveTo>
                  <a:pt x="15887" y="0"/>
                </a:moveTo>
                <a:cubicBezTo>
                  <a:pt x="191041" y="46038"/>
                  <a:pt x="294758" y="128588"/>
                  <a:pt x="292112" y="187325"/>
                </a:cubicBezTo>
                <a:cubicBezTo>
                  <a:pt x="289466" y="246062"/>
                  <a:pt x="-2105" y="291042"/>
                  <a:pt x="12" y="352425"/>
                </a:cubicBezTo>
                <a:cubicBezTo>
                  <a:pt x="2129" y="413808"/>
                  <a:pt x="298462" y="494242"/>
                  <a:pt x="304812" y="555625"/>
                </a:cubicBezTo>
                <a:cubicBezTo>
                  <a:pt x="311162" y="617008"/>
                  <a:pt x="38112" y="657225"/>
                  <a:pt x="38112" y="720725"/>
                </a:cubicBezTo>
                <a:cubicBezTo>
                  <a:pt x="38112" y="784225"/>
                  <a:pt x="298462" y="868892"/>
                  <a:pt x="304812" y="936625"/>
                </a:cubicBezTo>
                <a:cubicBezTo>
                  <a:pt x="311162" y="1004358"/>
                  <a:pt x="193687" y="1065741"/>
                  <a:pt x="76212" y="1127125"/>
                </a:cubicBezTo>
              </a:path>
            </a:pathLst>
          </a:custGeom>
          <a:noFill/>
          <a:ln w="25400">
            <a:solidFill>
              <a:schemeClr val="tx1"/>
            </a:solidFill>
            <a:tailEnd type="arrow" w="sm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4" name="Textfeld 93"/>
          <p:cNvSpPr txBox="1"/>
          <p:nvPr/>
        </p:nvSpPr>
        <p:spPr>
          <a:xfrm>
            <a:off x="3411184" y="2559809"/>
            <a:ext cx="19564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/>
              <a:t>Neutrino</a:t>
            </a:r>
            <a:endParaRPr lang="de-DE" sz="2800" dirty="0"/>
          </a:p>
        </p:txBody>
      </p:sp>
      <p:sp>
        <p:nvSpPr>
          <p:cNvPr id="58" name="Bogen 57"/>
          <p:cNvSpPr/>
          <p:nvPr/>
        </p:nvSpPr>
        <p:spPr>
          <a:xfrm rot="19422853">
            <a:off x="3612" y="4614497"/>
            <a:ext cx="1845303" cy="1452927"/>
          </a:xfrm>
          <a:prstGeom prst="arc">
            <a:avLst>
              <a:gd name="adj1" fmla="val 17912752"/>
              <a:gd name="adj2" fmla="val 59398"/>
            </a:avLst>
          </a:prstGeom>
          <a:ln w="381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7611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</Words>
  <Application>Microsoft Office PowerPoint</Application>
  <PresentationFormat>A4-Papier (210x297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Malte</dc:creator>
  <cp:lastModifiedBy>Malte</cp:lastModifiedBy>
  <cp:revision>9</cp:revision>
  <dcterms:created xsi:type="dcterms:W3CDTF">2015-05-20T08:50:02Z</dcterms:created>
  <dcterms:modified xsi:type="dcterms:W3CDTF">2015-06-02T13:32:41Z</dcterms:modified>
</cp:coreProperties>
</file>