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52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1510" userDrawn="1">
          <p15:clr>
            <a:srgbClr val="A4A3A4"/>
          </p15:clr>
        </p15:guide>
        <p15:guide id="4" orient="horz" pos="3574" userDrawn="1">
          <p15:clr>
            <a:srgbClr val="A4A3A4"/>
          </p15:clr>
        </p15:guide>
        <p15:guide id="5" orient="horz" pos="4254" userDrawn="1">
          <p15:clr>
            <a:srgbClr val="A4A3A4"/>
          </p15:clr>
        </p15:guide>
        <p15:guide id="6" orient="horz" pos="4934" userDrawn="1">
          <p15:clr>
            <a:srgbClr val="A4A3A4"/>
          </p15:clr>
        </p15:guide>
        <p15:guide id="7" orient="horz" pos="2213" userDrawn="1">
          <p15:clr>
            <a:srgbClr val="A4A3A4"/>
          </p15:clr>
        </p15:guide>
        <p15:guide id="8" orient="horz" pos="2871" userDrawn="1">
          <p15:clr>
            <a:srgbClr val="A4A3A4"/>
          </p15:clr>
        </p15:guide>
        <p15:guide id="9" pos="34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270" y="366"/>
      </p:cViewPr>
      <p:guideLst>
        <p:guide orient="horz" pos="852"/>
        <p:guide pos="2160"/>
        <p:guide orient="horz" pos="1510"/>
        <p:guide orient="horz" pos="3574"/>
        <p:guide orient="horz" pos="4254"/>
        <p:guide orient="horz" pos="4934"/>
        <p:guide orient="horz" pos="2213"/>
        <p:guide orient="horz" pos="2871"/>
        <p:guide pos="34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0510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9374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44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420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33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59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003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667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150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173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54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47BF3-0AAB-409B-8463-5DD23EDED5FC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0699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EFBD93E0-9473-4C58-BE21-F42BDDAC2517}"/>
              </a:ext>
            </a:extLst>
          </p:cNvPr>
          <p:cNvSpPr/>
          <p:nvPr/>
        </p:nvSpPr>
        <p:spPr>
          <a:xfrm>
            <a:off x="1269000" y="594609"/>
            <a:ext cx="4320000" cy="833364"/>
          </a:xfrm>
          <a:prstGeom prst="rect">
            <a:avLst/>
          </a:prstGeom>
          <a:solidFill>
            <a:schemeClr val="bg2">
              <a:lumMod val="9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Kuper-Erze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abgebaut in Kanada u. a. Ländern beinhalten auch </a:t>
            </a:r>
            <a:r>
              <a:rPr lang="de-DE" sz="1200" dirty="0" err="1">
                <a:solidFill>
                  <a:schemeClr val="tx1"/>
                </a:solidFill>
              </a:rPr>
              <a:t>Cu</a:t>
            </a:r>
            <a:r>
              <a:rPr lang="de-DE" sz="1200" dirty="0">
                <a:solidFill>
                  <a:schemeClr val="tx1"/>
                </a:solidFill>
              </a:rPr>
              <a:t>-, </a:t>
            </a:r>
            <a:r>
              <a:rPr lang="de-DE" sz="1200" dirty="0" err="1">
                <a:solidFill>
                  <a:schemeClr val="tx1"/>
                </a:solidFill>
              </a:rPr>
              <a:t>Fe</a:t>
            </a:r>
            <a:r>
              <a:rPr lang="de-DE" sz="1200" dirty="0">
                <a:solidFill>
                  <a:schemeClr val="tx1"/>
                </a:solidFill>
              </a:rPr>
              <a:t>-, </a:t>
            </a:r>
            <a:r>
              <a:rPr lang="de-DE" sz="1200" dirty="0" err="1">
                <a:solidFill>
                  <a:schemeClr val="tx1"/>
                </a:solidFill>
              </a:rPr>
              <a:t>Sn</a:t>
            </a:r>
            <a:r>
              <a:rPr lang="de-DE" sz="1200" dirty="0">
                <a:solidFill>
                  <a:schemeClr val="tx1"/>
                </a:solidFill>
              </a:rPr>
              <a:t>-, </a:t>
            </a:r>
            <a:r>
              <a:rPr lang="de-DE" sz="1200" dirty="0" err="1">
                <a:solidFill>
                  <a:schemeClr val="tx1"/>
                </a:solidFill>
              </a:rPr>
              <a:t>Zn</a:t>
            </a:r>
            <a:r>
              <a:rPr lang="de-DE" sz="1200" dirty="0">
                <a:solidFill>
                  <a:schemeClr val="tx1"/>
                </a:solidFill>
              </a:rPr>
              <a:t>-, Co- und Ni-Verbindungen (meist Sulfide) sowie Edelmetalle (Gold, Silber und Platin-Metalle)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3FAB0F9-99F9-4D38-8487-FBDD0C1F2A0F}"/>
              </a:ext>
            </a:extLst>
          </p:cNvPr>
          <p:cNvSpPr/>
          <p:nvPr/>
        </p:nvSpPr>
        <p:spPr>
          <a:xfrm>
            <a:off x="1275568" y="2382078"/>
            <a:ext cx="4320000" cy="280800"/>
          </a:xfrm>
          <a:prstGeom prst="rect">
            <a:avLst/>
          </a:prstGeom>
          <a:solidFill>
            <a:schemeClr val="bg2">
              <a:lumMod val="9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Aufkonzentrierte Kuper-Erze</a:t>
            </a:r>
            <a:r>
              <a:rPr lang="de-DE" sz="969" dirty="0">
                <a:solidFill>
                  <a:schemeClr val="tx1"/>
                </a:solidFill>
              </a:rPr>
              <a:t> </a:t>
            </a:r>
            <a:r>
              <a:rPr lang="de-DE" sz="1200" dirty="0">
                <a:solidFill>
                  <a:schemeClr val="tx1"/>
                </a:solidFill>
              </a:rPr>
              <a:t>(20 – 30 </a:t>
            </a:r>
            <a:r>
              <a:rPr lang="de-DE" sz="1200" dirty="0" err="1">
                <a:solidFill>
                  <a:schemeClr val="tx1"/>
                </a:solidFill>
              </a:rPr>
              <a:t>Gew</a:t>
            </a:r>
            <a:r>
              <a:rPr lang="de-DE" sz="1200" dirty="0">
                <a:solidFill>
                  <a:schemeClr val="tx1"/>
                </a:solidFill>
              </a:rPr>
              <a:t>.-% </a:t>
            </a:r>
            <a:r>
              <a:rPr lang="de-DE" sz="1200" dirty="0" err="1">
                <a:solidFill>
                  <a:schemeClr val="tx1"/>
                </a:solidFill>
              </a:rPr>
              <a:t>Cu</a:t>
            </a:r>
            <a:r>
              <a:rPr lang="de-DE" sz="1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2D33676-EC25-446A-BCED-C6FCF8A15E07}"/>
              </a:ext>
            </a:extLst>
          </p:cNvPr>
          <p:cNvSpPr/>
          <p:nvPr/>
        </p:nvSpPr>
        <p:spPr>
          <a:xfrm>
            <a:off x="1275568" y="3733934"/>
            <a:ext cx="4320000" cy="279366"/>
          </a:xfrm>
          <a:prstGeom prst="rect">
            <a:avLst/>
          </a:prstGeom>
          <a:solidFill>
            <a:schemeClr val="bg2">
              <a:lumMod val="9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Kupfer-Stein</a:t>
            </a:r>
            <a:r>
              <a:rPr lang="de-DE" sz="969" dirty="0">
                <a:solidFill>
                  <a:schemeClr val="tx1"/>
                </a:solidFill>
              </a:rPr>
              <a:t> </a:t>
            </a:r>
            <a:r>
              <a:rPr lang="de-DE" sz="1200" dirty="0">
                <a:solidFill>
                  <a:schemeClr val="tx1"/>
                </a:solidFill>
              </a:rPr>
              <a:t>(30 – 70 </a:t>
            </a:r>
            <a:r>
              <a:rPr lang="de-DE" sz="1200" dirty="0" err="1">
                <a:solidFill>
                  <a:schemeClr val="tx1"/>
                </a:solidFill>
              </a:rPr>
              <a:t>Gew</a:t>
            </a:r>
            <a:r>
              <a:rPr lang="de-DE" sz="1200" dirty="0">
                <a:solidFill>
                  <a:schemeClr val="tx1"/>
                </a:solidFill>
              </a:rPr>
              <a:t>.-% </a:t>
            </a:r>
            <a:r>
              <a:rPr lang="de-DE" sz="1200" dirty="0" err="1">
                <a:solidFill>
                  <a:schemeClr val="tx1"/>
                </a:solidFill>
              </a:rPr>
              <a:t>Cu</a:t>
            </a:r>
            <a:r>
              <a:rPr lang="de-DE" sz="1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A9DC677A-F95A-4293-A478-6DEE45959C97}"/>
              </a:ext>
            </a:extLst>
          </p:cNvPr>
          <p:cNvSpPr/>
          <p:nvPr/>
        </p:nvSpPr>
        <p:spPr>
          <a:xfrm>
            <a:off x="1275568" y="5039078"/>
            <a:ext cx="4320000" cy="279366"/>
          </a:xfrm>
          <a:prstGeom prst="rect">
            <a:avLst/>
          </a:prstGeom>
          <a:solidFill>
            <a:schemeClr val="bg2">
              <a:lumMod val="9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Roh-Kupfer</a:t>
            </a:r>
            <a:r>
              <a:rPr lang="de-DE" sz="969" dirty="0">
                <a:solidFill>
                  <a:schemeClr val="tx1"/>
                </a:solidFill>
              </a:rPr>
              <a:t> </a:t>
            </a:r>
            <a:r>
              <a:rPr lang="de-DE" sz="1200" dirty="0">
                <a:solidFill>
                  <a:schemeClr val="tx1"/>
                </a:solidFill>
              </a:rPr>
              <a:t>(94 – 97 </a:t>
            </a:r>
            <a:r>
              <a:rPr lang="de-DE" sz="1200" dirty="0" err="1">
                <a:solidFill>
                  <a:schemeClr val="tx1"/>
                </a:solidFill>
              </a:rPr>
              <a:t>Gew</a:t>
            </a:r>
            <a:r>
              <a:rPr lang="de-DE" sz="1200" dirty="0">
                <a:solidFill>
                  <a:schemeClr val="tx1"/>
                </a:solidFill>
              </a:rPr>
              <a:t>.-% </a:t>
            </a:r>
            <a:r>
              <a:rPr lang="de-DE" sz="1200" dirty="0" err="1">
                <a:solidFill>
                  <a:schemeClr val="tx1"/>
                </a:solidFill>
              </a:rPr>
              <a:t>Cu</a:t>
            </a:r>
            <a:r>
              <a:rPr lang="de-DE" sz="1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7D36A3B-73DD-45B8-9342-0D176B48F2F2}"/>
              </a:ext>
            </a:extLst>
          </p:cNvPr>
          <p:cNvSpPr/>
          <p:nvPr/>
        </p:nvSpPr>
        <p:spPr>
          <a:xfrm>
            <a:off x="1275568" y="6341576"/>
            <a:ext cx="4320000" cy="279366"/>
          </a:xfrm>
          <a:prstGeom prst="rect">
            <a:avLst/>
          </a:prstGeom>
          <a:solidFill>
            <a:schemeClr val="bg2">
              <a:lumMod val="9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Gar-Kupfer</a:t>
            </a:r>
            <a:r>
              <a:rPr lang="de-DE" sz="969" dirty="0">
                <a:solidFill>
                  <a:schemeClr val="tx1"/>
                </a:solidFill>
              </a:rPr>
              <a:t> </a:t>
            </a:r>
            <a:r>
              <a:rPr lang="de-DE" sz="1200" dirty="0">
                <a:solidFill>
                  <a:schemeClr val="tx1"/>
                </a:solidFill>
              </a:rPr>
              <a:t>(ca. 99% </a:t>
            </a:r>
            <a:r>
              <a:rPr lang="de-DE" sz="1200" dirty="0" err="1">
                <a:solidFill>
                  <a:schemeClr val="tx1"/>
                </a:solidFill>
              </a:rPr>
              <a:t>Cu</a:t>
            </a:r>
            <a:r>
              <a:rPr lang="de-DE" sz="1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0EEA2C03-8D42-4B05-A9F3-B65CF6C6CA07}"/>
              </a:ext>
            </a:extLst>
          </p:cNvPr>
          <p:cNvSpPr/>
          <p:nvPr/>
        </p:nvSpPr>
        <p:spPr>
          <a:xfrm>
            <a:off x="1275568" y="7678420"/>
            <a:ext cx="4320000" cy="279366"/>
          </a:xfrm>
          <a:prstGeom prst="rect">
            <a:avLst/>
          </a:prstGeom>
          <a:solidFill>
            <a:schemeClr val="bg2">
              <a:lumMod val="9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Rein-Kupfe</a:t>
            </a:r>
            <a:r>
              <a:rPr lang="de-DE" sz="1200" b="1" dirty="0">
                <a:solidFill>
                  <a:schemeClr val="tx1"/>
                </a:solidFill>
              </a:rPr>
              <a:t>r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200" dirty="0">
                <a:solidFill>
                  <a:schemeClr val="tx1"/>
                </a:solidFill>
              </a:rPr>
              <a:t>(ca. 99,95% </a:t>
            </a:r>
            <a:r>
              <a:rPr lang="de-DE" sz="1200" dirty="0" err="1">
                <a:solidFill>
                  <a:schemeClr val="tx1"/>
                </a:solidFill>
              </a:rPr>
              <a:t>Cu</a:t>
            </a:r>
            <a:r>
              <a:rPr lang="de-DE" sz="1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9E7E4D25-98D9-49A5-9690-917D410B6BA4}"/>
              </a:ext>
            </a:extLst>
          </p:cNvPr>
          <p:cNvSpPr/>
          <p:nvPr/>
        </p:nvSpPr>
        <p:spPr>
          <a:xfrm>
            <a:off x="3870232" y="1642587"/>
            <a:ext cx="2160000" cy="540000"/>
          </a:xfrm>
          <a:prstGeom prst="rect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Flotation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(</a:t>
            </a:r>
            <a:r>
              <a:rPr lang="de-DE" sz="1200" dirty="0" err="1">
                <a:solidFill>
                  <a:schemeClr val="tx1"/>
                </a:solidFill>
              </a:rPr>
              <a:t>Schwimaufbereitung</a:t>
            </a:r>
            <a:r>
              <a:rPr lang="de-DE" sz="1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792D9B59-77D4-44BA-9206-8FDEC6C9F5C0}"/>
              </a:ext>
            </a:extLst>
          </p:cNvPr>
          <p:cNvSpPr/>
          <p:nvPr/>
        </p:nvSpPr>
        <p:spPr>
          <a:xfrm>
            <a:off x="3870232" y="2928406"/>
            <a:ext cx="3600000" cy="540000"/>
          </a:xfrm>
          <a:prstGeom prst="rect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Schmelzmetallurgische Raffination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(„Rösten“ und Schmelzen)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22300ED1-652F-461A-8A81-6AE4222D25FC}"/>
              </a:ext>
            </a:extLst>
          </p:cNvPr>
          <p:cNvSpPr/>
          <p:nvPr/>
        </p:nvSpPr>
        <p:spPr>
          <a:xfrm>
            <a:off x="3870232" y="4263147"/>
            <a:ext cx="3600000" cy="540000"/>
          </a:xfrm>
          <a:prstGeom prst="rect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Verblaserrösten</a:t>
            </a:r>
            <a:r>
              <a:rPr lang="de-DE" sz="1200" dirty="0">
                <a:solidFill>
                  <a:schemeClr val="tx1"/>
                </a:solidFill>
              </a:rPr>
              <a:t> in einem Konverter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(Schlackenblasen und Garblasen)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C97DC70D-A4B2-4802-B1D4-AA69B211E3B7}"/>
              </a:ext>
            </a:extLst>
          </p:cNvPr>
          <p:cNvSpPr/>
          <p:nvPr/>
        </p:nvSpPr>
        <p:spPr>
          <a:xfrm>
            <a:off x="3870232" y="5569766"/>
            <a:ext cx="3600000" cy="540000"/>
          </a:xfrm>
          <a:prstGeom prst="rect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Schmelzmetallurgische Raffination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(oxidierendes und reduzierendes Verfahren)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6C6983B7-FF5E-4D9F-83D5-23EA0382C912}"/>
              </a:ext>
            </a:extLst>
          </p:cNvPr>
          <p:cNvSpPr/>
          <p:nvPr/>
        </p:nvSpPr>
        <p:spPr>
          <a:xfrm>
            <a:off x="3870232" y="6876385"/>
            <a:ext cx="3600000" cy="540000"/>
          </a:xfrm>
          <a:prstGeom prst="rect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Elektrolytische Raffination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(in schwefelsaurer CuSO</a:t>
            </a:r>
            <a:r>
              <a:rPr lang="de-DE" sz="1200" baseline="-25000" dirty="0">
                <a:solidFill>
                  <a:schemeClr val="tx1"/>
                </a:solidFill>
              </a:rPr>
              <a:t>4</a:t>
            </a:r>
            <a:r>
              <a:rPr lang="de-DE" sz="1200" dirty="0">
                <a:solidFill>
                  <a:schemeClr val="tx1"/>
                </a:solidFill>
              </a:rPr>
              <a:t>-Lösung)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3645125-2F31-4349-B392-9F32289F8B64}"/>
              </a:ext>
            </a:extLst>
          </p:cNvPr>
          <p:cNvSpPr txBox="1"/>
          <p:nvPr/>
        </p:nvSpPr>
        <p:spPr>
          <a:xfrm>
            <a:off x="107770" y="1646812"/>
            <a:ext cx="2880000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de-DE" sz="1200" dirty="0"/>
              <a:t>Gangart (= Begleitgestein) wird</a:t>
            </a:r>
          </a:p>
          <a:p>
            <a:pPr algn="ctr"/>
            <a:r>
              <a:rPr lang="de-DE" sz="1200" dirty="0"/>
              <a:t>Abgetrennt (sinkt auf den Boden)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280723B8-A708-436B-B175-5ED8DF55E6AA}"/>
              </a:ext>
            </a:extLst>
          </p:cNvPr>
          <p:cNvSpPr txBox="1"/>
          <p:nvPr/>
        </p:nvSpPr>
        <p:spPr>
          <a:xfrm>
            <a:off x="107770" y="2919394"/>
            <a:ext cx="2880000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de-DE" sz="1200" dirty="0"/>
              <a:t>Gangart und Teil des Eisens</a:t>
            </a:r>
          </a:p>
          <a:p>
            <a:pPr algn="ctr"/>
            <a:r>
              <a:rPr lang="de-DE" sz="1200" dirty="0"/>
              <a:t>als Schlacke abgetrennt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6350385-6D72-4F9F-B6AF-94515C3A2D3A}"/>
              </a:ext>
            </a:extLst>
          </p:cNvPr>
          <p:cNvSpPr txBox="1"/>
          <p:nvPr/>
        </p:nvSpPr>
        <p:spPr>
          <a:xfrm>
            <a:off x="107770" y="4269847"/>
            <a:ext cx="2880000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de-DE" sz="1200" dirty="0"/>
              <a:t>Eisen wird verschlackt und</a:t>
            </a:r>
          </a:p>
          <a:p>
            <a:pPr algn="ctr"/>
            <a:r>
              <a:rPr lang="de-DE" sz="1200" dirty="0"/>
              <a:t>abgetrennt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49E0C476-C8B9-4DE3-862D-F791D1976B2D}"/>
              </a:ext>
            </a:extLst>
          </p:cNvPr>
          <p:cNvSpPr txBox="1"/>
          <p:nvPr/>
        </p:nvSpPr>
        <p:spPr>
          <a:xfrm>
            <a:off x="107770" y="5578156"/>
            <a:ext cx="2880000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de-DE" sz="1200" dirty="0"/>
              <a:t>Schlacke u. a. mit  </a:t>
            </a:r>
            <a:r>
              <a:rPr lang="de-DE" sz="1200" dirty="0" err="1"/>
              <a:t>Sn</a:t>
            </a:r>
            <a:r>
              <a:rPr lang="de-DE" sz="1200" dirty="0"/>
              <a:t>-, </a:t>
            </a:r>
            <a:r>
              <a:rPr lang="de-DE" sz="1200" dirty="0" err="1"/>
              <a:t>Fe</a:t>
            </a:r>
            <a:r>
              <a:rPr lang="de-DE" sz="1200" dirty="0"/>
              <a:t>-, Co- und</a:t>
            </a:r>
          </a:p>
          <a:p>
            <a:pPr algn="ctr"/>
            <a:r>
              <a:rPr lang="de-DE" sz="1200" dirty="0"/>
              <a:t>Ni-Oxiden abgetrennt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8D050DF7-2C31-47AC-A8A6-814B456A7342}"/>
              </a:ext>
            </a:extLst>
          </p:cNvPr>
          <p:cNvSpPr txBox="1"/>
          <p:nvPr/>
        </p:nvSpPr>
        <p:spPr>
          <a:xfrm>
            <a:off x="107770" y="6891628"/>
            <a:ext cx="2880000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1200" dirty="0"/>
              <a:t>Unedle Metalle (</a:t>
            </a:r>
            <a:r>
              <a:rPr lang="de-DE" sz="1200" dirty="0" err="1"/>
              <a:t>Fe</a:t>
            </a:r>
            <a:r>
              <a:rPr lang="de-DE" sz="1200" dirty="0"/>
              <a:t>, Co, Ni, </a:t>
            </a:r>
            <a:r>
              <a:rPr lang="de-DE" sz="1200" dirty="0" err="1"/>
              <a:t>Zn</a:t>
            </a:r>
            <a:r>
              <a:rPr lang="de-DE" sz="1200" dirty="0"/>
              <a:t>) gehen in Lösung, Edelmetalle sind im Anodenschlamm</a:t>
            </a:r>
          </a:p>
        </p:txBody>
      </p: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E9E0A7C2-52DB-4808-9E8C-76125B3CE0B6}"/>
              </a:ext>
            </a:extLst>
          </p:cNvPr>
          <p:cNvCxnSpPr>
            <a:stCxn id="8" idx="2"/>
            <a:endCxn id="10" idx="0"/>
          </p:cNvCxnSpPr>
          <p:nvPr/>
        </p:nvCxnSpPr>
        <p:spPr>
          <a:xfrm>
            <a:off x="3429000" y="1427973"/>
            <a:ext cx="0" cy="954105"/>
          </a:xfrm>
          <a:prstGeom prst="straightConnector1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35B52C91-60B9-47C1-82C7-DCB6EAD6AB35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3435568" y="2662878"/>
            <a:ext cx="0" cy="1071056"/>
          </a:xfrm>
          <a:prstGeom prst="straightConnector1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292BBEA6-EBE3-4A3A-967F-3794DE534B78}"/>
              </a:ext>
            </a:extLst>
          </p:cNvPr>
          <p:cNvCxnSpPr>
            <a:stCxn id="11" idx="2"/>
            <a:endCxn id="13" idx="0"/>
          </p:cNvCxnSpPr>
          <p:nvPr/>
        </p:nvCxnSpPr>
        <p:spPr>
          <a:xfrm>
            <a:off x="3435568" y="4013300"/>
            <a:ext cx="0" cy="1025778"/>
          </a:xfrm>
          <a:prstGeom prst="straightConnector1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>
            <a:extLst>
              <a:ext uri="{FF2B5EF4-FFF2-40B4-BE49-F238E27FC236}">
                <a16:creationId xmlns:a16="http://schemas.microsoft.com/office/drawing/2014/main" id="{F5CCE839-BE62-4AF1-A9EC-52A97ED78658}"/>
              </a:ext>
            </a:extLst>
          </p:cNvPr>
          <p:cNvCxnSpPr>
            <a:stCxn id="13" idx="2"/>
            <a:endCxn id="14" idx="0"/>
          </p:cNvCxnSpPr>
          <p:nvPr/>
        </p:nvCxnSpPr>
        <p:spPr>
          <a:xfrm>
            <a:off x="3435568" y="5318444"/>
            <a:ext cx="0" cy="1023132"/>
          </a:xfrm>
          <a:prstGeom prst="straightConnector1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>
            <a:extLst>
              <a:ext uri="{FF2B5EF4-FFF2-40B4-BE49-F238E27FC236}">
                <a16:creationId xmlns:a16="http://schemas.microsoft.com/office/drawing/2014/main" id="{7F77F71C-E2AB-4D10-8394-81D661A5897A}"/>
              </a:ext>
            </a:extLst>
          </p:cNvPr>
          <p:cNvCxnSpPr>
            <a:stCxn id="14" idx="2"/>
            <a:endCxn id="15" idx="0"/>
          </p:cNvCxnSpPr>
          <p:nvPr/>
        </p:nvCxnSpPr>
        <p:spPr>
          <a:xfrm>
            <a:off x="3435568" y="6620942"/>
            <a:ext cx="0" cy="1057478"/>
          </a:xfrm>
          <a:prstGeom prst="straightConnector1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Verbinder: gewinkelt 44">
            <a:extLst>
              <a:ext uri="{FF2B5EF4-FFF2-40B4-BE49-F238E27FC236}">
                <a16:creationId xmlns:a16="http://schemas.microsoft.com/office/drawing/2014/main" id="{D60EAFEC-2B84-4C63-A9A9-2E29DCDF5C86}"/>
              </a:ext>
            </a:extLst>
          </p:cNvPr>
          <p:cNvCxnSpPr>
            <a:cxnSpLocks/>
          </p:cNvCxnSpPr>
          <p:nvPr/>
        </p:nvCxnSpPr>
        <p:spPr>
          <a:xfrm rot="5400000">
            <a:off x="2955635" y="1447582"/>
            <a:ext cx="480449" cy="441230"/>
          </a:xfrm>
          <a:prstGeom prst="bentConnector2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Verbinder: gewinkelt 48">
            <a:extLst>
              <a:ext uri="{FF2B5EF4-FFF2-40B4-BE49-F238E27FC236}">
                <a16:creationId xmlns:a16="http://schemas.microsoft.com/office/drawing/2014/main" id="{40DD92A8-D5DB-408F-B83D-5FE37D701B43}"/>
              </a:ext>
            </a:extLst>
          </p:cNvPr>
          <p:cNvCxnSpPr>
            <a:cxnSpLocks/>
          </p:cNvCxnSpPr>
          <p:nvPr/>
        </p:nvCxnSpPr>
        <p:spPr>
          <a:xfrm rot="5400000">
            <a:off x="2940080" y="2698042"/>
            <a:ext cx="518126" cy="447798"/>
          </a:xfrm>
          <a:prstGeom prst="bentConnector2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Verbinder: gewinkelt 50">
            <a:extLst>
              <a:ext uri="{FF2B5EF4-FFF2-40B4-BE49-F238E27FC236}">
                <a16:creationId xmlns:a16="http://schemas.microsoft.com/office/drawing/2014/main" id="{05A8870C-8B5F-4338-B325-B8A2E64A3030}"/>
              </a:ext>
            </a:extLst>
          </p:cNvPr>
          <p:cNvCxnSpPr>
            <a:cxnSpLocks/>
          </p:cNvCxnSpPr>
          <p:nvPr/>
        </p:nvCxnSpPr>
        <p:spPr>
          <a:xfrm rot="5400000">
            <a:off x="2940065" y="4048479"/>
            <a:ext cx="518157" cy="447798"/>
          </a:xfrm>
          <a:prstGeom prst="bentConnector2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Verbinder: gewinkelt 52">
            <a:extLst>
              <a:ext uri="{FF2B5EF4-FFF2-40B4-BE49-F238E27FC236}">
                <a16:creationId xmlns:a16="http://schemas.microsoft.com/office/drawing/2014/main" id="{62737841-E63A-476C-9232-FA81F2EE5F41}"/>
              </a:ext>
            </a:extLst>
          </p:cNvPr>
          <p:cNvCxnSpPr>
            <a:cxnSpLocks/>
          </p:cNvCxnSpPr>
          <p:nvPr/>
        </p:nvCxnSpPr>
        <p:spPr>
          <a:xfrm rot="5400000">
            <a:off x="2938482" y="5355206"/>
            <a:ext cx="521322" cy="447798"/>
          </a:xfrm>
          <a:prstGeom prst="bentConnector2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Verbinder: gewinkelt 54">
            <a:extLst>
              <a:ext uri="{FF2B5EF4-FFF2-40B4-BE49-F238E27FC236}">
                <a16:creationId xmlns:a16="http://schemas.microsoft.com/office/drawing/2014/main" id="{89FE984F-ACBD-48DD-B3F9-1E66D07895BD}"/>
              </a:ext>
            </a:extLst>
          </p:cNvPr>
          <p:cNvCxnSpPr>
            <a:cxnSpLocks/>
          </p:cNvCxnSpPr>
          <p:nvPr/>
        </p:nvCxnSpPr>
        <p:spPr>
          <a:xfrm rot="5400000">
            <a:off x="2902217" y="6693969"/>
            <a:ext cx="593852" cy="447798"/>
          </a:xfrm>
          <a:prstGeom prst="bentConnector2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33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EFBD93E0-9473-4C58-BE21-F42BDDAC2517}"/>
              </a:ext>
            </a:extLst>
          </p:cNvPr>
          <p:cNvSpPr/>
          <p:nvPr/>
        </p:nvSpPr>
        <p:spPr>
          <a:xfrm>
            <a:off x="921527" y="594608"/>
            <a:ext cx="5040000" cy="833364"/>
          </a:xfrm>
          <a:prstGeom prst="rect">
            <a:avLst/>
          </a:prstGeom>
          <a:solidFill>
            <a:schemeClr val="bg2">
              <a:lumMod val="9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Kuper-Nickel-Erze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z. B. Magnetkies (abgebaut in Kanada, Russland, Skandinavien, Simbabwe und Australien)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3FAB0F9-99F9-4D38-8487-FBDD0C1F2A0F}"/>
              </a:ext>
            </a:extLst>
          </p:cNvPr>
          <p:cNvSpPr/>
          <p:nvPr/>
        </p:nvSpPr>
        <p:spPr>
          <a:xfrm>
            <a:off x="928095" y="2382077"/>
            <a:ext cx="5040000" cy="280800"/>
          </a:xfrm>
          <a:prstGeom prst="rect">
            <a:avLst/>
          </a:prstGeom>
          <a:solidFill>
            <a:schemeClr val="bg2">
              <a:lumMod val="9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Aufkonzentrierte Kuper-Nickel-Erze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2D33676-EC25-446A-BCED-C6FCF8A15E07}"/>
              </a:ext>
            </a:extLst>
          </p:cNvPr>
          <p:cNvSpPr/>
          <p:nvPr/>
        </p:nvSpPr>
        <p:spPr>
          <a:xfrm>
            <a:off x="928095" y="3733933"/>
            <a:ext cx="5040000" cy="279366"/>
          </a:xfrm>
          <a:prstGeom prst="rect">
            <a:avLst/>
          </a:prstGeom>
          <a:solidFill>
            <a:schemeClr val="bg2">
              <a:lumMod val="9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Kupfer-Nickel-</a:t>
            </a:r>
            <a:r>
              <a:rPr lang="de-DE" sz="1400" b="1" dirty="0" err="1">
                <a:solidFill>
                  <a:schemeClr val="tx1"/>
                </a:solidFill>
              </a:rPr>
              <a:t>Rohstein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A9DC677A-F95A-4293-A478-6DEE45959C97}"/>
              </a:ext>
            </a:extLst>
          </p:cNvPr>
          <p:cNvSpPr/>
          <p:nvPr/>
        </p:nvSpPr>
        <p:spPr>
          <a:xfrm>
            <a:off x="915568" y="5051695"/>
            <a:ext cx="5040000" cy="279366"/>
          </a:xfrm>
          <a:prstGeom prst="rect">
            <a:avLst/>
          </a:prstGeom>
          <a:solidFill>
            <a:schemeClr val="bg2">
              <a:lumMod val="9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Kupfer-Nickel-Feinstein </a:t>
            </a:r>
            <a:r>
              <a:rPr lang="de-DE" sz="1200" dirty="0">
                <a:solidFill>
                  <a:schemeClr val="tx1"/>
                </a:solidFill>
              </a:rPr>
              <a:t>(besteht hauptsächlich aus </a:t>
            </a:r>
            <a:r>
              <a:rPr lang="de-DE" sz="1200" dirty="0" err="1">
                <a:solidFill>
                  <a:schemeClr val="tx1"/>
                </a:solidFill>
              </a:rPr>
              <a:t>NiS</a:t>
            </a:r>
            <a:r>
              <a:rPr lang="de-DE" sz="1200" dirty="0">
                <a:solidFill>
                  <a:schemeClr val="tx1"/>
                </a:solidFill>
              </a:rPr>
              <a:t> und Cu</a:t>
            </a:r>
            <a:r>
              <a:rPr lang="de-DE" sz="1200" baseline="-25000" dirty="0">
                <a:solidFill>
                  <a:schemeClr val="tx1"/>
                </a:solidFill>
              </a:rPr>
              <a:t>2</a:t>
            </a:r>
            <a:r>
              <a:rPr lang="de-DE" sz="1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7D36A3B-73DD-45B8-9342-0D176B48F2F2}"/>
              </a:ext>
            </a:extLst>
          </p:cNvPr>
          <p:cNvSpPr/>
          <p:nvPr/>
        </p:nvSpPr>
        <p:spPr>
          <a:xfrm>
            <a:off x="349070" y="6198487"/>
            <a:ext cx="2160000" cy="464032"/>
          </a:xfrm>
          <a:prstGeom prst="rect">
            <a:avLst/>
          </a:prstGeom>
          <a:solidFill>
            <a:schemeClr val="bg2">
              <a:lumMod val="9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Monelmetall </a:t>
            </a:r>
            <a:r>
              <a:rPr lang="de-DE" sz="1200" dirty="0">
                <a:solidFill>
                  <a:schemeClr val="tx1"/>
                </a:solidFill>
              </a:rPr>
              <a:t>(Legierung aus ca. 70% Ni und 30% </a:t>
            </a:r>
            <a:r>
              <a:rPr lang="de-DE" sz="1200" dirty="0" err="1">
                <a:solidFill>
                  <a:schemeClr val="tx1"/>
                </a:solidFill>
              </a:rPr>
              <a:t>Cu</a:t>
            </a:r>
            <a:r>
              <a:rPr lang="de-DE" sz="1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9E7E4D25-98D9-49A5-9690-917D410B6BA4}"/>
              </a:ext>
            </a:extLst>
          </p:cNvPr>
          <p:cNvSpPr/>
          <p:nvPr/>
        </p:nvSpPr>
        <p:spPr>
          <a:xfrm>
            <a:off x="3870232" y="1642587"/>
            <a:ext cx="2160000" cy="540000"/>
          </a:xfrm>
          <a:prstGeom prst="rect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ggf. Flotation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(</a:t>
            </a:r>
            <a:r>
              <a:rPr lang="de-DE" sz="1200" dirty="0" err="1">
                <a:solidFill>
                  <a:schemeClr val="tx1"/>
                </a:solidFill>
              </a:rPr>
              <a:t>Schwimaufbereitung</a:t>
            </a:r>
            <a:r>
              <a:rPr lang="de-DE" sz="1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792D9B59-77D4-44BA-9206-8FDEC6C9F5C0}"/>
              </a:ext>
            </a:extLst>
          </p:cNvPr>
          <p:cNvSpPr/>
          <p:nvPr/>
        </p:nvSpPr>
        <p:spPr>
          <a:xfrm>
            <a:off x="3870232" y="2928406"/>
            <a:ext cx="3600000" cy="540000"/>
          </a:xfrm>
          <a:prstGeom prst="rect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Schmelzmetallurgische Raffination</a:t>
            </a: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(„Rösten“ und Schmelzen)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22300ED1-652F-461A-8A81-6AE4222D25FC}"/>
              </a:ext>
            </a:extLst>
          </p:cNvPr>
          <p:cNvSpPr/>
          <p:nvPr/>
        </p:nvSpPr>
        <p:spPr>
          <a:xfrm>
            <a:off x="3870232" y="4263147"/>
            <a:ext cx="3600000" cy="540000"/>
          </a:xfrm>
          <a:prstGeom prst="rect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Verblaserrösten</a:t>
            </a:r>
            <a:r>
              <a:rPr lang="de-DE" sz="1200" dirty="0">
                <a:solidFill>
                  <a:schemeClr val="tx1"/>
                </a:solidFill>
              </a:rPr>
              <a:t> in einem Konverter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r>
              <a:rPr lang="de-DE" sz="1200" dirty="0">
                <a:solidFill>
                  <a:schemeClr val="tx1"/>
                </a:solidFill>
              </a:rPr>
              <a:t>(Schlackenblasen und Garblasen)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C97DC70D-A4B2-4802-B1D4-AA69B211E3B7}"/>
              </a:ext>
            </a:extLst>
          </p:cNvPr>
          <p:cNvSpPr/>
          <p:nvPr/>
        </p:nvSpPr>
        <p:spPr>
          <a:xfrm>
            <a:off x="3870232" y="5569766"/>
            <a:ext cx="3600000" cy="540000"/>
          </a:xfrm>
          <a:prstGeom prst="rect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Verschmelzen m. Na</a:t>
            </a:r>
            <a:r>
              <a:rPr lang="de-DE" sz="1200" baseline="-25000" dirty="0">
                <a:solidFill>
                  <a:schemeClr val="tx1"/>
                </a:solidFill>
              </a:rPr>
              <a:t>2</a:t>
            </a:r>
            <a:r>
              <a:rPr lang="de-DE" sz="1200" dirty="0">
                <a:solidFill>
                  <a:schemeClr val="tx1"/>
                </a:solidFill>
              </a:rPr>
              <a:t>S, Trennen von Cu</a:t>
            </a:r>
            <a:r>
              <a:rPr lang="de-DE" sz="1200" baseline="-25000" dirty="0">
                <a:solidFill>
                  <a:schemeClr val="tx1"/>
                </a:solidFill>
              </a:rPr>
              <a:t>2</a:t>
            </a:r>
            <a:r>
              <a:rPr lang="de-DE" sz="1200" dirty="0">
                <a:solidFill>
                  <a:schemeClr val="tx1"/>
                </a:solidFill>
              </a:rPr>
              <a:t>S/</a:t>
            </a:r>
            <a:r>
              <a:rPr lang="de-DE" sz="1200" dirty="0" err="1">
                <a:solidFill>
                  <a:schemeClr val="tx1"/>
                </a:solidFill>
              </a:rPr>
              <a:t>NiS</a:t>
            </a:r>
            <a:r>
              <a:rPr lang="de-DE" sz="1200" dirty="0">
                <a:solidFill>
                  <a:schemeClr val="tx1"/>
                </a:solidFill>
              </a:rPr>
              <a:t>, Rösten des </a:t>
            </a:r>
            <a:r>
              <a:rPr lang="de-DE" sz="1200" dirty="0" err="1">
                <a:solidFill>
                  <a:schemeClr val="tx1"/>
                </a:solidFill>
              </a:rPr>
              <a:t>NiS</a:t>
            </a:r>
            <a:r>
              <a:rPr lang="de-DE" sz="1200" dirty="0">
                <a:solidFill>
                  <a:schemeClr val="tx1"/>
                </a:solidFill>
              </a:rPr>
              <a:t> und Reduktion mit Koks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3645125-2F31-4349-B392-9F32289F8B64}"/>
              </a:ext>
            </a:extLst>
          </p:cNvPr>
          <p:cNvSpPr txBox="1"/>
          <p:nvPr/>
        </p:nvSpPr>
        <p:spPr>
          <a:xfrm>
            <a:off x="107770" y="1646812"/>
            <a:ext cx="2880000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de-DE" sz="1200" dirty="0"/>
              <a:t>Gangart (= Begleitgestein) wird</a:t>
            </a:r>
          </a:p>
          <a:p>
            <a:pPr algn="ctr"/>
            <a:r>
              <a:rPr lang="de-DE" sz="1200" dirty="0"/>
              <a:t>Abgetrennt (sinkt auf den Boden)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280723B8-A708-436B-B175-5ED8DF55E6AA}"/>
              </a:ext>
            </a:extLst>
          </p:cNvPr>
          <p:cNvSpPr txBox="1"/>
          <p:nvPr/>
        </p:nvSpPr>
        <p:spPr>
          <a:xfrm>
            <a:off x="107770" y="2919394"/>
            <a:ext cx="2880000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de-DE" sz="1200" dirty="0"/>
              <a:t>Gangart und Teil des Eisens</a:t>
            </a:r>
          </a:p>
          <a:p>
            <a:pPr algn="ctr"/>
            <a:r>
              <a:rPr lang="de-DE" sz="1200" dirty="0"/>
              <a:t>als Schlacke abgetrennt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6350385-6D72-4F9F-B6AF-94515C3A2D3A}"/>
              </a:ext>
            </a:extLst>
          </p:cNvPr>
          <p:cNvSpPr txBox="1"/>
          <p:nvPr/>
        </p:nvSpPr>
        <p:spPr>
          <a:xfrm>
            <a:off x="107770" y="4269847"/>
            <a:ext cx="2880000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de-DE" sz="1200" dirty="0"/>
              <a:t>Eisen wird verschlackt und</a:t>
            </a:r>
          </a:p>
          <a:p>
            <a:pPr algn="ctr"/>
            <a:r>
              <a:rPr lang="de-DE" sz="1200" dirty="0"/>
              <a:t>abgetrennt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49E0C476-C8B9-4DE3-862D-F791D1976B2D}"/>
              </a:ext>
            </a:extLst>
          </p:cNvPr>
          <p:cNvSpPr txBox="1"/>
          <p:nvPr/>
        </p:nvSpPr>
        <p:spPr>
          <a:xfrm>
            <a:off x="107770" y="5578156"/>
            <a:ext cx="2880000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de-DE" sz="1200" dirty="0"/>
              <a:t>Rösten zu Ni- und </a:t>
            </a:r>
            <a:r>
              <a:rPr lang="de-DE" sz="1200" dirty="0" err="1"/>
              <a:t>Cu</a:t>
            </a:r>
            <a:r>
              <a:rPr lang="de-DE" sz="1200" dirty="0"/>
              <a:t>-Oxiden und</a:t>
            </a:r>
          </a:p>
          <a:p>
            <a:pPr algn="ctr"/>
            <a:r>
              <a:rPr lang="de-DE" sz="1200" dirty="0"/>
              <a:t>Reduzieren in Flammöfen</a:t>
            </a:r>
          </a:p>
        </p:txBody>
      </p: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E9E0A7C2-52DB-4808-9E8C-76125B3CE0B6}"/>
              </a:ext>
            </a:extLst>
          </p:cNvPr>
          <p:cNvCxnSpPr>
            <a:stCxn id="8" idx="2"/>
            <a:endCxn id="10" idx="0"/>
          </p:cNvCxnSpPr>
          <p:nvPr/>
        </p:nvCxnSpPr>
        <p:spPr>
          <a:xfrm>
            <a:off x="3441527" y="1427972"/>
            <a:ext cx="6568" cy="954105"/>
          </a:xfrm>
          <a:prstGeom prst="straightConnector1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35B52C91-60B9-47C1-82C7-DCB6EAD6AB35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3448095" y="2662877"/>
            <a:ext cx="0" cy="1071056"/>
          </a:xfrm>
          <a:prstGeom prst="straightConnector1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292BBEA6-EBE3-4A3A-967F-3794DE534B78}"/>
              </a:ext>
            </a:extLst>
          </p:cNvPr>
          <p:cNvCxnSpPr>
            <a:stCxn id="11" idx="2"/>
            <a:endCxn id="13" idx="0"/>
          </p:cNvCxnSpPr>
          <p:nvPr/>
        </p:nvCxnSpPr>
        <p:spPr>
          <a:xfrm flipH="1">
            <a:off x="3435568" y="4013299"/>
            <a:ext cx="12527" cy="1038396"/>
          </a:xfrm>
          <a:prstGeom prst="straightConnector1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Verbinder: gewinkelt 44">
            <a:extLst>
              <a:ext uri="{FF2B5EF4-FFF2-40B4-BE49-F238E27FC236}">
                <a16:creationId xmlns:a16="http://schemas.microsoft.com/office/drawing/2014/main" id="{D60EAFEC-2B84-4C63-A9A9-2E29DCDF5C86}"/>
              </a:ext>
            </a:extLst>
          </p:cNvPr>
          <p:cNvCxnSpPr>
            <a:cxnSpLocks/>
            <a:stCxn id="8" idx="2"/>
            <a:endCxn id="24" idx="3"/>
          </p:cNvCxnSpPr>
          <p:nvPr/>
        </p:nvCxnSpPr>
        <p:spPr>
          <a:xfrm rot="5400000">
            <a:off x="2974424" y="1441319"/>
            <a:ext cx="480450" cy="453757"/>
          </a:xfrm>
          <a:prstGeom prst="bentConnector2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Verbinder: gewinkelt 48">
            <a:extLst>
              <a:ext uri="{FF2B5EF4-FFF2-40B4-BE49-F238E27FC236}">
                <a16:creationId xmlns:a16="http://schemas.microsoft.com/office/drawing/2014/main" id="{40DD92A8-D5DB-408F-B83D-5FE37D701B43}"/>
              </a:ext>
            </a:extLst>
          </p:cNvPr>
          <p:cNvCxnSpPr>
            <a:cxnSpLocks/>
            <a:stCxn id="10" idx="2"/>
            <a:endCxn id="25" idx="3"/>
          </p:cNvCxnSpPr>
          <p:nvPr/>
        </p:nvCxnSpPr>
        <p:spPr>
          <a:xfrm rot="5400000">
            <a:off x="2958870" y="2691778"/>
            <a:ext cx="518127" cy="460325"/>
          </a:xfrm>
          <a:prstGeom prst="bentConnector2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Verbinder: gewinkelt 50">
            <a:extLst>
              <a:ext uri="{FF2B5EF4-FFF2-40B4-BE49-F238E27FC236}">
                <a16:creationId xmlns:a16="http://schemas.microsoft.com/office/drawing/2014/main" id="{05A8870C-8B5F-4338-B325-B8A2E64A3030}"/>
              </a:ext>
            </a:extLst>
          </p:cNvPr>
          <p:cNvCxnSpPr>
            <a:cxnSpLocks/>
            <a:stCxn id="11" idx="2"/>
            <a:endCxn id="26" idx="3"/>
          </p:cNvCxnSpPr>
          <p:nvPr/>
        </p:nvCxnSpPr>
        <p:spPr>
          <a:xfrm rot="5400000">
            <a:off x="2958854" y="4042216"/>
            <a:ext cx="518158" cy="460325"/>
          </a:xfrm>
          <a:prstGeom prst="bentConnector2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hteck 41">
            <a:extLst>
              <a:ext uri="{FF2B5EF4-FFF2-40B4-BE49-F238E27FC236}">
                <a16:creationId xmlns:a16="http://schemas.microsoft.com/office/drawing/2014/main" id="{3F7A198B-10D6-41C7-8E44-06B811EBB0C7}"/>
              </a:ext>
            </a:extLst>
          </p:cNvPr>
          <p:cNvSpPr/>
          <p:nvPr/>
        </p:nvSpPr>
        <p:spPr>
          <a:xfrm>
            <a:off x="4348930" y="6290820"/>
            <a:ext cx="2160000" cy="279366"/>
          </a:xfrm>
          <a:prstGeom prst="rect">
            <a:avLst/>
          </a:prstGeom>
          <a:solidFill>
            <a:schemeClr val="bg2">
              <a:lumMod val="9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Roh-Nickel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7513B1A6-4ED9-44F4-B909-DC5350111D30}"/>
              </a:ext>
            </a:extLst>
          </p:cNvPr>
          <p:cNvSpPr/>
          <p:nvPr/>
        </p:nvSpPr>
        <p:spPr>
          <a:xfrm>
            <a:off x="3035143" y="6873450"/>
            <a:ext cx="1620000" cy="540000"/>
          </a:xfrm>
          <a:prstGeom prst="rect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Elektrolytische Raffination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C4938174-C80B-4F1E-A743-26FDE606DABE}"/>
              </a:ext>
            </a:extLst>
          </p:cNvPr>
          <p:cNvSpPr/>
          <p:nvPr/>
        </p:nvSpPr>
        <p:spPr>
          <a:xfrm>
            <a:off x="6159362" y="6876200"/>
            <a:ext cx="1620000" cy="540000"/>
          </a:xfrm>
          <a:prstGeom prst="rect">
            <a:avLst/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Elektrolytische Raffination</a:t>
            </a: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6337A4EE-F3F3-49C8-B1C0-73243AB8AB15}"/>
              </a:ext>
            </a:extLst>
          </p:cNvPr>
          <p:cNvSpPr/>
          <p:nvPr/>
        </p:nvSpPr>
        <p:spPr>
          <a:xfrm>
            <a:off x="2315143" y="7716714"/>
            <a:ext cx="2340000" cy="279366"/>
          </a:xfrm>
          <a:prstGeom prst="rect">
            <a:avLst/>
          </a:prstGeom>
          <a:solidFill>
            <a:schemeClr val="bg2">
              <a:lumMod val="9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Rein-Nickel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62E80FF6-59E8-4F24-89A3-9489B5938ED5}"/>
              </a:ext>
            </a:extLst>
          </p:cNvPr>
          <p:cNvSpPr/>
          <p:nvPr/>
        </p:nvSpPr>
        <p:spPr>
          <a:xfrm>
            <a:off x="6159362" y="7716714"/>
            <a:ext cx="2340000" cy="279366"/>
          </a:xfrm>
          <a:prstGeom prst="rect">
            <a:avLst/>
          </a:prstGeom>
          <a:solidFill>
            <a:schemeClr val="bg2">
              <a:lumMod val="9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1400" b="1" dirty="0" err="1">
                <a:solidFill>
                  <a:schemeClr val="tx1"/>
                </a:solidFill>
              </a:rPr>
              <a:t>Reinst</a:t>
            </a:r>
            <a:r>
              <a:rPr lang="de-DE" sz="1400" b="1" dirty="0">
                <a:solidFill>
                  <a:schemeClr val="tx1"/>
                </a:solidFill>
              </a:rPr>
              <a:t>-Nickel</a:t>
            </a:r>
            <a:r>
              <a:rPr lang="de-DE" sz="1200" dirty="0">
                <a:solidFill>
                  <a:schemeClr val="tx1"/>
                </a:solidFill>
              </a:rPr>
              <a:t> (&gt; 99,90% Ni)</a:t>
            </a:r>
          </a:p>
        </p:txBody>
      </p:sp>
      <p:cxnSp>
        <p:nvCxnSpPr>
          <p:cNvPr id="33" name="Verbinder: gewinkelt 32">
            <a:extLst>
              <a:ext uri="{FF2B5EF4-FFF2-40B4-BE49-F238E27FC236}">
                <a16:creationId xmlns:a16="http://schemas.microsoft.com/office/drawing/2014/main" id="{AE0C3DA9-D0F0-4B97-AC5E-BF8973466479}"/>
              </a:ext>
            </a:extLst>
          </p:cNvPr>
          <p:cNvCxnSpPr>
            <a:stCxn id="13" idx="2"/>
            <a:endCxn id="14" idx="3"/>
          </p:cNvCxnSpPr>
          <p:nvPr/>
        </p:nvCxnSpPr>
        <p:spPr>
          <a:xfrm rot="5400000">
            <a:off x="2422598" y="5417533"/>
            <a:ext cx="1099442" cy="926498"/>
          </a:xfrm>
          <a:prstGeom prst="bentConnector2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Verbinder: gewinkelt 35">
            <a:extLst>
              <a:ext uri="{FF2B5EF4-FFF2-40B4-BE49-F238E27FC236}">
                <a16:creationId xmlns:a16="http://schemas.microsoft.com/office/drawing/2014/main" id="{4E5AC555-5CA3-420D-89C4-B38247F5DC82}"/>
              </a:ext>
            </a:extLst>
          </p:cNvPr>
          <p:cNvCxnSpPr>
            <a:stCxn id="13" idx="2"/>
            <a:endCxn id="42" idx="1"/>
          </p:cNvCxnSpPr>
          <p:nvPr/>
        </p:nvCxnSpPr>
        <p:spPr>
          <a:xfrm rot="16200000" flipH="1">
            <a:off x="3342528" y="5424101"/>
            <a:ext cx="1099442" cy="913362"/>
          </a:xfrm>
          <a:prstGeom prst="bentConnector2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Verbinder: gewinkelt 39">
            <a:extLst>
              <a:ext uri="{FF2B5EF4-FFF2-40B4-BE49-F238E27FC236}">
                <a16:creationId xmlns:a16="http://schemas.microsoft.com/office/drawing/2014/main" id="{146DF377-B7AD-48D8-B925-E82711933BF1}"/>
              </a:ext>
            </a:extLst>
          </p:cNvPr>
          <p:cNvCxnSpPr>
            <a:stCxn id="42" idx="2"/>
            <a:endCxn id="47" idx="3"/>
          </p:cNvCxnSpPr>
          <p:nvPr/>
        </p:nvCxnSpPr>
        <p:spPr>
          <a:xfrm rot="5400000">
            <a:off x="4398932" y="6826398"/>
            <a:ext cx="1286211" cy="773787"/>
          </a:xfrm>
          <a:prstGeom prst="bentConnector2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Verbinder: gewinkelt 51">
            <a:extLst>
              <a:ext uri="{FF2B5EF4-FFF2-40B4-BE49-F238E27FC236}">
                <a16:creationId xmlns:a16="http://schemas.microsoft.com/office/drawing/2014/main" id="{86486B5D-44D9-4EF6-B4C6-98826FFCF1FE}"/>
              </a:ext>
            </a:extLst>
          </p:cNvPr>
          <p:cNvCxnSpPr>
            <a:stCxn id="42" idx="2"/>
            <a:endCxn id="48" idx="1"/>
          </p:cNvCxnSpPr>
          <p:nvPr/>
        </p:nvCxnSpPr>
        <p:spPr>
          <a:xfrm rot="16200000" flipH="1">
            <a:off x="5151041" y="6848075"/>
            <a:ext cx="1286211" cy="730432"/>
          </a:xfrm>
          <a:prstGeom prst="bentConnector2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3650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1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1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304</Words>
  <Application>Microsoft Office PowerPoint</Application>
  <PresentationFormat>A4-Papier (210 x 297 mm)</PresentationFormat>
  <Paragraphs>52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13</cp:revision>
  <dcterms:created xsi:type="dcterms:W3CDTF">2020-07-16T09:33:05Z</dcterms:created>
  <dcterms:modified xsi:type="dcterms:W3CDTF">2020-08-07T07:39:09Z</dcterms:modified>
</cp:coreProperties>
</file>