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7" r:id="rId3"/>
    <p:sldId id="257" r:id="rId4"/>
    <p:sldId id="262" r:id="rId5"/>
    <p:sldId id="263" r:id="rId6"/>
    <p:sldId id="264" r:id="rId7"/>
    <p:sldId id="266" r:id="rId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253" autoAdjust="0"/>
    <p:restoredTop sz="94660"/>
  </p:normalViewPr>
  <p:slideViewPr>
    <p:cSldViewPr>
      <p:cViewPr>
        <p:scale>
          <a:sx n="100" d="100"/>
          <a:sy n="100" d="100"/>
        </p:scale>
        <p:origin x="-360" y="2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3AC9-18C8-4A6F-8B72-263D506BAC7B}" type="datetimeFigureOut">
              <a:rPr lang="de-DE" smtClean="0"/>
              <a:t>07.11.2016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A64AB-7DB6-40A8-8968-9309924FA6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0082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3AC9-18C8-4A6F-8B72-263D506BAC7B}" type="datetimeFigureOut">
              <a:rPr lang="de-DE" smtClean="0"/>
              <a:t>07.11.2016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A64AB-7DB6-40A8-8968-9309924FA6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4963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3AC9-18C8-4A6F-8B72-263D506BAC7B}" type="datetimeFigureOut">
              <a:rPr lang="de-DE" smtClean="0"/>
              <a:t>07.11.2016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A64AB-7DB6-40A8-8968-9309924FA6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6261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3AC9-18C8-4A6F-8B72-263D506BAC7B}" type="datetimeFigureOut">
              <a:rPr lang="de-DE" smtClean="0"/>
              <a:t>07.11.2016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A64AB-7DB6-40A8-8968-9309924FA6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3031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3AC9-18C8-4A6F-8B72-263D506BAC7B}" type="datetimeFigureOut">
              <a:rPr lang="de-DE" smtClean="0"/>
              <a:t>07.11.2016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A64AB-7DB6-40A8-8968-9309924FA6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2418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3AC9-18C8-4A6F-8B72-263D506BAC7B}" type="datetimeFigureOut">
              <a:rPr lang="de-DE" smtClean="0"/>
              <a:t>07.11.2016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A64AB-7DB6-40A8-8968-9309924FA6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7784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3AC9-18C8-4A6F-8B72-263D506BAC7B}" type="datetimeFigureOut">
              <a:rPr lang="de-DE" smtClean="0"/>
              <a:t>07.11.2016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A64AB-7DB6-40A8-8968-9309924FA6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2174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3AC9-18C8-4A6F-8B72-263D506BAC7B}" type="datetimeFigureOut">
              <a:rPr lang="de-DE" smtClean="0"/>
              <a:t>07.11.2016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A64AB-7DB6-40A8-8968-9309924FA6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2613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3AC9-18C8-4A6F-8B72-263D506BAC7B}" type="datetimeFigureOut">
              <a:rPr lang="de-DE" smtClean="0"/>
              <a:t>07.11.2016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A64AB-7DB6-40A8-8968-9309924FA6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8132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3AC9-18C8-4A6F-8B72-263D506BAC7B}" type="datetimeFigureOut">
              <a:rPr lang="de-DE" smtClean="0"/>
              <a:t>07.11.2016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A64AB-7DB6-40A8-8968-9309924FA6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7679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3AC9-18C8-4A6F-8B72-263D506BAC7B}" type="datetimeFigureOut">
              <a:rPr lang="de-DE" smtClean="0"/>
              <a:t>07.11.2016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A64AB-7DB6-40A8-8968-9309924FA6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7982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A73AC9-18C8-4A6F-8B72-263D506BAC7B}" type="datetimeFigureOut">
              <a:rPr lang="de-DE" smtClean="0"/>
              <a:t>07.11.2016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A64AB-7DB6-40A8-8968-9309924FA6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7591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xtfeld 49"/>
          <p:cNvSpPr txBox="1"/>
          <p:nvPr/>
        </p:nvSpPr>
        <p:spPr>
          <a:xfrm>
            <a:off x="1709321" y="3132033"/>
            <a:ext cx="15456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Kondensor (-linse)</a:t>
            </a:r>
            <a:endParaRPr lang="de-DE" sz="12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extfeld 50"/>
          <p:cNvSpPr txBox="1"/>
          <p:nvPr/>
        </p:nvSpPr>
        <p:spPr>
          <a:xfrm>
            <a:off x="1887822" y="4065536"/>
            <a:ext cx="1340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Objektiv (-linse)</a:t>
            </a:r>
            <a:endParaRPr lang="de-DE" sz="12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Gerade Verbindung 4"/>
          <p:cNvCxnSpPr/>
          <p:nvPr/>
        </p:nvCxnSpPr>
        <p:spPr>
          <a:xfrm flipH="1">
            <a:off x="3948748" y="1444638"/>
            <a:ext cx="418630" cy="53114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5"/>
          <p:cNvCxnSpPr/>
          <p:nvPr/>
        </p:nvCxnSpPr>
        <p:spPr>
          <a:xfrm>
            <a:off x="5455819" y="1444638"/>
            <a:ext cx="460496" cy="53114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6"/>
          <p:cNvCxnSpPr/>
          <p:nvPr/>
        </p:nvCxnSpPr>
        <p:spPr>
          <a:xfrm flipH="1">
            <a:off x="4367378" y="1444638"/>
            <a:ext cx="108844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/>
          <p:cNvCxnSpPr/>
          <p:nvPr/>
        </p:nvCxnSpPr>
        <p:spPr>
          <a:xfrm>
            <a:off x="3948747" y="1975782"/>
            <a:ext cx="0" cy="22648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8"/>
          <p:cNvCxnSpPr/>
          <p:nvPr/>
        </p:nvCxnSpPr>
        <p:spPr>
          <a:xfrm>
            <a:off x="5911065" y="1975782"/>
            <a:ext cx="0" cy="226481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9"/>
          <p:cNvCxnSpPr/>
          <p:nvPr/>
        </p:nvCxnSpPr>
        <p:spPr>
          <a:xfrm flipH="1">
            <a:off x="3530116" y="4240597"/>
            <a:ext cx="418631" cy="137584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10"/>
          <p:cNvCxnSpPr/>
          <p:nvPr/>
        </p:nvCxnSpPr>
        <p:spPr>
          <a:xfrm>
            <a:off x="5911065" y="4240597"/>
            <a:ext cx="382017" cy="137584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/>
        </p:nvCxnSpPr>
        <p:spPr>
          <a:xfrm flipH="1">
            <a:off x="3530116" y="5601393"/>
            <a:ext cx="2762966" cy="1442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hteck 12"/>
          <p:cNvSpPr/>
          <p:nvPr/>
        </p:nvSpPr>
        <p:spPr>
          <a:xfrm>
            <a:off x="4775615" y="1396668"/>
            <a:ext cx="370764" cy="33768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tx1"/>
                </a:solidFill>
              </a:ln>
            </a:endParaRPr>
          </a:p>
        </p:txBody>
      </p:sp>
      <p:cxnSp>
        <p:nvCxnSpPr>
          <p:cNvPr id="14" name="Gerade Verbindung 13"/>
          <p:cNvCxnSpPr/>
          <p:nvPr/>
        </p:nvCxnSpPr>
        <p:spPr>
          <a:xfrm>
            <a:off x="4905257" y="1547476"/>
            <a:ext cx="0" cy="43978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14"/>
          <p:cNvCxnSpPr/>
          <p:nvPr/>
        </p:nvCxnSpPr>
        <p:spPr>
          <a:xfrm>
            <a:off x="5031535" y="1547476"/>
            <a:ext cx="0" cy="43978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15"/>
          <p:cNvCxnSpPr/>
          <p:nvPr/>
        </p:nvCxnSpPr>
        <p:spPr>
          <a:xfrm>
            <a:off x="4905257" y="1975782"/>
            <a:ext cx="49344" cy="16673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16"/>
          <p:cNvCxnSpPr/>
          <p:nvPr/>
        </p:nvCxnSpPr>
        <p:spPr>
          <a:xfrm flipH="1">
            <a:off x="4982191" y="1975782"/>
            <a:ext cx="49344" cy="16673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17"/>
          <p:cNvCxnSpPr/>
          <p:nvPr/>
        </p:nvCxnSpPr>
        <p:spPr>
          <a:xfrm>
            <a:off x="4786010" y="1742001"/>
            <a:ext cx="0" cy="43978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18"/>
          <p:cNvCxnSpPr/>
          <p:nvPr/>
        </p:nvCxnSpPr>
        <p:spPr>
          <a:xfrm>
            <a:off x="5130057" y="1748241"/>
            <a:ext cx="0" cy="43978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19"/>
          <p:cNvCxnSpPr/>
          <p:nvPr/>
        </p:nvCxnSpPr>
        <p:spPr>
          <a:xfrm flipH="1">
            <a:off x="3948747" y="2627805"/>
            <a:ext cx="837263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20"/>
          <p:cNvCxnSpPr/>
          <p:nvPr/>
        </p:nvCxnSpPr>
        <p:spPr>
          <a:xfrm flipH="1">
            <a:off x="5120915" y="2627805"/>
            <a:ext cx="79015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/>
          <p:nvPr/>
        </p:nvCxnSpPr>
        <p:spPr>
          <a:xfrm flipH="1" flipV="1">
            <a:off x="4775339" y="2172424"/>
            <a:ext cx="144665" cy="9101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22"/>
          <p:cNvCxnSpPr/>
          <p:nvPr/>
        </p:nvCxnSpPr>
        <p:spPr>
          <a:xfrm flipH="1">
            <a:off x="5006863" y="2181783"/>
            <a:ext cx="126729" cy="9101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hteck 23"/>
          <p:cNvSpPr/>
          <p:nvPr/>
        </p:nvSpPr>
        <p:spPr>
          <a:xfrm rot="16200000">
            <a:off x="4269398" y="3036227"/>
            <a:ext cx="364066" cy="558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5" name="Rechteck 24"/>
          <p:cNvSpPr/>
          <p:nvPr/>
        </p:nvSpPr>
        <p:spPr>
          <a:xfrm rot="5400000">
            <a:off x="5280114" y="3034667"/>
            <a:ext cx="364066" cy="558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6" name="Rechteck 25"/>
          <p:cNvSpPr/>
          <p:nvPr/>
        </p:nvSpPr>
        <p:spPr>
          <a:xfrm rot="10800000">
            <a:off x="4376045" y="3967548"/>
            <a:ext cx="334905" cy="54609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7" name="Rechteck 26"/>
          <p:cNvSpPr/>
          <p:nvPr/>
        </p:nvSpPr>
        <p:spPr>
          <a:xfrm rot="10800000">
            <a:off x="5163917" y="3967548"/>
            <a:ext cx="334905" cy="54609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8" name="Rechteck 27"/>
          <p:cNvSpPr/>
          <p:nvPr/>
        </p:nvSpPr>
        <p:spPr>
          <a:xfrm>
            <a:off x="4807511" y="5193753"/>
            <a:ext cx="294181" cy="111726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9" name="Gerade Verbindung 28"/>
          <p:cNvCxnSpPr/>
          <p:nvPr/>
        </p:nvCxnSpPr>
        <p:spPr>
          <a:xfrm>
            <a:off x="4553161" y="5343393"/>
            <a:ext cx="753536" cy="100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mit Pfeil 29"/>
          <p:cNvCxnSpPr>
            <a:endCxn id="28" idx="0"/>
          </p:cNvCxnSpPr>
          <p:nvPr/>
        </p:nvCxnSpPr>
        <p:spPr>
          <a:xfrm flipH="1">
            <a:off x="4954602" y="2153989"/>
            <a:ext cx="12791" cy="3039764"/>
          </a:xfrm>
          <a:prstGeom prst="straightConnector1">
            <a:avLst/>
          </a:prstGeom>
          <a:ln w="15875">
            <a:solidFill>
              <a:srgbClr val="00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mit Pfeil 30"/>
          <p:cNvCxnSpPr/>
          <p:nvPr/>
        </p:nvCxnSpPr>
        <p:spPr>
          <a:xfrm flipV="1">
            <a:off x="4973552" y="4888310"/>
            <a:ext cx="284996" cy="277318"/>
          </a:xfrm>
          <a:prstGeom prst="straightConnector1">
            <a:avLst/>
          </a:prstGeom>
          <a:ln w="15875">
            <a:solidFill>
              <a:srgbClr val="00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mit Pfeil 31"/>
          <p:cNvCxnSpPr/>
          <p:nvPr/>
        </p:nvCxnSpPr>
        <p:spPr>
          <a:xfrm flipV="1">
            <a:off x="4973552" y="5054593"/>
            <a:ext cx="335941" cy="111035"/>
          </a:xfrm>
          <a:prstGeom prst="straightConnector1">
            <a:avLst/>
          </a:prstGeom>
          <a:ln w="15875">
            <a:solidFill>
              <a:srgbClr val="00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32"/>
          <p:cNvCxnSpPr/>
          <p:nvPr/>
        </p:nvCxnSpPr>
        <p:spPr>
          <a:xfrm>
            <a:off x="5288367" y="4714718"/>
            <a:ext cx="334905" cy="25513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33"/>
          <p:cNvCxnSpPr/>
          <p:nvPr/>
        </p:nvCxnSpPr>
        <p:spPr>
          <a:xfrm flipV="1">
            <a:off x="5225946" y="4714718"/>
            <a:ext cx="75059" cy="7133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 Verbindung 34"/>
          <p:cNvCxnSpPr/>
          <p:nvPr/>
        </p:nvCxnSpPr>
        <p:spPr>
          <a:xfrm flipH="1">
            <a:off x="5584046" y="4954881"/>
            <a:ext cx="35563" cy="8668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35"/>
          <p:cNvCxnSpPr/>
          <p:nvPr/>
        </p:nvCxnSpPr>
        <p:spPr>
          <a:xfrm flipH="1">
            <a:off x="5455820" y="4240597"/>
            <a:ext cx="837263" cy="60168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hteck 36"/>
          <p:cNvSpPr/>
          <p:nvPr/>
        </p:nvSpPr>
        <p:spPr>
          <a:xfrm rot="10800000">
            <a:off x="6293082" y="3650100"/>
            <a:ext cx="1255894" cy="10054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38" name="Rechteck 37"/>
          <p:cNvSpPr/>
          <p:nvPr/>
        </p:nvSpPr>
        <p:spPr>
          <a:xfrm rot="10800000">
            <a:off x="6376806" y="3734656"/>
            <a:ext cx="1093317" cy="8363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solidFill>
                  <a:schemeClr val="tx1"/>
                </a:solidFill>
              </a:ln>
            </a:endParaRPr>
          </a:p>
        </p:txBody>
      </p:sp>
      <p:cxnSp>
        <p:nvCxnSpPr>
          <p:cNvPr id="39" name="Gerade Verbindung 38"/>
          <p:cNvCxnSpPr>
            <a:stCxn id="24" idx="0"/>
          </p:cNvCxnSpPr>
          <p:nvPr/>
        </p:nvCxnSpPr>
        <p:spPr>
          <a:xfrm flipH="1">
            <a:off x="3446390" y="3315627"/>
            <a:ext cx="725642" cy="0"/>
          </a:xfrm>
          <a:prstGeom prst="line">
            <a:avLst/>
          </a:prstGeom>
          <a:ln w="158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 Verbindung 39"/>
          <p:cNvCxnSpPr/>
          <p:nvPr/>
        </p:nvCxnSpPr>
        <p:spPr>
          <a:xfrm flipH="1">
            <a:off x="3438805" y="2632148"/>
            <a:ext cx="509943" cy="0"/>
          </a:xfrm>
          <a:prstGeom prst="line">
            <a:avLst/>
          </a:prstGeom>
          <a:ln w="158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Gerade Verbindung 40"/>
          <p:cNvCxnSpPr>
            <a:stCxn id="26" idx="3"/>
          </p:cNvCxnSpPr>
          <p:nvPr/>
        </p:nvCxnSpPr>
        <p:spPr>
          <a:xfrm flipH="1">
            <a:off x="3446390" y="4240597"/>
            <a:ext cx="929656" cy="0"/>
          </a:xfrm>
          <a:prstGeom prst="line">
            <a:avLst/>
          </a:prstGeom>
          <a:ln w="158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 Verbindung 41"/>
          <p:cNvCxnSpPr/>
          <p:nvPr/>
        </p:nvCxnSpPr>
        <p:spPr>
          <a:xfrm flipH="1">
            <a:off x="3438804" y="5343393"/>
            <a:ext cx="937241" cy="10040"/>
          </a:xfrm>
          <a:prstGeom prst="line">
            <a:avLst/>
          </a:prstGeom>
          <a:ln w="158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Gerade Verbindung 42"/>
          <p:cNvCxnSpPr>
            <a:endCxn id="49" idx="3"/>
          </p:cNvCxnSpPr>
          <p:nvPr/>
        </p:nvCxnSpPr>
        <p:spPr>
          <a:xfrm flipH="1">
            <a:off x="3236319" y="2151461"/>
            <a:ext cx="1549691" cy="1"/>
          </a:xfrm>
          <a:prstGeom prst="line">
            <a:avLst/>
          </a:prstGeom>
          <a:ln w="158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43"/>
          <p:cNvCxnSpPr/>
          <p:nvPr/>
        </p:nvCxnSpPr>
        <p:spPr>
          <a:xfrm flipH="1">
            <a:off x="3438804" y="1884766"/>
            <a:ext cx="1466454" cy="0"/>
          </a:xfrm>
          <a:prstGeom prst="line">
            <a:avLst/>
          </a:prstGeom>
          <a:ln w="158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 Verbindung 44"/>
          <p:cNvCxnSpPr/>
          <p:nvPr/>
        </p:nvCxnSpPr>
        <p:spPr>
          <a:xfrm flipH="1" flipV="1">
            <a:off x="3438804" y="4750382"/>
            <a:ext cx="1787142" cy="3949"/>
          </a:xfrm>
          <a:prstGeom prst="line">
            <a:avLst/>
          </a:prstGeom>
          <a:ln w="158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feld 45"/>
          <p:cNvSpPr txBox="1"/>
          <p:nvPr/>
        </p:nvSpPr>
        <p:spPr>
          <a:xfrm>
            <a:off x="6376804" y="4014327"/>
            <a:ext cx="10933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Bildschirm</a:t>
            </a:r>
            <a:endParaRPr lang="de-DE" sz="12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feld 46"/>
          <p:cNvSpPr txBox="1"/>
          <p:nvPr/>
        </p:nvSpPr>
        <p:spPr>
          <a:xfrm>
            <a:off x="2441675" y="1702733"/>
            <a:ext cx="997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Kathode</a:t>
            </a:r>
            <a:endParaRPr lang="de-DE" sz="12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feld 47"/>
          <p:cNvSpPr txBox="1"/>
          <p:nvPr/>
        </p:nvSpPr>
        <p:spPr>
          <a:xfrm>
            <a:off x="2638870" y="2452744"/>
            <a:ext cx="6639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Anode</a:t>
            </a:r>
            <a:endParaRPr lang="de-DE" sz="12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feld 48"/>
          <p:cNvSpPr txBox="1"/>
          <p:nvPr/>
        </p:nvSpPr>
        <p:spPr>
          <a:xfrm>
            <a:off x="1992068" y="2012962"/>
            <a:ext cx="12442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Steuerzylinder</a:t>
            </a:r>
            <a:endParaRPr lang="de-DE" sz="12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Textfeld 51"/>
          <p:cNvSpPr txBox="1"/>
          <p:nvPr/>
        </p:nvSpPr>
        <p:spPr>
          <a:xfrm>
            <a:off x="2197225" y="5026968"/>
            <a:ext cx="10743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Probentisch</a:t>
            </a:r>
          </a:p>
          <a:p>
            <a:r>
              <a:rPr lang="de-DE" sz="1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de-DE" sz="12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Probe</a:t>
            </a:r>
            <a:endParaRPr lang="de-DE" sz="12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Textfeld 52"/>
          <p:cNvSpPr txBox="1"/>
          <p:nvPr/>
        </p:nvSpPr>
        <p:spPr>
          <a:xfrm>
            <a:off x="2472986" y="4579270"/>
            <a:ext cx="8066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Detektor</a:t>
            </a:r>
            <a:endParaRPr lang="de-DE" sz="12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Ellipse 53"/>
          <p:cNvSpPr/>
          <p:nvPr/>
        </p:nvSpPr>
        <p:spPr>
          <a:xfrm>
            <a:off x="4805809" y="3734656"/>
            <a:ext cx="83726" cy="8753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5" name="Ellipse 54"/>
          <p:cNvSpPr/>
          <p:nvPr/>
        </p:nvSpPr>
        <p:spPr>
          <a:xfrm flipV="1">
            <a:off x="5017966" y="3734656"/>
            <a:ext cx="83726" cy="1051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56" name="Gerade Verbindung 55"/>
          <p:cNvCxnSpPr/>
          <p:nvPr/>
        </p:nvCxnSpPr>
        <p:spPr>
          <a:xfrm>
            <a:off x="3457081" y="3809618"/>
            <a:ext cx="1253869" cy="0"/>
          </a:xfrm>
          <a:prstGeom prst="line">
            <a:avLst/>
          </a:prstGeom>
          <a:ln w="158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feld 56"/>
          <p:cNvSpPr txBox="1"/>
          <p:nvPr/>
        </p:nvSpPr>
        <p:spPr>
          <a:xfrm>
            <a:off x="1793717" y="3634557"/>
            <a:ext cx="14730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XY-Ablenksystem</a:t>
            </a:r>
            <a:endParaRPr lang="de-DE" sz="12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6694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uppieren 31"/>
          <p:cNvGrpSpPr/>
          <p:nvPr/>
        </p:nvGrpSpPr>
        <p:grpSpPr>
          <a:xfrm>
            <a:off x="1992068" y="1396668"/>
            <a:ext cx="3924247" cy="1672292"/>
            <a:chOff x="1992068" y="1396668"/>
            <a:chExt cx="3924247" cy="1672292"/>
          </a:xfrm>
        </p:grpSpPr>
        <p:cxnSp>
          <p:nvCxnSpPr>
            <p:cNvPr id="4" name="Gerade Verbindung 3"/>
            <p:cNvCxnSpPr/>
            <p:nvPr/>
          </p:nvCxnSpPr>
          <p:spPr>
            <a:xfrm flipH="1">
              <a:off x="3948748" y="1444638"/>
              <a:ext cx="418630" cy="53114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Gerade Verbindung 4"/>
            <p:cNvCxnSpPr/>
            <p:nvPr/>
          </p:nvCxnSpPr>
          <p:spPr>
            <a:xfrm>
              <a:off x="5455819" y="1444638"/>
              <a:ext cx="460496" cy="53114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Gerade Verbindung 5"/>
            <p:cNvCxnSpPr/>
            <p:nvPr/>
          </p:nvCxnSpPr>
          <p:spPr>
            <a:xfrm flipH="1">
              <a:off x="4367378" y="1444638"/>
              <a:ext cx="1088441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hteck 6"/>
            <p:cNvSpPr/>
            <p:nvPr/>
          </p:nvSpPr>
          <p:spPr>
            <a:xfrm>
              <a:off x="4775615" y="1396668"/>
              <a:ext cx="370764" cy="337683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n>
                  <a:solidFill>
                    <a:schemeClr val="tx1"/>
                  </a:solidFill>
                </a:ln>
              </a:endParaRPr>
            </a:p>
          </p:txBody>
        </p:sp>
        <p:cxnSp>
          <p:nvCxnSpPr>
            <p:cNvPr id="8" name="Gerade Verbindung 7"/>
            <p:cNvCxnSpPr/>
            <p:nvPr/>
          </p:nvCxnSpPr>
          <p:spPr>
            <a:xfrm>
              <a:off x="4905257" y="1547476"/>
              <a:ext cx="0" cy="43978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Gerade Verbindung 8"/>
            <p:cNvCxnSpPr/>
            <p:nvPr/>
          </p:nvCxnSpPr>
          <p:spPr>
            <a:xfrm>
              <a:off x="5031535" y="1547476"/>
              <a:ext cx="0" cy="43978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Gerade Verbindung 9"/>
            <p:cNvCxnSpPr/>
            <p:nvPr/>
          </p:nvCxnSpPr>
          <p:spPr>
            <a:xfrm>
              <a:off x="4905257" y="1975782"/>
              <a:ext cx="49344" cy="16673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Gerade Verbindung 10"/>
            <p:cNvCxnSpPr/>
            <p:nvPr/>
          </p:nvCxnSpPr>
          <p:spPr>
            <a:xfrm flipH="1">
              <a:off x="4982191" y="1975782"/>
              <a:ext cx="49344" cy="16673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Gerade Verbindung 11"/>
            <p:cNvCxnSpPr/>
            <p:nvPr/>
          </p:nvCxnSpPr>
          <p:spPr>
            <a:xfrm>
              <a:off x="4786010" y="1742001"/>
              <a:ext cx="0" cy="43978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12"/>
            <p:cNvCxnSpPr/>
            <p:nvPr/>
          </p:nvCxnSpPr>
          <p:spPr>
            <a:xfrm>
              <a:off x="5130057" y="1748241"/>
              <a:ext cx="0" cy="43978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13"/>
            <p:cNvCxnSpPr/>
            <p:nvPr/>
          </p:nvCxnSpPr>
          <p:spPr>
            <a:xfrm flipH="1">
              <a:off x="3948747" y="2627805"/>
              <a:ext cx="837263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Gerade Verbindung 14"/>
            <p:cNvCxnSpPr/>
            <p:nvPr/>
          </p:nvCxnSpPr>
          <p:spPr>
            <a:xfrm flipH="1">
              <a:off x="5120915" y="2627805"/>
              <a:ext cx="790151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5"/>
            <p:cNvCxnSpPr/>
            <p:nvPr/>
          </p:nvCxnSpPr>
          <p:spPr>
            <a:xfrm flipH="1" flipV="1">
              <a:off x="4775339" y="2172424"/>
              <a:ext cx="144665" cy="9101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Gerade Verbindung 16"/>
            <p:cNvCxnSpPr/>
            <p:nvPr/>
          </p:nvCxnSpPr>
          <p:spPr>
            <a:xfrm flipH="1">
              <a:off x="5006863" y="2181783"/>
              <a:ext cx="126729" cy="9101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Gerade Verbindung 17"/>
            <p:cNvCxnSpPr/>
            <p:nvPr/>
          </p:nvCxnSpPr>
          <p:spPr>
            <a:xfrm flipH="1">
              <a:off x="3438805" y="2632148"/>
              <a:ext cx="509943" cy="0"/>
            </a:xfrm>
            <a:prstGeom prst="line">
              <a:avLst/>
            </a:prstGeom>
            <a:ln w="158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 Verbindung 18"/>
            <p:cNvCxnSpPr>
              <a:endCxn id="23" idx="3"/>
            </p:cNvCxnSpPr>
            <p:nvPr/>
          </p:nvCxnSpPr>
          <p:spPr>
            <a:xfrm flipH="1">
              <a:off x="3236319" y="2151461"/>
              <a:ext cx="1549691" cy="1"/>
            </a:xfrm>
            <a:prstGeom prst="line">
              <a:avLst/>
            </a:prstGeom>
            <a:ln w="158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Gerade Verbindung 19"/>
            <p:cNvCxnSpPr/>
            <p:nvPr/>
          </p:nvCxnSpPr>
          <p:spPr>
            <a:xfrm flipH="1">
              <a:off x="3438804" y="1884766"/>
              <a:ext cx="1466454" cy="0"/>
            </a:xfrm>
            <a:prstGeom prst="line">
              <a:avLst/>
            </a:prstGeom>
            <a:ln w="158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feld 20"/>
            <p:cNvSpPr txBox="1"/>
            <p:nvPr/>
          </p:nvSpPr>
          <p:spPr>
            <a:xfrm>
              <a:off x="2441675" y="1702733"/>
              <a:ext cx="99712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200" b="1" dirty="0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Kathode</a:t>
              </a:r>
              <a:endParaRPr lang="de-DE" sz="1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Textfeld 21"/>
            <p:cNvSpPr txBox="1"/>
            <p:nvPr/>
          </p:nvSpPr>
          <p:spPr>
            <a:xfrm>
              <a:off x="2638870" y="2452744"/>
              <a:ext cx="66396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200" b="1" dirty="0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Anode</a:t>
              </a:r>
              <a:endParaRPr lang="de-DE" sz="1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Textfeld 22"/>
            <p:cNvSpPr txBox="1"/>
            <p:nvPr/>
          </p:nvSpPr>
          <p:spPr>
            <a:xfrm>
              <a:off x="1992068" y="2012962"/>
              <a:ext cx="12442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200" b="1" dirty="0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Steuerzylinder</a:t>
              </a:r>
              <a:endParaRPr lang="de-DE" sz="1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4" name="Gerade Verbindung 23"/>
            <p:cNvCxnSpPr/>
            <p:nvPr/>
          </p:nvCxnSpPr>
          <p:spPr>
            <a:xfrm>
              <a:off x="3948747" y="1975782"/>
              <a:ext cx="1" cy="102117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Gerade Verbindung 25"/>
            <p:cNvCxnSpPr/>
            <p:nvPr/>
          </p:nvCxnSpPr>
          <p:spPr>
            <a:xfrm>
              <a:off x="5911065" y="1975782"/>
              <a:ext cx="5250" cy="102117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Gerade Verbindung mit Pfeil 29"/>
            <p:cNvCxnSpPr/>
            <p:nvPr/>
          </p:nvCxnSpPr>
          <p:spPr>
            <a:xfrm flipH="1">
              <a:off x="4967393" y="2153989"/>
              <a:ext cx="1" cy="914971"/>
            </a:xfrm>
            <a:prstGeom prst="straightConnector1">
              <a:avLst/>
            </a:prstGeom>
            <a:ln w="15875">
              <a:solidFill>
                <a:srgbClr val="00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7288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Gruppieren 45"/>
          <p:cNvGrpSpPr/>
          <p:nvPr/>
        </p:nvGrpSpPr>
        <p:grpSpPr>
          <a:xfrm>
            <a:off x="3321795" y="1727391"/>
            <a:ext cx="3456384" cy="3338488"/>
            <a:chOff x="3321795" y="1727391"/>
            <a:chExt cx="3456384" cy="3338488"/>
          </a:xfrm>
        </p:grpSpPr>
        <p:sp>
          <p:nvSpPr>
            <p:cNvPr id="4" name="Rechteck 3"/>
            <p:cNvSpPr/>
            <p:nvPr/>
          </p:nvSpPr>
          <p:spPr>
            <a:xfrm rot="16200000">
              <a:off x="3970148" y="3005286"/>
              <a:ext cx="288032" cy="480591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5" name="Rechteck 4"/>
            <p:cNvSpPr/>
            <p:nvPr/>
          </p:nvSpPr>
          <p:spPr>
            <a:xfrm rot="5400000">
              <a:off x="4839405" y="3004052"/>
              <a:ext cx="288032" cy="480591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6" name="Rechteck 5"/>
            <p:cNvSpPr/>
            <p:nvPr/>
          </p:nvSpPr>
          <p:spPr>
            <a:xfrm rot="10800000">
              <a:off x="4049329" y="3761351"/>
              <a:ext cx="288032" cy="4320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7" name="Rechteck 6"/>
            <p:cNvSpPr/>
            <p:nvPr/>
          </p:nvSpPr>
          <p:spPr>
            <a:xfrm rot="10800000">
              <a:off x="4726931" y="3761351"/>
              <a:ext cx="288032" cy="43204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8" name="Ellipse 7"/>
            <p:cNvSpPr/>
            <p:nvPr/>
          </p:nvSpPr>
          <p:spPr>
            <a:xfrm>
              <a:off x="4418943" y="3577098"/>
              <a:ext cx="72008" cy="6925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" name="Ellipse 8"/>
            <p:cNvSpPr/>
            <p:nvPr/>
          </p:nvSpPr>
          <p:spPr>
            <a:xfrm flipV="1">
              <a:off x="4601407" y="3577098"/>
              <a:ext cx="72008" cy="8315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" name="Rechteck 9"/>
            <p:cNvSpPr/>
            <p:nvPr/>
          </p:nvSpPr>
          <p:spPr>
            <a:xfrm>
              <a:off x="4392975" y="1727391"/>
              <a:ext cx="318872" cy="267159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n>
                  <a:solidFill>
                    <a:schemeClr val="tx1"/>
                  </a:solidFill>
                </a:ln>
              </a:endParaRPr>
            </a:p>
          </p:txBody>
        </p:sp>
        <p:cxnSp>
          <p:nvCxnSpPr>
            <p:cNvPr id="11" name="Gerade Verbindung 10"/>
            <p:cNvCxnSpPr/>
            <p:nvPr/>
          </p:nvCxnSpPr>
          <p:spPr>
            <a:xfrm>
              <a:off x="4504473" y="1846703"/>
              <a:ext cx="0" cy="34793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Gerade Verbindung 11"/>
            <p:cNvCxnSpPr/>
            <p:nvPr/>
          </p:nvCxnSpPr>
          <p:spPr>
            <a:xfrm>
              <a:off x="4613077" y="1846703"/>
              <a:ext cx="0" cy="34793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12"/>
            <p:cNvCxnSpPr/>
            <p:nvPr/>
          </p:nvCxnSpPr>
          <p:spPr>
            <a:xfrm>
              <a:off x="4504473" y="2185559"/>
              <a:ext cx="42438" cy="13191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13"/>
            <p:cNvCxnSpPr/>
            <p:nvPr/>
          </p:nvCxnSpPr>
          <p:spPr>
            <a:xfrm flipH="1">
              <a:off x="4570639" y="2194637"/>
              <a:ext cx="42438" cy="131911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Gerade Verbindung 14"/>
            <p:cNvCxnSpPr/>
            <p:nvPr/>
          </p:nvCxnSpPr>
          <p:spPr>
            <a:xfrm>
              <a:off x="4401915" y="2000602"/>
              <a:ext cx="0" cy="34793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5"/>
            <p:cNvCxnSpPr/>
            <p:nvPr/>
          </p:nvCxnSpPr>
          <p:spPr>
            <a:xfrm>
              <a:off x="4689947" y="2005539"/>
              <a:ext cx="0" cy="34793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Gerade Verbindung 16"/>
            <p:cNvCxnSpPr/>
            <p:nvPr/>
          </p:nvCxnSpPr>
          <p:spPr>
            <a:xfrm flipH="1" flipV="1">
              <a:off x="4392738" y="2341133"/>
              <a:ext cx="124418" cy="7200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Gerade Verbindung 17"/>
            <p:cNvCxnSpPr/>
            <p:nvPr/>
          </p:nvCxnSpPr>
          <p:spPr>
            <a:xfrm flipH="1">
              <a:off x="4591858" y="2348537"/>
              <a:ext cx="108992" cy="7200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 Verbindung 18"/>
            <p:cNvCxnSpPr/>
            <p:nvPr/>
          </p:nvCxnSpPr>
          <p:spPr>
            <a:xfrm>
              <a:off x="4504473" y="1846703"/>
              <a:ext cx="0" cy="34793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Gerade Verbindung 19"/>
            <p:cNvCxnSpPr/>
            <p:nvPr/>
          </p:nvCxnSpPr>
          <p:spPr>
            <a:xfrm>
              <a:off x="4401915" y="2000602"/>
              <a:ext cx="0" cy="34793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Gerade Verbindung 20"/>
            <p:cNvCxnSpPr/>
            <p:nvPr/>
          </p:nvCxnSpPr>
          <p:spPr>
            <a:xfrm flipH="1" flipV="1">
              <a:off x="4392738" y="2341133"/>
              <a:ext cx="124418" cy="7200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Gerade Verbindung 21"/>
            <p:cNvCxnSpPr/>
            <p:nvPr/>
          </p:nvCxnSpPr>
          <p:spPr>
            <a:xfrm flipH="1">
              <a:off x="3681835" y="2701409"/>
              <a:ext cx="72008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Gerade Verbindung 22"/>
            <p:cNvCxnSpPr/>
            <p:nvPr/>
          </p:nvCxnSpPr>
          <p:spPr>
            <a:xfrm flipH="1">
              <a:off x="4689947" y="2701409"/>
              <a:ext cx="67956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hteck 23"/>
            <p:cNvSpPr/>
            <p:nvPr/>
          </p:nvSpPr>
          <p:spPr>
            <a:xfrm>
              <a:off x="4420407" y="4731467"/>
              <a:ext cx="253008" cy="88392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25" name="Gerade Verbindung 24"/>
            <p:cNvCxnSpPr/>
            <p:nvPr/>
          </p:nvCxnSpPr>
          <p:spPr>
            <a:xfrm>
              <a:off x="4201656" y="4849855"/>
              <a:ext cx="64807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Gerade Verbindung mit Pfeil 25"/>
            <p:cNvCxnSpPr/>
            <p:nvPr/>
          </p:nvCxnSpPr>
          <p:spPr>
            <a:xfrm flipH="1">
              <a:off x="4546911" y="2288941"/>
              <a:ext cx="11001" cy="2442526"/>
            </a:xfrm>
            <a:prstGeom prst="straightConnector1">
              <a:avLst/>
            </a:prstGeom>
            <a:ln w="15875">
              <a:solidFill>
                <a:srgbClr val="00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Gerade Verbindung mit Pfeil 26"/>
            <p:cNvCxnSpPr/>
            <p:nvPr/>
          </p:nvCxnSpPr>
          <p:spPr>
            <a:xfrm flipV="1">
              <a:off x="4563209" y="4489815"/>
              <a:ext cx="245108" cy="219401"/>
            </a:xfrm>
            <a:prstGeom prst="straightConnector1">
              <a:avLst/>
            </a:prstGeom>
            <a:ln w="15875">
              <a:solidFill>
                <a:srgbClr val="00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Gerade Verbindung mit Pfeil 27"/>
            <p:cNvCxnSpPr/>
            <p:nvPr/>
          </p:nvCxnSpPr>
          <p:spPr>
            <a:xfrm flipV="1">
              <a:off x="4563209" y="4621370"/>
              <a:ext cx="288923" cy="87846"/>
            </a:xfrm>
            <a:prstGeom prst="straightConnector1">
              <a:avLst/>
            </a:prstGeom>
            <a:ln w="15875">
              <a:solidFill>
                <a:srgbClr val="00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Gerade Verbindung 28"/>
            <p:cNvCxnSpPr/>
            <p:nvPr/>
          </p:nvCxnSpPr>
          <p:spPr>
            <a:xfrm>
              <a:off x="4833963" y="4352477"/>
              <a:ext cx="288032" cy="201849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Gerade Verbindung 29"/>
            <p:cNvCxnSpPr/>
            <p:nvPr/>
          </p:nvCxnSpPr>
          <p:spPr>
            <a:xfrm flipV="1">
              <a:off x="4780278" y="4352477"/>
              <a:ext cx="64554" cy="5643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Gerade Verbindung 30"/>
            <p:cNvCxnSpPr/>
            <p:nvPr/>
          </p:nvCxnSpPr>
          <p:spPr>
            <a:xfrm flipH="1">
              <a:off x="5088259" y="4542483"/>
              <a:ext cx="30586" cy="6858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Gerade Verbindung 31"/>
            <p:cNvCxnSpPr/>
            <p:nvPr/>
          </p:nvCxnSpPr>
          <p:spPr>
            <a:xfrm flipH="1">
              <a:off x="4977979" y="3977375"/>
              <a:ext cx="720080" cy="47602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echteck 32"/>
            <p:cNvSpPr/>
            <p:nvPr/>
          </p:nvSpPr>
          <p:spPr>
            <a:xfrm rot="10800000">
              <a:off x="5698059" y="3510201"/>
              <a:ext cx="1080120" cy="795465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34" name="Rechteck 33"/>
            <p:cNvSpPr/>
            <p:nvPr/>
          </p:nvSpPr>
          <p:spPr>
            <a:xfrm rot="10800000">
              <a:off x="5770065" y="3577098"/>
              <a:ext cx="940297" cy="661675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35" name="Textfeld 34"/>
            <p:cNvSpPr txBox="1"/>
            <p:nvPr/>
          </p:nvSpPr>
          <p:spPr>
            <a:xfrm>
              <a:off x="5770063" y="3761351"/>
              <a:ext cx="100811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200" b="1" dirty="0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Bildschirm</a:t>
              </a:r>
              <a:endParaRPr lang="de-DE" sz="1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7" name="Gerade Verbindung 36"/>
            <p:cNvCxnSpPr/>
            <p:nvPr/>
          </p:nvCxnSpPr>
          <p:spPr>
            <a:xfrm flipH="1">
              <a:off x="3681835" y="1753511"/>
              <a:ext cx="360040" cy="43204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Gerade Verbindung 37"/>
            <p:cNvCxnSpPr/>
            <p:nvPr/>
          </p:nvCxnSpPr>
          <p:spPr>
            <a:xfrm>
              <a:off x="4977979" y="1753511"/>
              <a:ext cx="396044" cy="43204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Gerade Verbindung 38"/>
            <p:cNvCxnSpPr/>
            <p:nvPr/>
          </p:nvCxnSpPr>
          <p:spPr>
            <a:xfrm flipH="1">
              <a:off x="4041875" y="1765343"/>
              <a:ext cx="936104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Gerade Verbindung 39"/>
            <p:cNvCxnSpPr/>
            <p:nvPr/>
          </p:nvCxnSpPr>
          <p:spPr>
            <a:xfrm>
              <a:off x="3681835" y="2185559"/>
              <a:ext cx="0" cy="179181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Gerade Verbindung 40"/>
            <p:cNvCxnSpPr/>
            <p:nvPr/>
          </p:nvCxnSpPr>
          <p:spPr>
            <a:xfrm>
              <a:off x="5369509" y="2185559"/>
              <a:ext cx="0" cy="179181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Gerade Verbindung 41"/>
            <p:cNvCxnSpPr/>
            <p:nvPr/>
          </p:nvCxnSpPr>
          <p:spPr>
            <a:xfrm flipH="1">
              <a:off x="3321795" y="3977375"/>
              <a:ext cx="360040" cy="108850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Gerade Verbindung 42"/>
            <p:cNvCxnSpPr/>
            <p:nvPr/>
          </p:nvCxnSpPr>
          <p:spPr>
            <a:xfrm flipH="1">
              <a:off x="3321795" y="5053973"/>
              <a:ext cx="2376264" cy="1141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Gerade Verbindung 43"/>
            <p:cNvCxnSpPr/>
            <p:nvPr/>
          </p:nvCxnSpPr>
          <p:spPr>
            <a:xfrm>
              <a:off x="5369509" y="3977375"/>
              <a:ext cx="328550" cy="108850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feld 44"/>
            <p:cNvSpPr txBox="1"/>
            <p:nvPr/>
          </p:nvSpPr>
          <p:spPr>
            <a:xfrm>
              <a:off x="4743125" y="4678398"/>
              <a:ext cx="9549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i="1" dirty="0" smtClean="0"/>
                <a:t>Vakuum</a:t>
              </a:r>
              <a:endParaRPr lang="de-DE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679714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1" name="Gruppieren 130"/>
          <p:cNvGrpSpPr/>
          <p:nvPr/>
        </p:nvGrpSpPr>
        <p:grpSpPr>
          <a:xfrm>
            <a:off x="2149743" y="891512"/>
            <a:ext cx="4946249" cy="4462243"/>
            <a:chOff x="3517978" y="1199005"/>
            <a:chExt cx="4946249" cy="4462243"/>
          </a:xfrm>
        </p:grpSpPr>
        <p:cxnSp>
          <p:nvCxnSpPr>
            <p:cNvPr id="3" name="Gerade Verbindung 2"/>
            <p:cNvCxnSpPr/>
            <p:nvPr/>
          </p:nvCxnSpPr>
          <p:spPr>
            <a:xfrm>
              <a:off x="8460432" y="1199005"/>
              <a:ext cx="0" cy="446224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Gerade Verbindung 4"/>
            <p:cNvCxnSpPr/>
            <p:nvPr/>
          </p:nvCxnSpPr>
          <p:spPr>
            <a:xfrm flipH="1">
              <a:off x="6228184" y="5661248"/>
              <a:ext cx="223224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Gerade Verbindung 6"/>
            <p:cNvCxnSpPr/>
            <p:nvPr/>
          </p:nvCxnSpPr>
          <p:spPr>
            <a:xfrm>
              <a:off x="6228184" y="1199005"/>
              <a:ext cx="0" cy="446224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Gerade Verbindung 9"/>
            <p:cNvCxnSpPr/>
            <p:nvPr/>
          </p:nvCxnSpPr>
          <p:spPr>
            <a:xfrm flipH="1">
              <a:off x="6228267" y="1199005"/>
              <a:ext cx="223596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hteck 10"/>
            <p:cNvSpPr/>
            <p:nvPr/>
          </p:nvSpPr>
          <p:spPr>
            <a:xfrm>
              <a:off x="7158926" y="1203544"/>
              <a:ext cx="370764" cy="186875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n>
                  <a:solidFill>
                    <a:schemeClr val="tx1"/>
                  </a:solidFill>
                </a:ln>
              </a:endParaRPr>
            </a:p>
          </p:txBody>
        </p:sp>
        <p:cxnSp>
          <p:nvCxnSpPr>
            <p:cNvPr id="12" name="Gerade Verbindung 11"/>
            <p:cNvCxnSpPr/>
            <p:nvPr/>
          </p:nvCxnSpPr>
          <p:spPr>
            <a:xfrm>
              <a:off x="7288568" y="1203544"/>
              <a:ext cx="0" cy="43978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12"/>
            <p:cNvCxnSpPr/>
            <p:nvPr/>
          </p:nvCxnSpPr>
          <p:spPr>
            <a:xfrm>
              <a:off x="7414846" y="1203544"/>
              <a:ext cx="0" cy="43978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13"/>
            <p:cNvCxnSpPr/>
            <p:nvPr/>
          </p:nvCxnSpPr>
          <p:spPr>
            <a:xfrm>
              <a:off x="7288568" y="1631850"/>
              <a:ext cx="49344" cy="16673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Gerade Verbindung 14"/>
            <p:cNvCxnSpPr/>
            <p:nvPr/>
          </p:nvCxnSpPr>
          <p:spPr>
            <a:xfrm flipH="1">
              <a:off x="7365502" y="1643324"/>
              <a:ext cx="49344" cy="16673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5"/>
            <p:cNvCxnSpPr/>
            <p:nvPr/>
          </p:nvCxnSpPr>
          <p:spPr>
            <a:xfrm>
              <a:off x="7169321" y="1398069"/>
              <a:ext cx="0" cy="43978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Gerade Verbindung 16"/>
            <p:cNvCxnSpPr/>
            <p:nvPr/>
          </p:nvCxnSpPr>
          <p:spPr>
            <a:xfrm>
              <a:off x="7516903" y="1398069"/>
              <a:ext cx="0" cy="43978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Gerade Verbindung 17"/>
            <p:cNvCxnSpPr/>
            <p:nvPr/>
          </p:nvCxnSpPr>
          <p:spPr>
            <a:xfrm flipH="1" flipV="1">
              <a:off x="7158650" y="1828492"/>
              <a:ext cx="144665" cy="9101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 Verbindung 18"/>
            <p:cNvCxnSpPr/>
            <p:nvPr/>
          </p:nvCxnSpPr>
          <p:spPr>
            <a:xfrm flipH="1">
              <a:off x="7390175" y="1828492"/>
              <a:ext cx="126728" cy="100375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echteck 19"/>
            <p:cNvSpPr/>
            <p:nvPr/>
          </p:nvSpPr>
          <p:spPr>
            <a:xfrm>
              <a:off x="7034097" y="2071192"/>
              <a:ext cx="225178" cy="72008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" name="Rechteck 20"/>
            <p:cNvSpPr/>
            <p:nvPr/>
          </p:nvSpPr>
          <p:spPr>
            <a:xfrm>
              <a:off x="7453538" y="2071192"/>
              <a:ext cx="221338" cy="57683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" name="Rechteck 21"/>
            <p:cNvSpPr/>
            <p:nvPr/>
          </p:nvSpPr>
          <p:spPr>
            <a:xfrm>
              <a:off x="6847760" y="2358827"/>
              <a:ext cx="321561" cy="34131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4" name="Rechteck 23"/>
            <p:cNvSpPr/>
            <p:nvPr/>
          </p:nvSpPr>
          <p:spPr>
            <a:xfrm>
              <a:off x="7176502" y="2906878"/>
              <a:ext cx="396965" cy="72718"/>
            </a:xfrm>
            <a:prstGeom prst="rect">
              <a:avLst/>
            </a:prstGeom>
            <a:solidFill>
              <a:srgbClr val="FFFF00"/>
            </a:solidFill>
            <a:ln w="3175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1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Rechteck 26"/>
            <p:cNvSpPr/>
            <p:nvPr/>
          </p:nvSpPr>
          <p:spPr>
            <a:xfrm>
              <a:off x="6957926" y="3787395"/>
              <a:ext cx="330642" cy="57683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8" name="Rechteck 27"/>
            <p:cNvSpPr/>
            <p:nvPr/>
          </p:nvSpPr>
          <p:spPr>
            <a:xfrm>
              <a:off x="7433877" y="3789039"/>
              <a:ext cx="330642" cy="57683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9" name="Rechteck 28"/>
            <p:cNvSpPr/>
            <p:nvPr/>
          </p:nvSpPr>
          <p:spPr>
            <a:xfrm>
              <a:off x="7529690" y="2354660"/>
              <a:ext cx="321561" cy="34131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0" name="Rechteck 29"/>
            <p:cNvSpPr/>
            <p:nvPr/>
          </p:nvSpPr>
          <p:spPr>
            <a:xfrm>
              <a:off x="7573467" y="3168749"/>
              <a:ext cx="321561" cy="34131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1" name="Rechteck 30"/>
            <p:cNvSpPr/>
            <p:nvPr/>
          </p:nvSpPr>
          <p:spPr>
            <a:xfrm>
              <a:off x="6854941" y="3168749"/>
              <a:ext cx="321561" cy="34131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2" name="Rechteck 31"/>
            <p:cNvSpPr/>
            <p:nvPr/>
          </p:nvSpPr>
          <p:spPr>
            <a:xfrm>
              <a:off x="6735795" y="4117987"/>
              <a:ext cx="444262" cy="26930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3" name="Rechteck 32"/>
            <p:cNvSpPr/>
            <p:nvPr/>
          </p:nvSpPr>
          <p:spPr>
            <a:xfrm>
              <a:off x="7531197" y="4117987"/>
              <a:ext cx="444262" cy="26930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4" name="Rechteck 33"/>
            <p:cNvSpPr/>
            <p:nvPr/>
          </p:nvSpPr>
          <p:spPr>
            <a:xfrm>
              <a:off x="6589835" y="4653136"/>
              <a:ext cx="444262" cy="26930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5" name="Rechteck 34"/>
            <p:cNvSpPr/>
            <p:nvPr/>
          </p:nvSpPr>
          <p:spPr>
            <a:xfrm>
              <a:off x="7712554" y="4653136"/>
              <a:ext cx="444262" cy="26930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39" name="Gerade Verbindung 38"/>
            <p:cNvCxnSpPr/>
            <p:nvPr/>
          </p:nvCxnSpPr>
          <p:spPr>
            <a:xfrm>
              <a:off x="6683203" y="5517232"/>
              <a:ext cx="1364597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Gerade Verbindung 41"/>
            <p:cNvCxnSpPr/>
            <p:nvPr/>
          </p:nvCxnSpPr>
          <p:spPr>
            <a:xfrm flipH="1">
              <a:off x="6692924" y="4787788"/>
              <a:ext cx="981952" cy="660386"/>
            </a:xfrm>
            <a:prstGeom prst="line">
              <a:avLst/>
            </a:prstGeom>
            <a:ln w="19050">
              <a:solidFill>
                <a:srgbClr val="00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Gerade Verbindung 45"/>
            <p:cNvCxnSpPr/>
            <p:nvPr/>
          </p:nvCxnSpPr>
          <p:spPr>
            <a:xfrm>
              <a:off x="7092280" y="4787788"/>
              <a:ext cx="955520" cy="660386"/>
            </a:xfrm>
            <a:prstGeom prst="line">
              <a:avLst/>
            </a:prstGeom>
            <a:ln w="19050">
              <a:solidFill>
                <a:srgbClr val="00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Gerade Verbindung 49"/>
            <p:cNvCxnSpPr/>
            <p:nvPr/>
          </p:nvCxnSpPr>
          <p:spPr>
            <a:xfrm>
              <a:off x="7208044" y="4250531"/>
              <a:ext cx="466832" cy="537257"/>
            </a:xfrm>
            <a:prstGeom prst="line">
              <a:avLst/>
            </a:prstGeom>
            <a:ln w="19050">
              <a:solidFill>
                <a:srgbClr val="00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Gerade Verbindung 52"/>
            <p:cNvCxnSpPr/>
            <p:nvPr/>
          </p:nvCxnSpPr>
          <p:spPr>
            <a:xfrm flipH="1">
              <a:off x="7084219" y="4250531"/>
              <a:ext cx="420007" cy="545307"/>
            </a:xfrm>
            <a:prstGeom prst="line">
              <a:avLst/>
            </a:prstGeom>
            <a:ln w="19050">
              <a:solidFill>
                <a:srgbClr val="00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Gerade Verbindung 54"/>
            <p:cNvCxnSpPr/>
            <p:nvPr/>
          </p:nvCxnSpPr>
          <p:spPr>
            <a:xfrm flipH="1">
              <a:off x="7208045" y="3787395"/>
              <a:ext cx="157456" cy="463136"/>
            </a:xfrm>
            <a:prstGeom prst="line">
              <a:avLst/>
            </a:prstGeom>
            <a:ln w="19050">
              <a:solidFill>
                <a:srgbClr val="00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Gerade Verbindung 58"/>
            <p:cNvCxnSpPr/>
            <p:nvPr/>
          </p:nvCxnSpPr>
          <p:spPr>
            <a:xfrm>
              <a:off x="7365501" y="3789039"/>
              <a:ext cx="138725" cy="461492"/>
            </a:xfrm>
            <a:prstGeom prst="line">
              <a:avLst/>
            </a:prstGeom>
            <a:ln w="19050">
              <a:solidFill>
                <a:srgbClr val="00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Gerade Verbindung 75"/>
            <p:cNvCxnSpPr/>
            <p:nvPr/>
          </p:nvCxnSpPr>
          <p:spPr>
            <a:xfrm flipH="1">
              <a:off x="7365502" y="3342605"/>
              <a:ext cx="165695" cy="461492"/>
            </a:xfrm>
            <a:prstGeom prst="line">
              <a:avLst/>
            </a:prstGeom>
            <a:ln w="19050">
              <a:solidFill>
                <a:srgbClr val="00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Gerade Verbindung 78"/>
            <p:cNvCxnSpPr/>
            <p:nvPr/>
          </p:nvCxnSpPr>
          <p:spPr>
            <a:xfrm>
              <a:off x="7230982" y="3342605"/>
              <a:ext cx="134520" cy="461492"/>
            </a:xfrm>
            <a:prstGeom prst="line">
              <a:avLst/>
            </a:prstGeom>
            <a:ln w="19050">
              <a:solidFill>
                <a:srgbClr val="00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Gerade Verbindung 82"/>
            <p:cNvCxnSpPr/>
            <p:nvPr/>
          </p:nvCxnSpPr>
          <p:spPr>
            <a:xfrm>
              <a:off x="7208044" y="2529483"/>
              <a:ext cx="324378" cy="827509"/>
            </a:xfrm>
            <a:prstGeom prst="line">
              <a:avLst/>
            </a:prstGeom>
            <a:ln w="19050">
              <a:solidFill>
                <a:srgbClr val="00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Gerade Verbindung 84"/>
            <p:cNvCxnSpPr/>
            <p:nvPr/>
          </p:nvCxnSpPr>
          <p:spPr>
            <a:xfrm flipH="1">
              <a:off x="7236732" y="2529483"/>
              <a:ext cx="267494" cy="817443"/>
            </a:xfrm>
            <a:prstGeom prst="line">
              <a:avLst/>
            </a:prstGeom>
            <a:ln w="19050">
              <a:solidFill>
                <a:srgbClr val="00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Gerade Verbindung 87"/>
            <p:cNvCxnSpPr/>
            <p:nvPr/>
          </p:nvCxnSpPr>
          <p:spPr>
            <a:xfrm flipH="1">
              <a:off x="7209688" y="1928867"/>
              <a:ext cx="180486" cy="615266"/>
            </a:xfrm>
            <a:prstGeom prst="line">
              <a:avLst/>
            </a:prstGeom>
            <a:ln w="19050">
              <a:solidFill>
                <a:srgbClr val="00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Gerade Verbindung 89"/>
            <p:cNvCxnSpPr/>
            <p:nvPr/>
          </p:nvCxnSpPr>
          <p:spPr>
            <a:xfrm>
              <a:off x="7303315" y="1919508"/>
              <a:ext cx="199751" cy="624625"/>
            </a:xfrm>
            <a:prstGeom prst="line">
              <a:avLst/>
            </a:prstGeom>
            <a:ln w="19050">
              <a:solidFill>
                <a:srgbClr val="00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Gerade Verbindung 91"/>
            <p:cNvCxnSpPr/>
            <p:nvPr/>
          </p:nvCxnSpPr>
          <p:spPr>
            <a:xfrm flipH="1">
              <a:off x="7303669" y="1810057"/>
              <a:ext cx="40639" cy="115960"/>
            </a:xfrm>
            <a:prstGeom prst="line">
              <a:avLst/>
            </a:prstGeom>
            <a:ln w="19050">
              <a:solidFill>
                <a:srgbClr val="00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Gerade Verbindung 93"/>
            <p:cNvCxnSpPr/>
            <p:nvPr/>
          </p:nvCxnSpPr>
          <p:spPr>
            <a:xfrm>
              <a:off x="7347555" y="1811360"/>
              <a:ext cx="45356" cy="118810"/>
            </a:xfrm>
            <a:prstGeom prst="line">
              <a:avLst/>
            </a:prstGeom>
            <a:ln w="19050">
              <a:solidFill>
                <a:srgbClr val="00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Gerade Verbindung 95"/>
            <p:cNvCxnSpPr/>
            <p:nvPr/>
          </p:nvCxnSpPr>
          <p:spPr>
            <a:xfrm flipH="1" flipV="1">
              <a:off x="5940152" y="2963191"/>
              <a:ext cx="1142060" cy="1704"/>
            </a:xfrm>
            <a:prstGeom prst="line">
              <a:avLst/>
            </a:prstGeom>
            <a:ln w="158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7" name="Textfeld 96"/>
            <p:cNvSpPr txBox="1"/>
            <p:nvPr/>
          </p:nvSpPr>
          <p:spPr>
            <a:xfrm>
              <a:off x="5319469" y="2841096"/>
              <a:ext cx="62068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200" b="1" dirty="0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Probe</a:t>
              </a:r>
              <a:endParaRPr lang="de-DE" sz="1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01" name="Gerade Verbindung 100"/>
            <p:cNvCxnSpPr/>
            <p:nvPr/>
          </p:nvCxnSpPr>
          <p:spPr>
            <a:xfrm flipH="1" flipV="1">
              <a:off x="5940152" y="5499898"/>
              <a:ext cx="733501" cy="1704"/>
            </a:xfrm>
            <a:prstGeom prst="line">
              <a:avLst/>
            </a:prstGeom>
            <a:ln w="158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Gerade Verbindung 102"/>
            <p:cNvCxnSpPr/>
            <p:nvPr/>
          </p:nvCxnSpPr>
          <p:spPr>
            <a:xfrm flipH="1" flipV="1">
              <a:off x="5940152" y="2544133"/>
              <a:ext cx="871814" cy="2620"/>
            </a:xfrm>
            <a:prstGeom prst="line">
              <a:avLst/>
            </a:prstGeom>
            <a:ln w="158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Gerade Verbindung 104"/>
            <p:cNvCxnSpPr/>
            <p:nvPr/>
          </p:nvCxnSpPr>
          <p:spPr>
            <a:xfrm flipH="1" flipV="1">
              <a:off x="5940152" y="2121712"/>
              <a:ext cx="1050155" cy="7164"/>
            </a:xfrm>
            <a:prstGeom prst="line">
              <a:avLst/>
            </a:prstGeom>
            <a:ln w="158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Gerade Verbindung 107"/>
            <p:cNvCxnSpPr/>
            <p:nvPr/>
          </p:nvCxnSpPr>
          <p:spPr>
            <a:xfrm flipH="1" flipV="1">
              <a:off x="5940152" y="3344306"/>
              <a:ext cx="871814" cy="2620"/>
            </a:xfrm>
            <a:prstGeom prst="line">
              <a:avLst/>
            </a:prstGeom>
            <a:ln w="158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Gerade Verbindung 108"/>
            <p:cNvCxnSpPr/>
            <p:nvPr/>
          </p:nvCxnSpPr>
          <p:spPr>
            <a:xfrm flipH="1" flipV="1">
              <a:off x="5940152" y="3829112"/>
              <a:ext cx="960984" cy="1310"/>
            </a:xfrm>
            <a:prstGeom prst="line">
              <a:avLst/>
            </a:prstGeom>
            <a:ln w="158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Gerade Verbindung 110"/>
            <p:cNvCxnSpPr/>
            <p:nvPr/>
          </p:nvCxnSpPr>
          <p:spPr>
            <a:xfrm flipH="1" flipV="1">
              <a:off x="5940152" y="4249221"/>
              <a:ext cx="768420" cy="2620"/>
            </a:xfrm>
            <a:prstGeom prst="line">
              <a:avLst/>
            </a:prstGeom>
            <a:ln w="158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Gerade Verbindung 114"/>
            <p:cNvCxnSpPr/>
            <p:nvPr/>
          </p:nvCxnSpPr>
          <p:spPr>
            <a:xfrm flipH="1" flipV="1">
              <a:off x="5940152" y="4829059"/>
              <a:ext cx="593914" cy="2620"/>
            </a:xfrm>
            <a:prstGeom prst="line">
              <a:avLst/>
            </a:prstGeom>
            <a:ln w="158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Gerade Verbindung 116"/>
            <p:cNvCxnSpPr/>
            <p:nvPr/>
          </p:nvCxnSpPr>
          <p:spPr>
            <a:xfrm flipH="1">
              <a:off x="5940152" y="1484784"/>
              <a:ext cx="1206534" cy="0"/>
            </a:xfrm>
            <a:prstGeom prst="line">
              <a:avLst/>
            </a:prstGeom>
            <a:ln w="158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Gerade Verbindung 118"/>
            <p:cNvCxnSpPr/>
            <p:nvPr/>
          </p:nvCxnSpPr>
          <p:spPr>
            <a:xfrm flipH="1">
              <a:off x="5940152" y="1726690"/>
              <a:ext cx="1328836" cy="0"/>
            </a:xfrm>
            <a:prstGeom prst="line">
              <a:avLst/>
            </a:prstGeom>
            <a:ln w="158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2" name="Textfeld 121"/>
            <p:cNvSpPr txBox="1"/>
            <p:nvPr/>
          </p:nvSpPr>
          <p:spPr>
            <a:xfrm>
              <a:off x="4423390" y="1593453"/>
              <a:ext cx="15167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200" b="1" dirty="0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Haarnadelkathode</a:t>
              </a:r>
              <a:endParaRPr lang="de-DE" sz="1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3" name="Textfeld 122"/>
            <p:cNvSpPr txBox="1"/>
            <p:nvPr/>
          </p:nvSpPr>
          <p:spPr>
            <a:xfrm>
              <a:off x="4522361" y="1308510"/>
              <a:ext cx="143225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200" b="1" dirty="0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Wehnelt-Zylinder</a:t>
              </a:r>
              <a:endParaRPr lang="de-DE" sz="1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4" name="Textfeld 123"/>
            <p:cNvSpPr txBox="1"/>
            <p:nvPr/>
          </p:nvSpPr>
          <p:spPr>
            <a:xfrm>
              <a:off x="5292189" y="1983212"/>
              <a:ext cx="66396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200" b="1" dirty="0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Anode</a:t>
              </a:r>
              <a:endParaRPr lang="de-DE" sz="1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5" name="Textfeld 124"/>
            <p:cNvSpPr txBox="1"/>
            <p:nvPr/>
          </p:nvSpPr>
          <p:spPr>
            <a:xfrm>
              <a:off x="4591706" y="2390983"/>
              <a:ext cx="134844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200" b="1" dirty="0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Kondensorlinse</a:t>
              </a:r>
              <a:endParaRPr lang="de-DE" sz="1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6" name="Textfeld 125"/>
            <p:cNvSpPr txBox="1"/>
            <p:nvPr/>
          </p:nvSpPr>
          <p:spPr>
            <a:xfrm>
              <a:off x="4851186" y="3233062"/>
              <a:ext cx="11432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200" b="1" dirty="0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Objektivlinse</a:t>
              </a:r>
              <a:endParaRPr lang="de-DE" sz="1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7" name="Textfeld 126"/>
            <p:cNvSpPr txBox="1"/>
            <p:nvPr/>
          </p:nvSpPr>
          <p:spPr>
            <a:xfrm>
              <a:off x="4165401" y="3706578"/>
              <a:ext cx="18181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200" b="1" dirty="0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Objektivaperturblende</a:t>
              </a:r>
              <a:endParaRPr lang="de-DE" sz="1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8" name="Textfeld 127"/>
            <p:cNvSpPr txBox="1"/>
            <p:nvPr/>
          </p:nvSpPr>
          <p:spPr>
            <a:xfrm>
              <a:off x="4716774" y="4117987"/>
              <a:ext cx="123783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200" b="1" dirty="0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Zwischenlinse</a:t>
              </a:r>
              <a:endParaRPr lang="de-DE" sz="1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9" name="Textfeld 128"/>
            <p:cNvSpPr txBox="1"/>
            <p:nvPr/>
          </p:nvSpPr>
          <p:spPr>
            <a:xfrm>
              <a:off x="4789864" y="4690559"/>
              <a:ext cx="118494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200" b="1" dirty="0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Projektivlinse</a:t>
              </a:r>
              <a:endParaRPr lang="de-DE" sz="1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0" name="Textfeld 129"/>
            <p:cNvSpPr txBox="1"/>
            <p:nvPr/>
          </p:nvSpPr>
          <p:spPr>
            <a:xfrm>
              <a:off x="3517978" y="5363102"/>
              <a:ext cx="24568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200" b="1" dirty="0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Leuchtschirm bzw. Photoplatte</a:t>
              </a:r>
              <a:endParaRPr lang="de-DE" sz="1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51900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ruppieren 50"/>
          <p:cNvGrpSpPr/>
          <p:nvPr/>
        </p:nvGrpSpPr>
        <p:grpSpPr>
          <a:xfrm>
            <a:off x="1939085" y="1233845"/>
            <a:ext cx="5336882" cy="2580102"/>
            <a:chOff x="2253030" y="2073034"/>
            <a:chExt cx="5336882" cy="2580102"/>
          </a:xfrm>
        </p:grpSpPr>
        <p:cxnSp>
          <p:nvCxnSpPr>
            <p:cNvPr id="3" name="Gerade Verbindung mit Pfeil 2"/>
            <p:cNvCxnSpPr/>
            <p:nvPr/>
          </p:nvCxnSpPr>
          <p:spPr>
            <a:xfrm>
              <a:off x="6012160" y="2996952"/>
              <a:ext cx="0" cy="1656184"/>
            </a:xfrm>
            <a:prstGeom prst="straightConnector1">
              <a:avLst/>
            </a:prstGeom>
            <a:ln w="28575">
              <a:solidFill>
                <a:srgbClr val="00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Rechteck 4"/>
            <p:cNvSpPr/>
            <p:nvPr/>
          </p:nvSpPr>
          <p:spPr>
            <a:xfrm>
              <a:off x="5508104" y="2809156"/>
              <a:ext cx="1008112" cy="18779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Probe</a:t>
              </a:r>
              <a:endParaRPr lang="de-DE" dirty="0"/>
            </a:p>
          </p:txBody>
        </p:sp>
        <p:cxnSp>
          <p:nvCxnSpPr>
            <p:cNvPr id="6" name="Gerade Verbindung mit Pfeil 5"/>
            <p:cNvCxnSpPr/>
            <p:nvPr/>
          </p:nvCxnSpPr>
          <p:spPr>
            <a:xfrm>
              <a:off x="6014045" y="2073034"/>
              <a:ext cx="0" cy="736122"/>
            </a:xfrm>
            <a:prstGeom prst="straightConnector1">
              <a:avLst/>
            </a:prstGeom>
            <a:ln w="76200">
              <a:solidFill>
                <a:srgbClr val="00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Rechteck 9"/>
            <p:cNvSpPr/>
            <p:nvPr/>
          </p:nvSpPr>
          <p:spPr>
            <a:xfrm>
              <a:off x="4434408" y="3912258"/>
              <a:ext cx="1073696" cy="131392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" name="Rechteck 10"/>
            <p:cNvSpPr/>
            <p:nvPr/>
          </p:nvSpPr>
          <p:spPr>
            <a:xfrm>
              <a:off x="6516216" y="3912258"/>
              <a:ext cx="1073696" cy="131392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20" name="Gerade Verbindung mit Pfeil 19"/>
            <p:cNvCxnSpPr/>
            <p:nvPr/>
          </p:nvCxnSpPr>
          <p:spPr>
            <a:xfrm>
              <a:off x="5999944" y="3020332"/>
              <a:ext cx="804304" cy="696700"/>
            </a:xfrm>
            <a:prstGeom prst="straightConnector1">
              <a:avLst/>
            </a:prstGeom>
            <a:ln w="28575">
              <a:solidFill>
                <a:srgbClr val="00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Gerade Verbindung mit Pfeil 21"/>
            <p:cNvCxnSpPr/>
            <p:nvPr/>
          </p:nvCxnSpPr>
          <p:spPr>
            <a:xfrm flipH="1">
              <a:off x="5652120" y="3020332"/>
              <a:ext cx="361926" cy="1272764"/>
            </a:xfrm>
            <a:prstGeom prst="straightConnector1">
              <a:avLst/>
            </a:prstGeom>
            <a:ln w="28575">
              <a:solidFill>
                <a:srgbClr val="00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Gerade Verbindung mit Pfeil 23"/>
            <p:cNvCxnSpPr/>
            <p:nvPr/>
          </p:nvCxnSpPr>
          <p:spPr>
            <a:xfrm>
              <a:off x="5999138" y="3020332"/>
              <a:ext cx="402958" cy="1272764"/>
            </a:xfrm>
            <a:prstGeom prst="straightConnector1">
              <a:avLst/>
            </a:prstGeom>
            <a:ln w="28575">
              <a:solidFill>
                <a:srgbClr val="00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Gerade Verbindung 25"/>
            <p:cNvCxnSpPr/>
            <p:nvPr/>
          </p:nvCxnSpPr>
          <p:spPr>
            <a:xfrm flipH="1">
              <a:off x="4071155" y="3977954"/>
              <a:ext cx="291243" cy="0"/>
            </a:xfrm>
            <a:prstGeom prst="line">
              <a:avLst/>
            </a:prstGeom>
            <a:ln w="158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feld 26"/>
            <p:cNvSpPr txBox="1"/>
            <p:nvPr/>
          </p:nvSpPr>
          <p:spPr>
            <a:xfrm>
              <a:off x="2253030" y="3839454"/>
              <a:ext cx="18181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200" b="1" dirty="0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Objektivaperturblende</a:t>
              </a:r>
              <a:endParaRPr lang="de-DE" sz="1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2" name="Gerade Verbindung 31"/>
            <p:cNvCxnSpPr/>
            <p:nvPr/>
          </p:nvCxnSpPr>
          <p:spPr>
            <a:xfrm flipH="1">
              <a:off x="4071156" y="3212976"/>
              <a:ext cx="1652972" cy="0"/>
            </a:xfrm>
            <a:prstGeom prst="line">
              <a:avLst/>
            </a:prstGeom>
            <a:ln w="158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Gerade Verbindung 34"/>
            <p:cNvCxnSpPr/>
            <p:nvPr/>
          </p:nvCxnSpPr>
          <p:spPr>
            <a:xfrm flipH="1">
              <a:off x="4071156" y="3651850"/>
              <a:ext cx="1652972" cy="0"/>
            </a:xfrm>
            <a:prstGeom prst="line">
              <a:avLst/>
            </a:prstGeom>
            <a:ln w="158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mit Pfeil 15"/>
            <p:cNvCxnSpPr/>
            <p:nvPr/>
          </p:nvCxnSpPr>
          <p:spPr>
            <a:xfrm flipH="1">
              <a:off x="5220072" y="3020332"/>
              <a:ext cx="793974" cy="732704"/>
            </a:xfrm>
            <a:prstGeom prst="straightConnector1">
              <a:avLst/>
            </a:prstGeom>
            <a:ln w="28575">
              <a:solidFill>
                <a:srgbClr val="00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Gerade Verbindung 40"/>
            <p:cNvCxnSpPr/>
            <p:nvPr/>
          </p:nvCxnSpPr>
          <p:spPr>
            <a:xfrm flipH="1">
              <a:off x="4071156" y="4404964"/>
              <a:ext cx="1867390" cy="0"/>
            </a:xfrm>
            <a:prstGeom prst="line">
              <a:avLst/>
            </a:prstGeom>
            <a:ln w="158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Gerade Verbindung 42"/>
            <p:cNvCxnSpPr/>
            <p:nvPr/>
          </p:nvCxnSpPr>
          <p:spPr>
            <a:xfrm flipH="1">
              <a:off x="4071155" y="2303634"/>
              <a:ext cx="1867391" cy="0"/>
            </a:xfrm>
            <a:prstGeom prst="line">
              <a:avLst/>
            </a:prstGeom>
            <a:ln w="158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feld 44"/>
            <p:cNvSpPr txBox="1"/>
            <p:nvPr/>
          </p:nvSpPr>
          <p:spPr>
            <a:xfrm>
              <a:off x="2673015" y="2184449"/>
              <a:ext cx="139814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de-DE" sz="1200" b="1" dirty="0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Elektronenstrahl</a:t>
              </a:r>
              <a:endParaRPr lang="de-DE" sz="1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" name="Textfeld 45"/>
            <p:cNvSpPr txBox="1"/>
            <p:nvPr/>
          </p:nvSpPr>
          <p:spPr>
            <a:xfrm>
              <a:off x="2313627" y="2982143"/>
              <a:ext cx="182453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200" b="1" dirty="0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unelastisch gestreute </a:t>
              </a:r>
            </a:p>
            <a:p>
              <a:r>
                <a:rPr lang="de-DE" sz="1200" b="1" dirty="0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Elektronen</a:t>
              </a:r>
              <a:endParaRPr lang="de-DE" sz="1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" name="Textfeld 48"/>
            <p:cNvSpPr txBox="1"/>
            <p:nvPr/>
          </p:nvSpPr>
          <p:spPr>
            <a:xfrm>
              <a:off x="2764871" y="4174129"/>
              <a:ext cx="133081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200" b="1" dirty="0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nicht gestreute </a:t>
              </a:r>
            </a:p>
            <a:p>
              <a:r>
                <a:rPr lang="de-DE" sz="1200" b="1" dirty="0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Elektronen</a:t>
              </a:r>
              <a:endParaRPr lang="de-DE" sz="1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" name="Textfeld 49"/>
            <p:cNvSpPr txBox="1"/>
            <p:nvPr/>
          </p:nvSpPr>
          <p:spPr>
            <a:xfrm>
              <a:off x="2356106" y="3513349"/>
              <a:ext cx="173957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200" b="1" dirty="0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gestreute Elektronen</a:t>
              </a:r>
              <a:endParaRPr lang="de-DE" sz="1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19449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ruppieren 61"/>
          <p:cNvGrpSpPr/>
          <p:nvPr/>
        </p:nvGrpSpPr>
        <p:grpSpPr>
          <a:xfrm>
            <a:off x="1846654" y="1896179"/>
            <a:ext cx="4598286" cy="2036380"/>
            <a:chOff x="1846654" y="1896179"/>
            <a:chExt cx="4598286" cy="2036380"/>
          </a:xfrm>
        </p:grpSpPr>
        <p:cxnSp>
          <p:nvCxnSpPr>
            <p:cNvPr id="3" name="Gerade Verbindung 2"/>
            <p:cNvCxnSpPr/>
            <p:nvPr/>
          </p:nvCxnSpPr>
          <p:spPr>
            <a:xfrm>
              <a:off x="4869148" y="1896179"/>
              <a:ext cx="0" cy="199931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Gerade Verbindung 4"/>
            <p:cNvCxnSpPr/>
            <p:nvPr/>
          </p:nvCxnSpPr>
          <p:spPr>
            <a:xfrm flipH="1">
              <a:off x="4869148" y="3883347"/>
              <a:ext cx="1575792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Gerade Verbindung 6"/>
            <p:cNvCxnSpPr/>
            <p:nvPr/>
          </p:nvCxnSpPr>
          <p:spPr>
            <a:xfrm>
              <a:off x="6444940" y="1896179"/>
              <a:ext cx="0" cy="199931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Gerade Verbindung mit Pfeil 9"/>
            <p:cNvCxnSpPr>
              <a:endCxn id="12" idx="0"/>
            </p:cNvCxnSpPr>
            <p:nvPr/>
          </p:nvCxnSpPr>
          <p:spPr>
            <a:xfrm>
              <a:off x="5657044" y="1896179"/>
              <a:ext cx="12869" cy="1748241"/>
            </a:xfrm>
            <a:prstGeom prst="straightConnector1">
              <a:avLst/>
            </a:prstGeom>
            <a:ln w="15875">
              <a:solidFill>
                <a:srgbClr val="00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hteck 11"/>
            <p:cNvSpPr/>
            <p:nvPr/>
          </p:nvSpPr>
          <p:spPr>
            <a:xfrm>
              <a:off x="5522822" y="3644420"/>
              <a:ext cx="294181" cy="11172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3" name="Gerade Verbindung 12"/>
            <p:cNvCxnSpPr/>
            <p:nvPr/>
          </p:nvCxnSpPr>
          <p:spPr>
            <a:xfrm>
              <a:off x="5268472" y="3794060"/>
              <a:ext cx="753536" cy="1004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mit Pfeil 13"/>
            <p:cNvCxnSpPr/>
            <p:nvPr/>
          </p:nvCxnSpPr>
          <p:spPr>
            <a:xfrm flipH="1" flipV="1">
              <a:off x="5091357" y="3263213"/>
              <a:ext cx="553884" cy="353082"/>
            </a:xfrm>
            <a:prstGeom prst="straightConnector1">
              <a:avLst/>
            </a:prstGeom>
            <a:ln w="15875">
              <a:solidFill>
                <a:srgbClr val="00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Gerade Verbindung 16"/>
            <p:cNvCxnSpPr/>
            <p:nvPr/>
          </p:nvCxnSpPr>
          <p:spPr>
            <a:xfrm flipH="1">
              <a:off x="4145682" y="3539830"/>
              <a:ext cx="1222618" cy="0"/>
            </a:xfrm>
            <a:prstGeom prst="line">
              <a:avLst/>
            </a:prstGeom>
            <a:ln w="158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feld 17"/>
            <p:cNvSpPr txBox="1"/>
            <p:nvPr/>
          </p:nvSpPr>
          <p:spPr>
            <a:xfrm>
              <a:off x="2342593" y="3655560"/>
              <a:ext cx="201622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200" b="1" dirty="0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Probentisch mit Probe</a:t>
              </a:r>
              <a:endParaRPr lang="de-DE" sz="1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6" name="Gerade Verbindung 25"/>
            <p:cNvCxnSpPr/>
            <p:nvPr/>
          </p:nvCxnSpPr>
          <p:spPr>
            <a:xfrm>
              <a:off x="4941156" y="3098565"/>
              <a:ext cx="0" cy="32929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Gerade Verbindung 26"/>
            <p:cNvCxnSpPr/>
            <p:nvPr/>
          </p:nvCxnSpPr>
          <p:spPr>
            <a:xfrm>
              <a:off x="4937466" y="3109765"/>
              <a:ext cx="72008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Gerade Verbindung 27"/>
            <p:cNvCxnSpPr/>
            <p:nvPr/>
          </p:nvCxnSpPr>
          <p:spPr>
            <a:xfrm flipH="1">
              <a:off x="4941156" y="3414897"/>
              <a:ext cx="68318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Rechteck 36"/>
            <p:cNvSpPr/>
            <p:nvPr/>
          </p:nvSpPr>
          <p:spPr>
            <a:xfrm>
              <a:off x="4560181" y="3148144"/>
              <a:ext cx="360040" cy="230138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39" name="Gerade Verbindung 38"/>
            <p:cNvCxnSpPr/>
            <p:nvPr/>
          </p:nvCxnSpPr>
          <p:spPr>
            <a:xfrm flipH="1">
              <a:off x="4145682" y="3789039"/>
              <a:ext cx="1098075" cy="0"/>
            </a:xfrm>
            <a:prstGeom prst="line">
              <a:avLst/>
            </a:prstGeom>
            <a:ln w="158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Gerade Verbindung 40"/>
            <p:cNvCxnSpPr/>
            <p:nvPr/>
          </p:nvCxnSpPr>
          <p:spPr>
            <a:xfrm flipH="1">
              <a:off x="4157452" y="3258193"/>
              <a:ext cx="402730" cy="0"/>
            </a:xfrm>
            <a:prstGeom prst="line">
              <a:avLst/>
            </a:prstGeom>
            <a:ln w="158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Gerade Verbindung 43"/>
            <p:cNvCxnSpPr/>
            <p:nvPr/>
          </p:nvCxnSpPr>
          <p:spPr>
            <a:xfrm flipH="1">
              <a:off x="4136081" y="2449035"/>
              <a:ext cx="1482124" cy="0"/>
            </a:xfrm>
            <a:prstGeom prst="line">
              <a:avLst/>
            </a:prstGeom>
            <a:ln w="158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feld 45"/>
            <p:cNvSpPr txBox="1"/>
            <p:nvPr/>
          </p:nvSpPr>
          <p:spPr>
            <a:xfrm>
              <a:off x="2737940" y="2310535"/>
              <a:ext cx="139814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200" b="1" dirty="0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Elektronenstrahl</a:t>
              </a:r>
              <a:endParaRPr lang="de-DE" sz="1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" name="Textfeld 46"/>
            <p:cNvSpPr txBox="1"/>
            <p:nvPr/>
          </p:nvSpPr>
          <p:spPr>
            <a:xfrm>
              <a:off x="2962401" y="3119693"/>
              <a:ext cx="117371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200" b="1" dirty="0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EDS-Detektor</a:t>
              </a:r>
              <a:endParaRPr lang="de-DE" sz="1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" name="Textfeld 47"/>
            <p:cNvSpPr txBox="1"/>
            <p:nvPr/>
          </p:nvSpPr>
          <p:spPr>
            <a:xfrm>
              <a:off x="1846654" y="3377992"/>
              <a:ext cx="229902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200" b="1" dirty="0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Röntgenstrahlung aus Probe</a:t>
              </a:r>
              <a:endParaRPr lang="de-DE" sz="1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6826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nne\Desktop\Stand 161024\gleichung_wellennatur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3021" y="1194372"/>
            <a:ext cx="1541069" cy="875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5" name="Gruppieren 14"/>
          <p:cNvGrpSpPr/>
          <p:nvPr/>
        </p:nvGrpSpPr>
        <p:grpSpPr>
          <a:xfrm>
            <a:off x="4381686" y="1194372"/>
            <a:ext cx="1119929" cy="717332"/>
            <a:chOff x="1763688" y="3105011"/>
            <a:chExt cx="1119929" cy="717332"/>
          </a:xfrm>
        </p:grpSpPr>
        <p:sp>
          <p:nvSpPr>
            <p:cNvPr id="3" name="Textfeld 2"/>
            <p:cNvSpPr txBox="1"/>
            <p:nvPr/>
          </p:nvSpPr>
          <p:spPr>
            <a:xfrm>
              <a:off x="1763688" y="3284984"/>
              <a:ext cx="4988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 smtClean="0">
                  <a:latin typeface="Arial" panose="020B0604020202020204" pitchFamily="34" charset="0"/>
                  <a:cs typeface="Arial" panose="020B0604020202020204" pitchFamily="34" charset="0"/>
                </a:rPr>
                <a:t>λ</a:t>
              </a:r>
              <a:r>
                <a:rPr lang="de-DE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=</a:t>
              </a:r>
              <a:endParaRPr lang="de-DE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5" name="Gerade Verbindung 4"/>
            <p:cNvCxnSpPr>
              <a:stCxn id="3" idx="3"/>
            </p:cNvCxnSpPr>
            <p:nvPr/>
          </p:nvCxnSpPr>
          <p:spPr>
            <a:xfrm>
              <a:off x="2262543" y="3469650"/>
              <a:ext cx="50925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feld 5"/>
            <p:cNvSpPr txBox="1"/>
            <p:nvPr/>
          </p:nvSpPr>
          <p:spPr>
            <a:xfrm>
              <a:off x="2363924" y="3105011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h</a:t>
              </a:r>
              <a:endParaRPr lang="de-DE" dirty="0"/>
            </a:p>
          </p:txBody>
        </p:sp>
        <p:sp>
          <p:nvSpPr>
            <p:cNvPr id="14" name="Textfeld 13"/>
            <p:cNvSpPr txBox="1"/>
            <p:nvPr/>
          </p:nvSpPr>
          <p:spPr>
            <a:xfrm>
              <a:off x="2198814" y="3453011"/>
              <a:ext cx="6848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>
                  <a:latin typeface="Arial" panose="020B0604020202020204" pitchFamily="34" charset="0"/>
                  <a:cs typeface="Arial" panose="020B0604020202020204" pitchFamily="34" charset="0"/>
                </a:rPr>
                <a:t>m ∙ v</a:t>
              </a:r>
              <a:endParaRPr lang="de-DE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17" name="Picture 2" descr="C:\Users\Anne\Desktop\Stand 161024\gleichung_abbe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708920"/>
            <a:ext cx="4536504" cy="992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1" name="Gruppieren 30"/>
          <p:cNvGrpSpPr/>
          <p:nvPr/>
        </p:nvGrpSpPr>
        <p:grpSpPr>
          <a:xfrm>
            <a:off x="2123728" y="4293096"/>
            <a:ext cx="3429948" cy="739676"/>
            <a:chOff x="2123728" y="4293096"/>
            <a:chExt cx="3429948" cy="739676"/>
          </a:xfrm>
        </p:grpSpPr>
        <p:sp>
          <p:nvSpPr>
            <p:cNvPr id="16" name="Textfeld 15"/>
            <p:cNvSpPr txBox="1"/>
            <p:nvPr/>
          </p:nvSpPr>
          <p:spPr>
            <a:xfrm>
              <a:off x="2123728" y="4477762"/>
              <a:ext cx="128112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>
                  <a:latin typeface="Arial" panose="020B0604020202020204" pitchFamily="34" charset="0"/>
                  <a:cs typeface="Arial" panose="020B0604020202020204" pitchFamily="34" charset="0"/>
                </a:rPr>
                <a:t>d = 0,61 ∙  </a:t>
              </a:r>
              <a:endParaRPr lang="de-DE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9" name="Gerade Verbindung 18"/>
            <p:cNvCxnSpPr/>
            <p:nvPr/>
          </p:nvCxnSpPr>
          <p:spPr>
            <a:xfrm>
              <a:off x="3275856" y="4662428"/>
              <a:ext cx="86409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feld 19"/>
            <p:cNvSpPr txBox="1"/>
            <p:nvPr/>
          </p:nvSpPr>
          <p:spPr>
            <a:xfrm>
              <a:off x="3209208" y="4662428"/>
              <a:ext cx="9973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>
                  <a:latin typeface="Arial" panose="020B0604020202020204" pitchFamily="34" charset="0"/>
                  <a:cs typeface="Arial" panose="020B0604020202020204" pitchFamily="34" charset="0"/>
                </a:rPr>
                <a:t>n ∙ sin </a:t>
              </a:r>
              <a:r>
                <a:rPr lang="el-GR" dirty="0" smtClean="0">
                  <a:latin typeface="Arial" panose="020B0604020202020204" pitchFamily="34" charset="0"/>
                  <a:cs typeface="Arial" panose="020B0604020202020204" pitchFamily="34" charset="0"/>
                </a:rPr>
                <a:t>α</a:t>
              </a:r>
              <a:endParaRPr lang="de-DE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Textfeld 21"/>
            <p:cNvSpPr txBox="1"/>
            <p:nvPr/>
          </p:nvSpPr>
          <p:spPr>
            <a:xfrm>
              <a:off x="3557861" y="4293096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 smtClean="0">
                  <a:latin typeface="Arial" panose="020B0604020202020204" pitchFamily="34" charset="0"/>
                  <a:cs typeface="Arial" panose="020B0604020202020204" pitchFamily="34" charset="0"/>
                </a:rPr>
                <a:t>λ</a:t>
              </a:r>
              <a:endParaRPr lang="de-DE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Textfeld 22"/>
            <p:cNvSpPr txBox="1"/>
            <p:nvPr/>
          </p:nvSpPr>
          <p:spPr>
            <a:xfrm>
              <a:off x="4139952" y="4478268"/>
              <a:ext cx="9605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>
                  <a:latin typeface="Arial" panose="020B0604020202020204" pitchFamily="34" charset="0"/>
                  <a:cs typeface="Arial" panose="020B0604020202020204" pitchFamily="34" charset="0"/>
                </a:rPr>
                <a:t>= 0,61 ∙</a:t>
              </a:r>
              <a:endParaRPr lang="de-DE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Textfeld 27"/>
            <p:cNvSpPr txBox="1"/>
            <p:nvPr/>
          </p:nvSpPr>
          <p:spPr>
            <a:xfrm>
              <a:off x="5048409" y="4663440"/>
              <a:ext cx="5052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>
                  <a:latin typeface="Arial" panose="020B0604020202020204" pitchFamily="34" charset="0"/>
                  <a:cs typeface="Arial" panose="020B0604020202020204" pitchFamily="34" charset="0"/>
                </a:rPr>
                <a:t>NA</a:t>
              </a:r>
              <a:endParaRPr lang="de-DE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9" name="Gerade Verbindung 28"/>
            <p:cNvCxnSpPr/>
            <p:nvPr/>
          </p:nvCxnSpPr>
          <p:spPr>
            <a:xfrm flipV="1">
              <a:off x="5100471" y="4662428"/>
              <a:ext cx="401144" cy="10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feld 31"/>
            <p:cNvSpPr txBox="1"/>
            <p:nvPr/>
          </p:nvSpPr>
          <p:spPr>
            <a:xfrm>
              <a:off x="5151001" y="4310479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 smtClean="0">
                  <a:latin typeface="Arial" panose="020B0604020202020204" pitchFamily="34" charset="0"/>
                  <a:cs typeface="Arial" panose="020B0604020202020204" pitchFamily="34" charset="0"/>
                </a:rPr>
                <a:t>λ</a:t>
              </a:r>
              <a:endParaRPr lang="de-DE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2757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74</Words>
  <Application>Microsoft Office PowerPoint</Application>
  <PresentationFormat>Bildschirmpräsentation (4:3)</PresentationFormat>
  <Paragraphs>46</Paragraphs>
  <Slides>7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8" baseType="lpstr">
      <vt:lpstr>Larissa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Anne</dc:creator>
  <cp:lastModifiedBy>Anne</cp:lastModifiedBy>
  <cp:revision>35</cp:revision>
  <dcterms:created xsi:type="dcterms:W3CDTF">2014-03-18T20:35:04Z</dcterms:created>
  <dcterms:modified xsi:type="dcterms:W3CDTF">2016-11-07T12:01:38Z</dcterms:modified>
</cp:coreProperties>
</file>