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02" y="84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30.07.2020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6">
            <a:extLst>
              <a:ext uri="{FF2B5EF4-FFF2-40B4-BE49-F238E27FC236}">
                <a16:creationId xmlns:a16="http://schemas.microsoft.com/office/drawing/2014/main" id="{DE0D6C9D-39C7-446E-97D7-8342CCF148AE}"/>
              </a:ext>
            </a:extLst>
          </p:cNvPr>
          <p:cNvSpPr>
            <a:spLocks noChangeAspect="1"/>
          </p:cNvSpPr>
          <p:nvPr/>
        </p:nvSpPr>
        <p:spPr bwMode="auto">
          <a:xfrm>
            <a:off x="1355195" y="2380526"/>
            <a:ext cx="1337509" cy="1800000"/>
          </a:xfrm>
          <a:custGeom>
            <a:avLst/>
            <a:gdLst>
              <a:gd name="T0" fmla="*/ 937 w 937"/>
              <a:gd name="T1" fmla="*/ 4 h 1261"/>
              <a:gd name="T2" fmla="*/ 884 w 937"/>
              <a:gd name="T3" fmla="*/ 84 h 1261"/>
              <a:gd name="T4" fmla="*/ 884 w 937"/>
              <a:gd name="T5" fmla="*/ 1147 h 1261"/>
              <a:gd name="T6" fmla="*/ 882 w 937"/>
              <a:gd name="T7" fmla="*/ 1170 h 1261"/>
              <a:gd name="T8" fmla="*/ 876 w 937"/>
              <a:gd name="T9" fmla="*/ 1192 h 1261"/>
              <a:gd name="T10" fmla="*/ 868 w 937"/>
              <a:gd name="T11" fmla="*/ 1210 h 1261"/>
              <a:gd name="T12" fmla="*/ 854 w 937"/>
              <a:gd name="T13" fmla="*/ 1229 h 1261"/>
              <a:gd name="T14" fmla="*/ 839 w 937"/>
              <a:gd name="T15" fmla="*/ 1241 h 1261"/>
              <a:gd name="T16" fmla="*/ 821 w 937"/>
              <a:gd name="T17" fmla="*/ 1253 h 1261"/>
              <a:gd name="T18" fmla="*/ 801 w 937"/>
              <a:gd name="T19" fmla="*/ 1259 h 1261"/>
              <a:gd name="T20" fmla="*/ 780 w 937"/>
              <a:gd name="T21" fmla="*/ 1261 h 1261"/>
              <a:gd name="T22" fmla="*/ 106 w 937"/>
              <a:gd name="T23" fmla="*/ 1261 h 1261"/>
              <a:gd name="T24" fmla="*/ 83 w 937"/>
              <a:gd name="T25" fmla="*/ 1259 h 1261"/>
              <a:gd name="T26" fmla="*/ 63 w 937"/>
              <a:gd name="T27" fmla="*/ 1253 h 1261"/>
              <a:gd name="T28" fmla="*/ 47 w 937"/>
              <a:gd name="T29" fmla="*/ 1241 h 1261"/>
              <a:gd name="T30" fmla="*/ 31 w 937"/>
              <a:gd name="T31" fmla="*/ 1229 h 1261"/>
              <a:gd name="T32" fmla="*/ 18 w 937"/>
              <a:gd name="T33" fmla="*/ 1210 h 1261"/>
              <a:gd name="T34" fmla="*/ 8 w 937"/>
              <a:gd name="T35" fmla="*/ 1192 h 1261"/>
              <a:gd name="T36" fmla="*/ 2 w 937"/>
              <a:gd name="T37" fmla="*/ 1170 h 1261"/>
              <a:gd name="T38" fmla="*/ 0 w 937"/>
              <a:gd name="T39" fmla="*/ 1147 h 1261"/>
              <a:gd name="T40" fmla="*/ 0 w 937"/>
              <a:gd name="T41" fmla="*/ 0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7" h="1261">
                <a:moveTo>
                  <a:pt x="937" y="4"/>
                </a:moveTo>
                <a:lnTo>
                  <a:pt x="884" y="84"/>
                </a:lnTo>
                <a:lnTo>
                  <a:pt x="884" y="1147"/>
                </a:lnTo>
                <a:lnTo>
                  <a:pt x="882" y="1170"/>
                </a:lnTo>
                <a:lnTo>
                  <a:pt x="876" y="1192"/>
                </a:lnTo>
                <a:lnTo>
                  <a:pt x="868" y="1210"/>
                </a:lnTo>
                <a:lnTo>
                  <a:pt x="854" y="1229"/>
                </a:lnTo>
                <a:lnTo>
                  <a:pt x="839" y="1241"/>
                </a:lnTo>
                <a:lnTo>
                  <a:pt x="821" y="1253"/>
                </a:lnTo>
                <a:lnTo>
                  <a:pt x="801" y="1259"/>
                </a:lnTo>
                <a:lnTo>
                  <a:pt x="780" y="1261"/>
                </a:lnTo>
                <a:lnTo>
                  <a:pt x="106" y="1261"/>
                </a:lnTo>
                <a:lnTo>
                  <a:pt x="83" y="1259"/>
                </a:lnTo>
                <a:lnTo>
                  <a:pt x="63" y="1253"/>
                </a:lnTo>
                <a:lnTo>
                  <a:pt x="47" y="1241"/>
                </a:lnTo>
                <a:lnTo>
                  <a:pt x="31" y="1229"/>
                </a:lnTo>
                <a:lnTo>
                  <a:pt x="18" y="1210"/>
                </a:lnTo>
                <a:lnTo>
                  <a:pt x="8" y="1192"/>
                </a:lnTo>
                <a:lnTo>
                  <a:pt x="2" y="1170"/>
                </a:lnTo>
                <a:lnTo>
                  <a:pt x="0" y="1147"/>
                </a:lnTo>
                <a:lnTo>
                  <a:pt x="0" y="0"/>
                </a:lnTo>
              </a:path>
            </a:pathLst>
          </a:custGeom>
          <a:gradFill flip="none" rotWithShape="1">
            <a:gsLst>
              <a:gs pos="25000">
                <a:schemeClr val="bg1"/>
              </a:gs>
              <a:gs pos="25000">
                <a:schemeClr val="bg2"/>
              </a:gs>
            </a:gsLst>
            <a:lin ang="5400000" scaled="1"/>
            <a:tileRect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A99629F-5DA5-4A97-8C57-82CEA64306B2}"/>
              </a:ext>
            </a:extLst>
          </p:cNvPr>
          <p:cNvSpPr txBox="1"/>
          <p:nvPr/>
        </p:nvSpPr>
        <p:spPr>
          <a:xfrm>
            <a:off x="1682349" y="14351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NaOH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26808170-AFBE-4660-9211-8D830F4BAE33}"/>
              </a:ext>
            </a:extLst>
          </p:cNvPr>
          <p:cNvCxnSpPr>
            <a:stCxn id="2" idx="2"/>
          </p:cNvCxnSpPr>
          <p:nvPr/>
        </p:nvCxnSpPr>
        <p:spPr>
          <a:xfrm>
            <a:off x="2023949" y="1742877"/>
            <a:ext cx="0" cy="10003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AE4A01F8-6E76-42ED-A891-899F318FBC13}"/>
              </a:ext>
            </a:extLst>
          </p:cNvPr>
          <p:cNvSpPr txBox="1"/>
          <p:nvPr/>
        </p:nvSpPr>
        <p:spPr>
          <a:xfrm>
            <a:off x="1210264" y="4294955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Mineralwasser mit</a:t>
            </a:r>
          </a:p>
          <a:p>
            <a:pPr algn="l"/>
            <a:r>
              <a:rPr lang="de-DE" sz="1400" dirty="0"/>
              <a:t>Phenolphthalein</a:t>
            </a:r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id="{AB1ADBA1-BF38-4B48-ADE9-355ED4775A14}"/>
              </a:ext>
            </a:extLst>
          </p:cNvPr>
          <p:cNvSpPr>
            <a:spLocks noChangeAspect="1"/>
          </p:cNvSpPr>
          <p:nvPr/>
        </p:nvSpPr>
        <p:spPr bwMode="auto">
          <a:xfrm>
            <a:off x="3595624" y="2380526"/>
            <a:ext cx="1337509" cy="1800000"/>
          </a:xfrm>
          <a:custGeom>
            <a:avLst/>
            <a:gdLst>
              <a:gd name="T0" fmla="*/ 937 w 937"/>
              <a:gd name="T1" fmla="*/ 4 h 1261"/>
              <a:gd name="T2" fmla="*/ 884 w 937"/>
              <a:gd name="T3" fmla="*/ 84 h 1261"/>
              <a:gd name="T4" fmla="*/ 884 w 937"/>
              <a:gd name="T5" fmla="*/ 1147 h 1261"/>
              <a:gd name="T6" fmla="*/ 882 w 937"/>
              <a:gd name="T7" fmla="*/ 1170 h 1261"/>
              <a:gd name="T8" fmla="*/ 876 w 937"/>
              <a:gd name="T9" fmla="*/ 1192 h 1261"/>
              <a:gd name="T10" fmla="*/ 868 w 937"/>
              <a:gd name="T11" fmla="*/ 1210 h 1261"/>
              <a:gd name="T12" fmla="*/ 854 w 937"/>
              <a:gd name="T13" fmla="*/ 1229 h 1261"/>
              <a:gd name="T14" fmla="*/ 839 w 937"/>
              <a:gd name="T15" fmla="*/ 1241 h 1261"/>
              <a:gd name="T16" fmla="*/ 821 w 937"/>
              <a:gd name="T17" fmla="*/ 1253 h 1261"/>
              <a:gd name="T18" fmla="*/ 801 w 937"/>
              <a:gd name="T19" fmla="*/ 1259 h 1261"/>
              <a:gd name="T20" fmla="*/ 780 w 937"/>
              <a:gd name="T21" fmla="*/ 1261 h 1261"/>
              <a:gd name="T22" fmla="*/ 106 w 937"/>
              <a:gd name="T23" fmla="*/ 1261 h 1261"/>
              <a:gd name="T24" fmla="*/ 83 w 937"/>
              <a:gd name="T25" fmla="*/ 1259 h 1261"/>
              <a:gd name="T26" fmla="*/ 63 w 937"/>
              <a:gd name="T27" fmla="*/ 1253 h 1261"/>
              <a:gd name="T28" fmla="*/ 47 w 937"/>
              <a:gd name="T29" fmla="*/ 1241 h 1261"/>
              <a:gd name="T30" fmla="*/ 31 w 937"/>
              <a:gd name="T31" fmla="*/ 1229 h 1261"/>
              <a:gd name="T32" fmla="*/ 18 w 937"/>
              <a:gd name="T33" fmla="*/ 1210 h 1261"/>
              <a:gd name="T34" fmla="*/ 8 w 937"/>
              <a:gd name="T35" fmla="*/ 1192 h 1261"/>
              <a:gd name="T36" fmla="*/ 2 w 937"/>
              <a:gd name="T37" fmla="*/ 1170 h 1261"/>
              <a:gd name="T38" fmla="*/ 0 w 937"/>
              <a:gd name="T39" fmla="*/ 1147 h 1261"/>
              <a:gd name="T40" fmla="*/ 0 w 937"/>
              <a:gd name="T41" fmla="*/ 0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7" h="1261">
                <a:moveTo>
                  <a:pt x="937" y="4"/>
                </a:moveTo>
                <a:lnTo>
                  <a:pt x="884" y="84"/>
                </a:lnTo>
                <a:lnTo>
                  <a:pt x="884" y="1147"/>
                </a:lnTo>
                <a:lnTo>
                  <a:pt x="882" y="1170"/>
                </a:lnTo>
                <a:lnTo>
                  <a:pt x="876" y="1192"/>
                </a:lnTo>
                <a:lnTo>
                  <a:pt x="868" y="1210"/>
                </a:lnTo>
                <a:lnTo>
                  <a:pt x="854" y="1229"/>
                </a:lnTo>
                <a:lnTo>
                  <a:pt x="839" y="1241"/>
                </a:lnTo>
                <a:lnTo>
                  <a:pt x="821" y="1253"/>
                </a:lnTo>
                <a:lnTo>
                  <a:pt x="801" y="1259"/>
                </a:lnTo>
                <a:lnTo>
                  <a:pt x="780" y="1261"/>
                </a:lnTo>
                <a:lnTo>
                  <a:pt x="106" y="1261"/>
                </a:lnTo>
                <a:lnTo>
                  <a:pt x="83" y="1259"/>
                </a:lnTo>
                <a:lnTo>
                  <a:pt x="63" y="1253"/>
                </a:lnTo>
                <a:lnTo>
                  <a:pt x="47" y="1241"/>
                </a:lnTo>
                <a:lnTo>
                  <a:pt x="31" y="1229"/>
                </a:lnTo>
                <a:lnTo>
                  <a:pt x="18" y="1210"/>
                </a:lnTo>
                <a:lnTo>
                  <a:pt x="8" y="1192"/>
                </a:lnTo>
                <a:lnTo>
                  <a:pt x="2" y="1170"/>
                </a:lnTo>
                <a:lnTo>
                  <a:pt x="0" y="1147"/>
                </a:lnTo>
                <a:lnTo>
                  <a:pt x="0" y="0"/>
                </a:lnTo>
              </a:path>
            </a:pathLst>
          </a:custGeom>
          <a:gradFill flip="none" rotWithShape="1">
            <a:gsLst>
              <a:gs pos="25000">
                <a:schemeClr val="bg1"/>
              </a:gs>
              <a:gs pos="25000">
                <a:schemeClr val="accent4"/>
              </a:gs>
            </a:gsLst>
            <a:lin ang="5400000" scaled="1"/>
            <a:tileRect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reeform 16">
            <a:extLst>
              <a:ext uri="{FF2B5EF4-FFF2-40B4-BE49-F238E27FC236}">
                <a16:creationId xmlns:a16="http://schemas.microsoft.com/office/drawing/2014/main" id="{497CFE49-E0B3-4F0C-9480-B7D1C69903E6}"/>
              </a:ext>
            </a:extLst>
          </p:cNvPr>
          <p:cNvSpPr>
            <a:spLocks noChangeAspect="1"/>
          </p:cNvSpPr>
          <p:nvPr/>
        </p:nvSpPr>
        <p:spPr bwMode="auto">
          <a:xfrm>
            <a:off x="5836053" y="2380526"/>
            <a:ext cx="1337509" cy="1800000"/>
          </a:xfrm>
          <a:custGeom>
            <a:avLst/>
            <a:gdLst>
              <a:gd name="T0" fmla="*/ 937 w 937"/>
              <a:gd name="T1" fmla="*/ 4 h 1261"/>
              <a:gd name="T2" fmla="*/ 884 w 937"/>
              <a:gd name="T3" fmla="*/ 84 h 1261"/>
              <a:gd name="T4" fmla="*/ 884 w 937"/>
              <a:gd name="T5" fmla="*/ 1147 h 1261"/>
              <a:gd name="T6" fmla="*/ 882 w 937"/>
              <a:gd name="T7" fmla="*/ 1170 h 1261"/>
              <a:gd name="T8" fmla="*/ 876 w 937"/>
              <a:gd name="T9" fmla="*/ 1192 h 1261"/>
              <a:gd name="T10" fmla="*/ 868 w 937"/>
              <a:gd name="T11" fmla="*/ 1210 h 1261"/>
              <a:gd name="T12" fmla="*/ 854 w 937"/>
              <a:gd name="T13" fmla="*/ 1229 h 1261"/>
              <a:gd name="T14" fmla="*/ 839 w 937"/>
              <a:gd name="T15" fmla="*/ 1241 h 1261"/>
              <a:gd name="T16" fmla="*/ 821 w 937"/>
              <a:gd name="T17" fmla="*/ 1253 h 1261"/>
              <a:gd name="T18" fmla="*/ 801 w 937"/>
              <a:gd name="T19" fmla="*/ 1259 h 1261"/>
              <a:gd name="T20" fmla="*/ 780 w 937"/>
              <a:gd name="T21" fmla="*/ 1261 h 1261"/>
              <a:gd name="T22" fmla="*/ 106 w 937"/>
              <a:gd name="T23" fmla="*/ 1261 h 1261"/>
              <a:gd name="T24" fmla="*/ 83 w 937"/>
              <a:gd name="T25" fmla="*/ 1259 h 1261"/>
              <a:gd name="T26" fmla="*/ 63 w 937"/>
              <a:gd name="T27" fmla="*/ 1253 h 1261"/>
              <a:gd name="T28" fmla="*/ 47 w 937"/>
              <a:gd name="T29" fmla="*/ 1241 h 1261"/>
              <a:gd name="T30" fmla="*/ 31 w 937"/>
              <a:gd name="T31" fmla="*/ 1229 h 1261"/>
              <a:gd name="T32" fmla="*/ 18 w 937"/>
              <a:gd name="T33" fmla="*/ 1210 h 1261"/>
              <a:gd name="T34" fmla="*/ 8 w 937"/>
              <a:gd name="T35" fmla="*/ 1192 h 1261"/>
              <a:gd name="T36" fmla="*/ 2 w 937"/>
              <a:gd name="T37" fmla="*/ 1170 h 1261"/>
              <a:gd name="T38" fmla="*/ 0 w 937"/>
              <a:gd name="T39" fmla="*/ 1147 h 1261"/>
              <a:gd name="T40" fmla="*/ 0 w 937"/>
              <a:gd name="T41" fmla="*/ 0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7" h="1261">
                <a:moveTo>
                  <a:pt x="937" y="4"/>
                </a:moveTo>
                <a:lnTo>
                  <a:pt x="884" y="84"/>
                </a:lnTo>
                <a:lnTo>
                  <a:pt x="884" y="1147"/>
                </a:lnTo>
                <a:lnTo>
                  <a:pt x="882" y="1170"/>
                </a:lnTo>
                <a:lnTo>
                  <a:pt x="876" y="1192"/>
                </a:lnTo>
                <a:lnTo>
                  <a:pt x="868" y="1210"/>
                </a:lnTo>
                <a:lnTo>
                  <a:pt x="854" y="1229"/>
                </a:lnTo>
                <a:lnTo>
                  <a:pt x="839" y="1241"/>
                </a:lnTo>
                <a:lnTo>
                  <a:pt x="821" y="1253"/>
                </a:lnTo>
                <a:lnTo>
                  <a:pt x="801" y="1259"/>
                </a:lnTo>
                <a:lnTo>
                  <a:pt x="780" y="1261"/>
                </a:lnTo>
                <a:lnTo>
                  <a:pt x="106" y="1261"/>
                </a:lnTo>
                <a:lnTo>
                  <a:pt x="83" y="1259"/>
                </a:lnTo>
                <a:lnTo>
                  <a:pt x="63" y="1253"/>
                </a:lnTo>
                <a:lnTo>
                  <a:pt x="47" y="1241"/>
                </a:lnTo>
                <a:lnTo>
                  <a:pt x="31" y="1229"/>
                </a:lnTo>
                <a:lnTo>
                  <a:pt x="18" y="1210"/>
                </a:lnTo>
                <a:lnTo>
                  <a:pt x="8" y="1192"/>
                </a:lnTo>
                <a:lnTo>
                  <a:pt x="2" y="1170"/>
                </a:lnTo>
                <a:lnTo>
                  <a:pt x="0" y="1147"/>
                </a:lnTo>
                <a:lnTo>
                  <a:pt x="0" y="0"/>
                </a:lnTo>
              </a:path>
            </a:pathLst>
          </a:custGeom>
          <a:gradFill flip="none" rotWithShape="1">
            <a:gsLst>
              <a:gs pos="25000">
                <a:schemeClr val="bg1"/>
              </a:gs>
              <a:gs pos="25000">
                <a:schemeClr val="bg2"/>
              </a:gs>
            </a:gsLst>
            <a:lin ang="5400000" scaled="1"/>
            <a:tileRect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99F612D-3FE2-45BC-B124-017C84465BD1}"/>
              </a:ext>
            </a:extLst>
          </p:cNvPr>
          <p:cNvCxnSpPr/>
          <p:nvPr/>
        </p:nvCxnSpPr>
        <p:spPr>
          <a:xfrm>
            <a:off x="2692704" y="3429000"/>
            <a:ext cx="90292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C32B9F9C-920F-4566-9443-74BFEF856E70}"/>
              </a:ext>
            </a:extLst>
          </p:cNvPr>
          <p:cNvCxnSpPr/>
          <p:nvPr/>
        </p:nvCxnSpPr>
        <p:spPr>
          <a:xfrm>
            <a:off x="4933133" y="3429000"/>
            <a:ext cx="90292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A4-Papier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6</cp:revision>
  <dcterms:created xsi:type="dcterms:W3CDTF">2020-07-16T09:33:05Z</dcterms:created>
  <dcterms:modified xsi:type="dcterms:W3CDTF">2020-07-30T06:51:17Z</dcterms:modified>
</cp:coreProperties>
</file>