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18.08.2011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18.08.2011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18.08.2011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18.08.2011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18.08.2011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18.08.2011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18.08.2011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18.08.2011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18.08.2011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18.08.2011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18.08.2011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18.08.2011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Kondensation</a:t>
            </a:r>
            <a:endParaRPr lang="de-DE" dirty="0"/>
          </a:p>
        </p:txBody>
      </p:sp>
      <p:sp>
        <p:nvSpPr>
          <p:cNvPr id="11" name="Textfeld 10"/>
          <p:cNvSpPr txBox="1">
            <a:spLocks noChangeArrowheads="1"/>
          </p:cNvSpPr>
          <p:nvPr/>
        </p:nvSpPr>
        <p:spPr bwMode="auto">
          <a:xfrm>
            <a:off x="6156176" y="3933056"/>
            <a:ext cx="18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b="1" dirty="0" err="1">
                <a:latin typeface="Arial" pitchFamily="34" charset="0"/>
                <a:cs typeface="Arial" pitchFamily="34" charset="0"/>
              </a:rPr>
              <a:t>CoA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-SH</a:t>
            </a:r>
          </a:p>
        </p:txBody>
      </p:sp>
      <p:grpSp>
        <p:nvGrpSpPr>
          <p:cNvPr id="15" name="Gruppieren 14"/>
          <p:cNvGrpSpPr/>
          <p:nvPr/>
        </p:nvGrpSpPr>
        <p:grpSpPr>
          <a:xfrm>
            <a:off x="5436096" y="2348880"/>
            <a:ext cx="1512565" cy="2160836"/>
            <a:chOff x="3419475" y="2297113"/>
            <a:chExt cx="2232025" cy="2860675"/>
          </a:xfrm>
        </p:grpSpPr>
        <p:cxnSp>
          <p:nvCxnSpPr>
            <p:cNvPr id="9" name="Gerade Verbindung mit Pfeil 8"/>
            <p:cNvCxnSpPr/>
            <p:nvPr/>
          </p:nvCxnSpPr>
          <p:spPr>
            <a:xfrm>
              <a:off x="3419475" y="3716338"/>
              <a:ext cx="2232025" cy="1587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Bogen 9"/>
            <p:cNvSpPr/>
            <p:nvPr/>
          </p:nvSpPr>
          <p:spPr>
            <a:xfrm>
              <a:off x="3924300" y="3716338"/>
              <a:ext cx="1368425" cy="1441450"/>
            </a:xfrm>
            <a:prstGeom prst="arc">
              <a:avLst>
                <a:gd name="adj1" fmla="val 16200000"/>
                <a:gd name="adj2" fmla="val 21445938"/>
              </a:avLst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Bogen 11"/>
            <p:cNvSpPr/>
            <p:nvPr/>
          </p:nvSpPr>
          <p:spPr>
            <a:xfrm rot="11497512">
              <a:off x="3865563" y="2297113"/>
              <a:ext cx="1366837" cy="1441450"/>
            </a:xfrm>
            <a:prstGeom prst="arc">
              <a:avLst>
                <a:gd name="adj1" fmla="val 16200000"/>
                <a:gd name="adj2" fmla="val 21445938"/>
              </a:avLst>
            </a:prstGeom>
            <a:ln>
              <a:headEnd type="none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Textfeld 12"/>
          <p:cNvSpPr txBox="1">
            <a:spLocks noChangeArrowheads="1"/>
          </p:cNvSpPr>
          <p:nvPr/>
        </p:nvSpPr>
        <p:spPr bwMode="auto">
          <a:xfrm>
            <a:off x="5436145" y="2483604"/>
            <a:ext cx="10080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H</a:t>
            </a:r>
            <a:r>
              <a:rPr lang="de-DE" b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O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3635896" y="485986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 smtClean="0">
                <a:latin typeface="Arial" pitchFamily="34" charset="0"/>
                <a:cs typeface="Arial" pitchFamily="34" charset="0"/>
              </a:rPr>
              <a:t>Acetyl-CoA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1403648" y="485986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 smtClean="0">
                <a:latin typeface="Arial" pitchFamily="34" charset="0"/>
                <a:cs typeface="Arial" pitchFamily="34" charset="0"/>
              </a:rPr>
              <a:t>Oxalacetat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7596336" y="485986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latin typeface="Arial" pitchFamily="34" charset="0"/>
                <a:cs typeface="Arial" pitchFamily="34" charset="0"/>
              </a:rPr>
              <a:t>Citrat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Grafik 20" descr="Acetyl-Co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2492896"/>
            <a:ext cx="1504950" cy="1809750"/>
          </a:xfrm>
          <a:prstGeom prst="rect">
            <a:avLst/>
          </a:prstGeom>
        </p:spPr>
      </p:pic>
      <p:pic>
        <p:nvPicPr>
          <p:cNvPr id="23" name="Grafik 22" descr="Citra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64846" y="2199878"/>
            <a:ext cx="1771650" cy="2381250"/>
          </a:xfrm>
          <a:prstGeom prst="rect">
            <a:avLst/>
          </a:prstGeom>
        </p:spPr>
      </p:pic>
      <p:pic>
        <p:nvPicPr>
          <p:cNvPr id="17" name="Grafik 16" descr="Oxalacetat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47664" y="2420888"/>
            <a:ext cx="1619250" cy="18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 </a:t>
            </a:r>
            <a:r>
              <a:rPr lang="de-DE" dirty="0" err="1" smtClean="0"/>
              <a:t>Oxidative</a:t>
            </a:r>
            <a:r>
              <a:rPr lang="de-DE" dirty="0" smtClean="0"/>
              <a:t> </a:t>
            </a:r>
            <a:r>
              <a:rPr lang="de-DE" dirty="0" err="1" smtClean="0"/>
              <a:t>Decarboxylierung</a:t>
            </a:r>
            <a:endParaRPr lang="de-DE" dirty="0"/>
          </a:p>
        </p:txBody>
      </p:sp>
      <p:grpSp>
        <p:nvGrpSpPr>
          <p:cNvPr id="12" name="Gruppieren 11"/>
          <p:cNvGrpSpPr/>
          <p:nvPr/>
        </p:nvGrpSpPr>
        <p:grpSpPr>
          <a:xfrm>
            <a:off x="3491880" y="2564904"/>
            <a:ext cx="2088232" cy="1440110"/>
            <a:chOff x="3132138" y="2112963"/>
            <a:chExt cx="3384550" cy="2324100"/>
          </a:xfrm>
        </p:grpSpPr>
        <p:cxnSp>
          <p:nvCxnSpPr>
            <p:cNvPr id="6" name="Gerade Verbindung mit Pfeil 5"/>
            <p:cNvCxnSpPr/>
            <p:nvPr/>
          </p:nvCxnSpPr>
          <p:spPr>
            <a:xfrm>
              <a:off x="3132138" y="3498850"/>
              <a:ext cx="338455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" name="Bogen 6"/>
            <p:cNvSpPr/>
            <p:nvPr/>
          </p:nvSpPr>
          <p:spPr>
            <a:xfrm rot="8124528">
              <a:off x="4011613" y="2112963"/>
              <a:ext cx="1439862" cy="1366837"/>
            </a:xfrm>
            <a:prstGeom prst="arc">
              <a:avLst>
                <a:gd name="adj1" fmla="val 13617110"/>
                <a:gd name="adj2" fmla="val 2437030"/>
              </a:avLst>
            </a:prstGeom>
            <a:ln>
              <a:headEnd type="triangle"/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Bogen 7"/>
            <p:cNvSpPr/>
            <p:nvPr/>
          </p:nvSpPr>
          <p:spPr>
            <a:xfrm>
              <a:off x="4284663" y="3500438"/>
              <a:ext cx="935037" cy="936625"/>
            </a:xfrm>
            <a:prstGeom prst="arc">
              <a:avLst>
                <a:gd name="adj1" fmla="val 16200000"/>
                <a:gd name="adj2" fmla="val 183938"/>
              </a:avLst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Textfeld 8"/>
          <p:cNvSpPr txBox="1">
            <a:spLocks noChangeArrowheads="1"/>
          </p:cNvSpPr>
          <p:nvPr/>
        </p:nvSpPr>
        <p:spPr bwMode="auto">
          <a:xfrm>
            <a:off x="3708474" y="2627620"/>
            <a:ext cx="11515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NAD</a:t>
            </a:r>
            <a:r>
              <a:rPr lang="de-DE" b="1" baseline="30000" dirty="0">
                <a:latin typeface="Arial" pitchFamily="34" charset="0"/>
                <a:cs typeface="Arial" pitchFamily="34" charset="0"/>
              </a:rPr>
              <a:t>+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feld 9"/>
          <p:cNvSpPr txBox="1">
            <a:spLocks noChangeArrowheads="1"/>
          </p:cNvSpPr>
          <p:nvPr/>
        </p:nvSpPr>
        <p:spPr bwMode="auto">
          <a:xfrm>
            <a:off x="4572000" y="2627620"/>
            <a:ext cx="21602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NADH + H</a:t>
            </a:r>
            <a:r>
              <a:rPr lang="de-DE" b="1" baseline="30000" dirty="0">
                <a:latin typeface="Arial" pitchFamily="34" charset="0"/>
                <a:cs typeface="Arial" pitchFamily="34" charset="0"/>
              </a:rPr>
              <a:t>+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/>
        </p:nvSpPr>
        <p:spPr bwMode="auto">
          <a:xfrm>
            <a:off x="4572000" y="3717032"/>
            <a:ext cx="9350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CO</a:t>
            </a:r>
            <a:r>
              <a:rPr lang="de-DE" b="1" baseline="-25000" dirty="0">
                <a:latin typeface="Arial" pitchFamily="34" charset="0"/>
                <a:cs typeface="Arial" pitchFamily="34" charset="0"/>
              </a:rPr>
              <a:t>2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403648" y="4869160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 smtClean="0">
                <a:latin typeface="Arial" pitchFamily="34" charset="0"/>
                <a:cs typeface="Arial" pitchFamily="34" charset="0"/>
              </a:rPr>
              <a:t>Isocitrat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5796136" y="486916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latin typeface="Arial" pitchFamily="34" charset="0"/>
                <a:cs typeface="Arial" pitchFamily="34" charset="0"/>
                <a:sym typeface="Symbol"/>
              </a:rPr>
              <a:t>-</a:t>
            </a:r>
            <a:r>
              <a:rPr lang="de-DE" b="1" dirty="0" err="1" smtClean="0">
                <a:latin typeface="Arial" pitchFamily="34" charset="0"/>
                <a:cs typeface="Arial" pitchFamily="34" charset="0"/>
                <a:sym typeface="Symbol"/>
              </a:rPr>
              <a:t>Ketoglutarat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Grafik 14" descr="Isocitra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2204864"/>
            <a:ext cx="1743312" cy="2346766"/>
          </a:xfrm>
          <a:prstGeom prst="rect">
            <a:avLst/>
          </a:prstGeom>
        </p:spPr>
      </p:pic>
      <p:pic>
        <p:nvPicPr>
          <p:cNvPr id="17" name="Grafik 16" descr="alpha-Ketoglutara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2204864"/>
            <a:ext cx="123825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</a:t>
            </a:r>
            <a:r>
              <a:rPr lang="de-DE" dirty="0" err="1" smtClean="0"/>
              <a:t>Oxidative</a:t>
            </a:r>
            <a:r>
              <a:rPr lang="de-DE" dirty="0" smtClean="0"/>
              <a:t> </a:t>
            </a:r>
            <a:r>
              <a:rPr lang="de-DE" dirty="0" err="1" smtClean="0"/>
              <a:t>Decarboxylierung</a:t>
            </a:r>
            <a:endParaRPr lang="de-DE" dirty="0"/>
          </a:p>
        </p:txBody>
      </p:sp>
      <p:grpSp>
        <p:nvGrpSpPr>
          <p:cNvPr id="12" name="Gruppieren 11"/>
          <p:cNvGrpSpPr/>
          <p:nvPr/>
        </p:nvGrpSpPr>
        <p:grpSpPr>
          <a:xfrm>
            <a:off x="3563888" y="2348880"/>
            <a:ext cx="2232248" cy="1048891"/>
            <a:chOff x="3132138" y="2300649"/>
            <a:chExt cx="3384550" cy="1209085"/>
          </a:xfrm>
        </p:grpSpPr>
        <p:cxnSp>
          <p:nvCxnSpPr>
            <p:cNvPr id="6" name="Gerade Verbindung mit Pfeil 5"/>
            <p:cNvCxnSpPr/>
            <p:nvPr/>
          </p:nvCxnSpPr>
          <p:spPr>
            <a:xfrm>
              <a:off x="3132138" y="3498850"/>
              <a:ext cx="338455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" name="Bogen 6"/>
            <p:cNvSpPr/>
            <p:nvPr/>
          </p:nvSpPr>
          <p:spPr>
            <a:xfrm rot="8124528">
              <a:off x="3934188" y="2300649"/>
              <a:ext cx="1471645" cy="1209085"/>
            </a:xfrm>
            <a:prstGeom prst="arc">
              <a:avLst>
                <a:gd name="adj1" fmla="val 13617110"/>
                <a:gd name="adj2" fmla="val 2437030"/>
              </a:avLst>
            </a:prstGeom>
            <a:ln>
              <a:headEnd type="triangle"/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Textfeld 8"/>
          <p:cNvSpPr txBox="1">
            <a:spLocks noChangeArrowheads="1"/>
          </p:cNvSpPr>
          <p:nvPr/>
        </p:nvSpPr>
        <p:spPr bwMode="auto">
          <a:xfrm>
            <a:off x="3708474" y="2492896"/>
            <a:ext cx="11515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NAD</a:t>
            </a:r>
            <a:r>
              <a:rPr lang="de-DE" b="1" baseline="30000" dirty="0">
                <a:latin typeface="Arial" pitchFamily="34" charset="0"/>
                <a:cs typeface="Arial" pitchFamily="34" charset="0"/>
              </a:rPr>
              <a:t>+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feld 9"/>
          <p:cNvSpPr txBox="1">
            <a:spLocks noChangeArrowheads="1"/>
          </p:cNvSpPr>
          <p:nvPr/>
        </p:nvSpPr>
        <p:spPr bwMode="auto">
          <a:xfrm>
            <a:off x="4644008" y="2492896"/>
            <a:ext cx="21602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NADH + H</a:t>
            </a:r>
            <a:r>
              <a:rPr lang="de-DE" b="1" baseline="30000" dirty="0">
                <a:latin typeface="Arial" pitchFamily="34" charset="0"/>
                <a:cs typeface="Arial" pitchFamily="34" charset="0"/>
              </a:rPr>
              <a:t>+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/>
        </p:nvSpPr>
        <p:spPr bwMode="auto">
          <a:xfrm>
            <a:off x="4933107" y="3851756"/>
            <a:ext cx="9350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CO</a:t>
            </a:r>
            <a:r>
              <a:rPr lang="de-DE" b="1" baseline="-25000" dirty="0">
                <a:latin typeface="Arial" pitchFamily="34" charset="0"/>
                <a:cs typeface="Arial" pitchFamily="34" charset="0"/>
              </a:rPr>
              <a:t>2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547664" y="486916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latin typeface="Arial" pitchFamily="34" charset="0"/>
                <a:cs typeface="Arial" pitchFamily="34" charset="0"/>
                <a:sym typeface="Symbol"/>
              </a:rPr>
              <a:t>-</a:t>
            </a:r>
            <a:r>
              <a:rPr lang="de-DE" b="1" dirty="0" err="1" smtClean="0">
                <a:latin typeface="Arial" pitchFamily="34" charset="0"/>
                <a:cs typeface="Arial" pitchFamily="34" charset="0"/>
                <a:sym typeface="Symbol"/>
              </a:rPr>
              <a:t>Ketoglutarat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6012160" y="479715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 smtClean="0">
                <a:latin typeface="Arial" pitchFamily="34" charset="0"/>
                <a:cs typeface="Arial" pitchFamily="34" charset="0"/>
              </a:rPr>
              <a:t>Succinyl-CoA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Grafik 15" descr="Succinyl-Co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2276872"/>
            <a:ext cx="1581150" cy="2247900"/>
          </a:xfrm>
          <a:prstGeom prst="rect">
            <a:avLst/>
          </a:prstGeom>
        </p:spPr>
      </p:pic>
      <p:pic>
        <p:nvPicPr>
          <p:cNvPr id="17" name="Grafik 16" descr="alpha-Ketoglutarat_gespiegel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7704" y="2223120"/>
            <a:ext cx="1238250" cy="2286000"/>
          </a:xfrm>
          <a:prstGeom prst="rect">
            <a:avLst/>
          </a:prstGeom>
        </p:spPr>
      </p:pic>
      <p:sp>
        <p:nvSpPr>
          <p:cNvPr id="15" name="Bogen 14"/>
          <p:cNvSpPr/>
          <p:nvPr/>
        </p:nvSpPr>
        <p:spPr>
          <a:xfrm rot="19005706">
            <a:off x="4165969" y="3342167"/>
            <a:ext cx="970610" cy="1048891"/>
          </a:xfrm>
          <a:prstGeom prst="arc">
            <a:avLst>
              <a:gd name="adj1" fmla="val 13617110"/>
              <a:gd name="adj2" fmla="val 2437030"/>
            </a:avLst>
          </a:prstGeom>
          <a:ln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3635896" y="385175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itchFamily="34" charset="0"/>
                <a:cs typeface="Arial" pitchFamily="34" charset="0"/>
              </a:rPr>
              <a:t>CoA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-SH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683568" y="2481263"/>
          <a:ext cx="1295400" cy="1895475"/>
        </p:xfrm>
        <a:graphic>
          <a:graphicData uri="http://schemas.openxmlformats.org/presentationml/2006/ole">
            <p:oleObj spid="_x0000_s1034" r:id="rId3" imgW="1295280" imgH="1895760" progId="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6350967" y="2204864"/>
          <a:ext cx="1749425" cy="2359025"/>
        </p:xfrm>
        <a:graphic>
          <a:graphicData uri="http://schemas.openxmlformats.org/presentationml/2006/ole">
            <p:oleObj spid="_x0000_s1033" r:id="rId4" imgW="1749600" imgH="2359080" progId="">
              <p:embed/>
            </p:oleObj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Kondensation</a:t>
            </a:r>
            <a:endParaRPr lang="de-DE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627784" y="2572817"/>
          <a:ext cx="1484313" cy="1792287"/>
        </p:xfrm>
        <a:graphic>
          <a:graphicData uri="http://schemas.openxmlformats.org/presentationml/2006/ole">
            <p:oleObj spid="_x0000_s1027" r:id="rId5" imgW="1484280" imgH="1792080" progId="">
              <p:embed/>
            </p:oleObj>
          </a:graphicData>
        </a:graphic>
      </p:graphicFrame>
      <p:grpSp>
        <p:nvGrpSpPr>
          <p:cNvPr id="7" name="Gruppieren 6"/>
          <p:cNvGrpSpPr/>
          <p:nvPr/>
        </p:nvGrpSpPr>
        <p:grpSpPr>
          <a:xfrm>
            <a:off x="4283968" y="2348880"/>
            <a:ext cx="1512565" cy="2160836"/>
            <a:chOff x="3419475" y="2297113"/>
            <a:chExt cx="2232025" cy="2860675"/>
          </a:xfrm>
        </p:grpSpPr>
        <p:cxnSp>
          <p:nvCxnSpPr>
            <p:cNvPr id="8" name="Gerade Verbindung mit Pfeil 7"/>
            <p:cNvCxnSpPr/>
            <p:nvPr/>
          </p:nvCxnSpPr>
          <p:spPr>
            <a:xfrm>
              <a:off x="3419475" y="3716338"/>
              <a:ext cx="2232025" cy="1587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" name="Bogen 8"/>
            <p:cNvSpPr/>
            <p:nvPr/>
          </p:nvSpPr>
          <p:spPr>
            <a:xfrm>
              <a:off x="3924300" y="3716338"/>
              <a:ext cx="1368425" cy="1441450"/>
            </a:xfrm>
            <a:prstGeom prst="arc">
              <a:avLst>
                <a:gd name="adj1" fmla="val 16200000"/>
                <a:gd name="adj2" fmla="val 21445938"/>
              </a:avLst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Bogen 9"/>
            <p:cNvSpPr/>
            <p:nvPr/>
          </p:nvSpPr>
          <p:spPr>
            <a:xfrm rot="11497512">
              <a:off x="3865563" y="2297113"/>
              <a:ext cx="1366837" cy="1441450"/>
            </a:xfrm>
            <a:prstGeom prst="arc">
              <a:avLst>
                <a:gd name="adj1" fmla="val 16200000"/>
                <a:gd name="adj2" fmla="val 21445938"/>
              </a:avLst>
            </a:prstGeom>
            <a:ln>
              <a:headEnd type="none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Textfeld 10"/>
          <p:cNvSpPr txBox="1">
            <a:spLocks noChangeArrowheads="1"/>
          </p:cNvSpPr>
          <p:nvPr/>
        </p:nvSpPr>
        <p:spPr bwMode="auto">
          <a:xfrm>
            <a:off x="5076056" y="3933056"/>
            <a:ext cx="18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b="1" dirty="0" err="1">
                <a:latin typeface="Arial" pitchFamily="34" charset="0"/>
                <a:cs typeface="Arial" pitchFamily="34" charset="0"/>
              </a:rPr>
              <a:t>CoA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-SH</a:t>
            </a:r>
          </a:p>
        </p:txBody>
      </p:sp>
      <p:sp>
        <p:nvSpPr>
          <p:cNvPr id="12" name="Textfeld 11"/>
          <p:cNvSpPr txBox="1">
            <a:spLocks noChangeArrowheads="1"/>
          </p:cNvSpPr>
          <p:nvPr/>
        </p:nvSpPr>
        <p:spPr bwMode="auto">
          <a:xfrm>
            <a:off x="4356025" y="2483604"/>
            <a:ext cx="10080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H</a:t>
            </a:r>
            <a:r>
              <a:rPr lang="de-DE" b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O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1115616" y="249289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OO</a:t>
            </a:r>
            <a:r>
              <a:rPr lang="de-DE" b="1" baseline="30000" dirty="0" smtClean="0">
                <a:latin typeface="Arial" pitchFamily="34" charset="0"/>
                <a:cs typeface="Arial" pitchFamily="34" charset="0"/>
              </a:rPr>
              <a:t>-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7164288" y="220486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OO</a:t>
            </a:r>
            <a:r>
              <a:rPr lang="de-DE" b="1" baseline="30000" dirty="0" smtClean="0">
                <a:latin typeface="Arial" pitchFamily="34" charset="0"/>
                <a:cs typeface="Arial" pitchFamily="34" charset="0"/>
              </a:rPr>
              <a:t>-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6300192" y="32756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baseline="30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OO</a:t>
            </a:r>
            <a:r>
              <a:rPr lang="de-DE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</a:t>
            </a:r>
            <a:endParaRPr lang="de-DE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7164288" y="428380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OO</a:t>
            </a:r>
            <a:r>
              <a:rPr lang="de-DE" b="1" baseline="30000" dirty="0" smtClean="0">
                <a:latin typeface="Arial" pitchFamily="34" charset="0"/>
                <a:cs typeface="Arial" pitchFamily="34" charset="0"/>
              </a:rPr>
              <a:t>-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1115616" y="406778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OO</a:t>
            </a:r>
            <a:r>
              <a:rPr lang="de-DE" b="1" baseline="30000" dirty="0" smtClean="0">
                <a:latin typeface="Arial" pitchFamily="34" charset="0"/>
                <a:cs typeface="Arial" pitchFamily="34" charset="0"/>
              </a:rPr>
              <a:t>-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123728" y="327569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itchFamily="34" charset="0"/>
                <a:cs typeface="Arial" pitchFamily="34" charset="0"/>
              </a:rPr>
              <a:t>+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483768" y="485986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 smtClean="0">
                <a:latin typeface="Arial" pitchFamily="34" charset="0"/>
                <a:cs typeface="Arial" pitchFamily="34" charset="0"/>
              </a:rPr>
              <a:t>Acetyl-CoA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39552" y="485986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 smtClean="0">
                <a:latin typeface="Arial" pitchFamily="34" charset="0"/>
                <a:cs typeface="Arial" pitchFamily="34" charset="0"/>
              </a:rPr>
              <a:t>Oxalacetat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876256" y="485986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latin typeface="Arial" pitchFamily="34" charset="0"/>
                <a:cs typeface="Arial" pitchFamily="34" charset="0"/>
              </a:rPr>
              <a:t>Citrat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Erste </a:t>
            </a:r>
            <a:r>
              <a:rPr lang="de-DE" dirty="0" err="1" smtClean="0"/>
              <a:t>oxidative</a:t>
            </a:r>
            <a:r>
              <a:rPr lang="de-DE" dirty="0" smtClean="0"/>
              <a:t> </a:t>
            </a:r>
            <a:r>
              <a:rPr lang="de-DE" dirty="0" err="1" smtClean="0"/>
              <a:t>Decarboxylierung</a:t>
            </a:r>
            <a:endParaRPr lang="de-DE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3491880" y="2564904"/>
            <a:ext cx="2088232" cy="1440110"/>
            <a:chOff x="3132138" y="2112963"/>
            <a:chExt cx="3384550" cy="2324100"/>
          </a:xfrm>
        </p:grpSpPr>
        <p:cxnSp>
          <p:nvCxnSpPr>
            <p:cNvPr id="5" name="Gerade Verbindung mit Pfeil 4"/>
            <p:cNvCxnSpPr/>
            <p:nvPr/>
          </p:nvCxnSpPr>
          <p:spPr>
            <a:xfrm>
              <a:off x="3132138" y="3498850"/>
              <a:ext cx="338455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" name="Bogen 5"/>
            <p:cNvSpPr/>
            <p:nvPr/>
          </p:nvSpPr>
          <p:spPr>
            <a:xfrm rot="8124528">
              <a:off x="4011613" y="2112963"/>
              <a:ext cx="1439862" cy="1366837"/>
            </a:xfrm>
            <a:prstGeom prst="arc">
              <a:avLst>
                <a:gd name="adj1" fmla="val 13617110"/>
                <a:gd name="adj2" fmla="val 2437030"/>
              </a:avLst>
            </a:prstGeom>
            <a:ln>
              <a:headEnd type="triangle"/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Bogen 6"/>
            <p:cNvSpPr/>
            <p:nvPr/>
          </p:nvSpPr>
          <p:spPr>
            <a:xfrm>
              <a:off x="4284663" y="3500438"/>
              <a:ext cx="935037" cy="936625"/>
            </a:xfrm>
            <a:prstGeom prst="arc">
              <a:avLst>
                <a:gd name="adj1" fmla="val 16200000"/>
                <a:gd name="adj2" fmla="val 183938"/>
              </a:avLst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3708474" y="2627620"/>
            <a:ext cx="11515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NAD</a:t>
            </a:r>
            <a:r>
              <a:rPr lang="de-DE" b="1" baseline="30000" dirty="0">
                <a:latin typeface="Arial" pitchFamily="34" charset="0"/>
                <a:cs typeface="Arial" pitchFamily="34" charset="0"/>
              </a:rPr>
              <a:t>+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feld 8"/>
          <p:cNvSpPr txBox="1">
            <a:spLocks noChangeArrowheads="1"/>
          </p:cNvSpPr>
          <p:nvPr/>
        </p:nvSpPr>
        <p:spPr bwMode="auto">
          <a:xfrm>
            <a:off x="4572000" y="2627620"/>
            <a:ext cx="21602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NADH + H</a:t>
            </a:r>
            <a:r>
              <a:rPr lang="de-DE" b="1" baseline="30000" dirty="0">
                <a:latin typeface="Arial" pitchFamily="34" charset="0"/>
                <a:cs typeface="Arial" pitchFamily="34" charset="0"/>
              </a:rPr>
              <a:t>+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feld 9"/>
          <p:cNvSpPr txBox="1">
            <a:spLocks noChangeArrowheads="1"/>
          </p:cNvSpPr>
          <p:nvPr/>
        </p:nvSpPr>
        <p:spPr bwMode="auto">
          <a:xfrm>
            <a:off x="4572000" y="3717032"/>
            <a:ext cx="9350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O</a:t>
            </a:r>
            <a:r>
              <a:rPr lang="de-DE" b="1" baseline="-25000" dirty="0">
                <a:latin typeface="Arial" pitchFamily="34" charset="0"/>
                <a:cs typeface="Arial" pitchFamily="34" charset="0"/>
              </a:rPr>
              <a:t>2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471885" y="2204864"/>
          <a:ext cx="1731963" cy="2335213"/>
        </p:xfrm>
        <a:graphic>
          <a:graphicData uri="http://schemas.openxmlformats.org/presentationml/2006/ole">
            <p:oleObj spid="_x0000_s2050" r:id="rId3" imgW="1731240" imgH="2334600" progId="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6156176" y="2204864"/>
          <a:ext cx="1258887" cy="2335213"/>
        </p:xfrm>
        <a:graphic>
          <a:graphicData uri="http://schemas.openxmlformats.org/presentationml/2006/ole">
            <p:oleObj spid="_x0000_s2052" r:id="rId4" imgW="1258920" imgH="2334600" progId="">
              <p:embed/>
            </p:oleObj>
          </a:graphicData>
        </a:graphic>
      </p:graphicFrame>
      <p:sp>
        <p:nvSpPr>
          <p:cNvPr id="14" name="Textfeld 13"/>
          <p:cNvSpPr txBox="1"/>
          <p:nvPr/>
        </p:nvSpPr>
        <p:spPr>
          <a:xfrm>
            <a:off x="2267744" y="226758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OO</a:t>
            </a:r>
            <a:r>
              <a:rPr lang="de-DE" b="1" baseline="30000" dirty="0" smtClean="0">
                <a:latin typeface="Arial" pitchFamily="34" charset="0"/>
                <a:cs typeface="Arial" pitchFamily="34" charset="0"/>
              </a:rPr>
              <a:t>-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403648" y="32756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baseline="30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OO</a:t>
            </a:r>
            <a:r>
              <a:rPr lang="de-DE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</a:t>
            </a:r>
            <a:endParaRPr lang="de-DE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267744" y="422108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OO</a:t>
            </a:r>
            <a:r>
              <a:rPr lang="de-DE" b="1" baseline="30000" dirty="0" smtClean="0">
                <a:latin typeface="Arial" pitchFamily="34" charset="0"/>
                <a:cs typeface="Arial" pitchFamily="34" charset="0"/>
              </a:rPr>
              <a:t>-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6588224" y="422108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OO</a:t>
            </a:r>
            <a:r>
              <a:rPr lang="de-DE" b="1" baseline="30000" dirty="0" smtClean="0">
                <a:latin typeface="Arial" pitchFamily="34" charset="0"/>
                <a:cs typeface="Arial" pitchFamily="34" charset="0"/>
              </a:rPr>
              <a:t>-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6588224" y="226758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OO</a:t>
            </a:r>
            <a:r>
              <a:rPr lang="de-DE" b="1" baseline="30000" dirty="0" smtClean="0">
                <a:latin typeface="Arial" pitchFamily="34" charset="0"/>
                <a:cs typeface="Arial" pitchFamily="34" charset="0"/>
              </a:rPr>
              <a:t>-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259632" y="4869160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 smtClean="0">
                <a:latin typeface="Arial" pitchFamily="34" charset="0"/>
                <a:cs typeface="Arial" pitchFamily="34" charset="0"/>
              </a:rPr>
              <a:t>Isocitrat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5724128" y="486916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latin typeface="Arial" pitchFamily="34" charset="0"/>
                <a:cs typeface="Arial" pitchFamily="34" charset="0"/>
                <a:sym typeface="Symbol"/>
              </a:rPr>
              <a:t>-</a:t>
            </a:r>
            <a:r>
              <a:rPr lang="de-DE" b="1" dirty="0" err="1" smtClean="0">
                <a:latin typeface="Arial" pitchFamily="34" charset="0"/>
                <a:cs typeface="Arial" pitchFamily="34" charset="0"/>
                <a:sym typeface="Symbol"/>
              </a:rPr>
              <a:t>Ketoglutarat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Zweite </a:t>
            </a:r>
            <a:r>
              <a:rPr lang="de-DE" dirty="0" err="1" smtClean="0"/>
              <a:t>oxidative</a:t>
            </a:r>
            <a:r>
              <a:rPr lang="de-DE" dirty="0" smtClean="0"/>
              <a:t> </a:t>
            </a:r>
            <a:r>
              <a:rPr lang="de-DE" dirty="0" err="1" smtClean="0"/>
              <a:t>Decarboxylierung</a:t>
            </a:r>
            <a:endParaRPr lang="de-DE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3563888" y="2348880"/>
            <a:ext cx="2232248" cy="1048891"/>
            <a:chOff x="3132138" y="2300649"/>
            <a:chExt cx="3384550" cy="1209085"/>
          </a:xfrm>
        </p:grpSpPr>
        <p:cxnSp>
          <p:nvCxnSpPr>
            <p:cNvPr id="5" name="Gerade Verbindung mit Pfeil 4"/>
            <p:cNvCxnSpPr/>
            <p:nvPr/>
          </p:nvCxnSpPr>
          <p:spPr>
            <a:xfrm>
              <a:off x="3132138" y="3498850"/>
              <a:ext cx="338455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" name="Bogen 5"/>
            <p:cNvSpPr/>
            <p:nvPr/>
          </p:nvSpPr>
          <p:spPr>
            <a:xfrm rot="8124528">
              <a:off x="3934188" y="2300649"/>
              <a:ext cx="1471645" cy="1209085"/>
            </a:xfrm>
            <a:prstGeom prst="arc">
              <a:avLst>
                <a:gd name="adj1" fmla="val 13617110"/>
                <a:gd name="adj2" fmla="val 2437030"/>
              </a:avLst>
            </a:prstGeom>
            <a:ln>
              <a:headEnd type="triangle"/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3708474" y="2492896"/>
            <a:ext cx="11515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NAD</a:t>
            </a:r>
            <a:r>
              <a:rPr lang="de-DE" b="1" baseline="30000" dirty="0">
                <a:latin typeface="Arial" pitchFamily="34" charset="0"/>
                <a:cs typeface="Arial" pitchFamily="34" charset="0"/>
              </a:rPr>
              <a:t>+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4644008" y="2492896"/>
            <a:ext cx="21602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NADH + H</a:t>
            </a:r>
            <a:r>
              <a:rPr lang="de-DE" b="1" baseline="30000" dirty="0">
                <a:latin typeface="Arial" pitchFamily="34" charset="0"/>
                <a:cs typeface="Arial" pitchFamily="34" charset="0"/>
              </a:rPr>
              <a:t>+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feld 8"/>
          <p:cNvSpPr txBox="1">
            <a:spLocks noChangeArrowheads="1"/>
          </p:cNvSpPr>
          <p:nvPr/>
        </p:nvSpPr>
        <p:spPr bwMode="auto">
          <a:xfrm>
            <a:off x="4933107" y="3851756"/>
            <a:ext cx="9350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O</a:t>
            </a:r>
            <a:r>
              <a:rPr lang="de-DE" b="1" baseline="-25000" dirty="0">
                <a:latin typeface="Arial" pitchFamily="34" charset="0"/>
                <a:cs typeface="Arial" pitchFamily="34" charset="0"/>
              </a:rPr>
              <a:t>2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Bogen 9"/>
          <p:cNvSpPr/>
          <p:nvPr/>
        </p:nvSpPr>
        <p:spPr>
          <a:xfrm rot="19005706">
            <a:off x="4165969" y="3342167"/>
            <a:ext cx="970610" cy="1048891"/>
          </a:xfrm>
          <a:prstGeom prst="arc">
            <a:avLst>
              <a:gd name="adj1" fmla="val 13617110"/>
              <a:gd name="adj2" fmla="val 2437030"/>
            </a:avLst>
          </a:prstGeom>
          <a:ln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3635896" y="385175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itchFamily="34" charset="0"/>
                <a:cs typeface="Arial" pitchFamily="34" charset="0"/>
              </a:rPr>
              <a:t>CoA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-SH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907704" y="2173907"/>
          <a:ext cx="1255713" cy="2335213"/>
        </p:xfrm>
        <a:graphic>
          <a:graphicData uri="http://schemas.openxmlformats.org/presentationml/2006/ole">
            <p:oleObj spid="_x0000_s3075" r:id="rId3" imgW="1255680" imgH="2334600" progId="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6156176" y="2276872"/>
          <a:ext cx="1560513" cy="2236787"/>
        </p:xfrm>
        <a:graphic>
          <a:graphicData uri="http://schemas.openxmlformats.org/presentationml/2006/ole">
            <p:oleObj spid="_x0000_s3076" r:id="rId4" imgW="1560600" imgH="2237400" progId="">
              <p:embed/>
            </p:oleObj>
          </a:graphicData>
        </a:graphic>
      </p:graphicFrame>
      <p:sp>
        <p:nvSpPr>
          <p:cNvPr id="15" name="Textfeld 14"/>
          <p:cNvSpPr txBox="1"/>
          <p:nvPr/>
        </p:nvSpPr>
        <p:spPr>
          <a:xfrm>
            <a:off x="6660232" y="421179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OO</a:t>
            </a:r>
            <a:r>
              <a:rPr lang="de-DE" b="1" baseline="30000" dirty="0" smtClean="0">
                <a:latin typeface="Arial" pitchFamily="34" charset="0"/>
                <a:cs typeface="Arial" pitchFamily="34" charset="0"/>
              </a:rPr>
              <a:t>-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411760" y="220486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OO</a:t>
            </a:r>
            <a:r>
              <a:rPr lang="de-DE" b="1" baseline="30000" dirty="0" smtClean="0">
                <a:latin typeface="Arial" pitchFamily="34" charset="0"/>
                <a:cs typeface="Arial" pitchFamily="34" charset="0"/>
              </a:rPr>
              <a:t>-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2411760" y="421179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OO</a:t>
            </a:r>
            <a:r>
              <a:rPr lang="de-DE" b="1" baseline="30000" dirty="0" smtClean="0">
                <a:latin typeface="Arial" pitchFamily="34" charset="0"/>
                <a:cs typeface="Arial" pitchFamily="34" charset="0"/>
              </a:rPr>
              <a:t>-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547664" y="486916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latin typeface="Arial" pitchFamily="34" charset="0"/>
                <a:cs typeface="Arial" pitchFamily="34" charset="0"/>
                <a:sym typeface="Symbol"/>
              </a:rPr>
              <a:t>-</a:t>
            </a:r>
            <a:r>
              <a:rPr lang="de-DE" b="1" dirty="0" err="1" smtClean="0">
                <a:latin typeface="Arial" pitchFamily="34" charset="0"/>
                <a:cs typeface="Arial" pitchFamily="34" charset="0"/>
                <a:sym typeface="Symbol"/>
              </a:rPr>
              <a:t>Ketoglutarat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940152" y="479715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 smtClean="0">
                <a:latin typeface="Arial" pitchFamily="34" charset="0"/>
                <a:cs typeface="Arial" pitchFamily="34" charset="0"/>
              </a:rPr>
              <a:t>Succinyl-CoA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Bildschirmpräsentation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0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Larissa-Design</vt:lpstr>
      <vt:lpstr>Kondensation</vt:lpstr>
      <vt:lpstr>1. Oxidative Decarboxylierung</vt:lpstr>
      <vt:lpstr>2. Oxidative Decarboxylierung</vt:lpstr>
      <vt:lpstr>Kondensation</vt:lpstr>
      <vt:lpstr>Erste oxidative Decarboxylierung</vt:lpstr>
      <vt:lpstr>Zweite oxidative Decarboxylierung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Kondensation </dc:title>
  <cp:lastModifiedBy>che1-081</cp:lastModifiedBy>
  <cp:revision>16</cp:revision>
  <dcterms:modified xsi:type="dcterms:W3CDTF">2011-08-18T09:24:36Z</dcterms:modified>
</cp:coreProperties>
</file>