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2099" userDrawn="1">
          <p15:clr>
            <a:srgbClr val="A4A3A4"/>
          </p15:clr>
        </p15:guide>
        <p15:guide id="4" pos="420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B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48" y="996"/>
      </p:cViewPr>
      <p:guideLst>
        <p:guide orient="horz" pos="2160"/>
        <p:guide pos="3120"/>
        <p:guide pos="2099"/>
        <p:guide pos="420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3640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1228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04396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7288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03049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09686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4606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67881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43593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2270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26409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47BF3-0AAB-409B-8463-5DD23EDED5FC}" type="datetimeFigureOut">
              <a:rPr lang="de-DE" smtClean="0"/>
              <a:t>29.07.2020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C10EA-519B-4B4B-8B39-AF5D7E33794A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40078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>
            <a:extLst>
              <a:ext uri="{FF2B5EF4-FFF2-40B4-BE49-F238E27FC236}">
                <a16:creationId xmlns:a16="http://schemas.microsoft.com/office/drawing/2014/main" id="{CACDEAAF-9867-433A-BF05-580280F1975D}"/>
              </a:ext>
            </a:extLst>
          </p:cNvPr>
          <p:cNvSpPr/>
          <p:nvPr/>
        </p:nvSpPr>
        <p:spPr>
          <a:xfrm>
            <a:off x="1349829" y="553156"/>
            <a:ext cx="6148045" cy="722488"/>
          </a:xfrm>
          <a:prstGeom prst="rect">
            <a:avLst/>
          </a:prstGeom>
          <a:solidFill>
            <a:schemeClr val="bg2"/>
          </a:solidFill>
          <a:ln w="222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D7C101F1-3481-4568-A36F-77DEA37F7800}"/>
              </a:ext>
            </a:extLst>
          </p:cNvPr>
          <p:cNvSpPr txBox="1"/>
          <p:nvPr/>
        </p:nvSpPr>
        <p:spPr>
          <a:xfrm>
            <a:off x="2731402" y="652789"/>
            <a:ext cx="129073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>
                <a:solidFill>
                  <a:srgbClr val="FF0000"/>
                </a:solidFill>
              </a:rPr>
              <a:t>Säure-Stärke</a:t>
            </a:r>
          </a:p>
          <a:p>
            <a:pPr algn="ctr"/>
            <a:r>
              <a:rPr lang="de-DE" sz="1400" b="1" dirty="0">
                <a:solidFill>
                  <a:srgbClr val="FF0000"/>
                </a:solidFill>
              </a:rPr>
              <a:t>pK</a:t>
            </a:r>
            <a:r>
              <a:rPr lang="de-DE" sz="1400" b="1" baseline="-25000" dirty="0">
                <a:solidFill>
                  <a:srgbClr val="FF0000"/>
                </a:solidFill>
              </a:rPr>
              <a:t>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CEF27219-3D2C-4B24-B3D5-8817B610E06C}"/>
              </a:ext>
            </a:extLst>
          </p:cNvPr>
          <p:cNvSpPr txBox="1"/>
          <p:nvPr/>
        </p:nvSpPr>
        <p:spPr>
          <a:xfrm>
            <a:off x="4528110" y="760511"/>
            <a:ext cx="939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>
                <a:solidFill>
                  <a:srgbClr val="FF9B00"/>
                </a:solidFill>
              </a:rPr>
              <a:t>Stabilität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EBB478E1-4BE6-430C-ADED-DE650679B8C5}"/>
              </a:ext>
            </a:extLst>
          </p:cNvPr>
          <p:cNvSpPr txBox="1"/>
          <p:nvPr/>
        </p:nvSpPr>
        <p:spPr>
          <a:xfrm>
            <a:off x="5935157" y="652789"/>
            <a:ext cx="154561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b="1" dirty="0">
                <a:solidFill>
                  <a:schemeClr val="accent5"/>
                </a:solidFill>
              </a:rPr>
              <a:t>Oxidationskraft</a:t>
            </a:r>
          </a:p>
          <a:p>
            <a:pPr algn="l"/>
            <a:r>
              <a:rPr lang="de-DE" sz="1400" b="1" dirty="0">
                <a:solidFill>
                  <a:schemeClr val="accent5"/>
                </a:solidFill>
              </a:rPr>
              <a:t>Redox-Potential</a:t>
            </a:r>
          </a:p>
        </p:txBody>
      </p:sp>
      <p:sp>
        <p:nvSpPr>
          <p:cNvPr id="8" name="Gleichschenkliges Dreieck 7">
            <a:extLst>
              <a:ext uri="{FF2B5EF4-FFF2-40B4-BE49-F238E27FC236}">
                <a16:creationId xmlns:a16="http://schemas.microsoft.com/office/drawing/2014/main" id="{60FFE437-7699-4C2C-9332-255A19F33788}"/>
              </a:ext>
            </a:extLst>
          </p:cNvPr>
          <p:cNvSpPr/>
          <p:nvPr/>
        </p:nvSpPr>
        <p:spPr>
          <a:xfrm>
            <a:off x="2811122" y="1782687"/>
            <a:ext cx="1080000" cy="2880000"/>
          </a:xfrm>
          <a:prstGeom prst="triangl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Gleichschenkliges Dreieck 8">
            <a:extLst>
              <a:ext uri="{FF2B5EF4-FFF2-40B4-BE49-F238E27FC236}">
                <a16:creationId xmlns:a16="http://schemas.microsoft.com/office/drawing/2014/main" id="{EA67787D-9308-420E-B9F4-02DF66580ECA}"/>
              </a:ext>
            </a:extLst>
          </p:cNvPr>
          <p:cNvSpPr/>
          <p:nvPr/>
        </p:nvSpPr>
        <p:spPr>
          <a:xfrm>
            <a:off x="4413000" y="1782687"/>
            <a:ext cx="1080000" cy="2880000"/>
          </a:xfrm>
          <a:prstGeom prst="triangl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Gleichschenkliges Dreieck 9">
            <a:extLst>
              <a:ext uri="{FF2B5EF4-FFF2-40B4-BE49-F238E27FC236}">
                <a16:creationId xmlns:a16="http://schemas.microsoft.com/office/drawing/2014/main" id="{1613777D-659E-4626-93CE-E3E23CEC43CE}"/>
              </a:ext>
            </a:extLst>
          </p:cNvPr>
          <p:cNvSpPr/>
          <p:nvPr/>
        </p:nvSpPr>
        <p:spPr>
          <a:xfrm rot="10800000">
            <a:off x="6124684" y="1782687"/>
            <a:ext cx="1080000" cy="2880000"/>
          </a:xfrm>
          <a:prstGeom prst="triangle">
            <a:avLst/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9394AA9-9CB3-4A67-9A6C-78511C2C0D98}"/>
              </a:ext>
            </a:extLst>
          </p:cNvPr>
          <p:cNvSpPr txBox="1"/>
          <p:nvPr/>
        </p:nvSpPr>
        <p:spPr>
          <a:xfrm>
            <a:off x="3032766" y="1375277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+7,53</a:t>
            </a: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302912CE-E114-40C7-B0FA-39B746B1CCE3}"/>
              </a:ext>
            </a:extLst>
          </p:cNvPr>
          <p:cNvSpPr txBox="1"/>
          <p:nvPr/>
        </p:nvSpPr>
        <p:spPr>
          <a:xfrm>
            <a:off x="3045601" y="4762320"/>
            <a:ext cx="5966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~ -10</a:t>
            </a:r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185BC270-57D9-48A9-9F2D-D1DA2E67AF77}"/>
              </a:ext>
            </a:extLst>
          </p:cNvPr>
          <p:cNvSpPr txBox="1"/>
          <p:nvPr/>
        </p:nvSpPr>
        <p:spPr>
          <a:xfrm>
            <a:off x="6346326" y="1375275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+1,49</a:t>
            </a:r>
          </a:p>
        </p:txBody>
      </p:sp>
      <p:sp>
        <p:nvSpPr>
          <p:cNvPr id="14" name="Textfeld 13">
            <a:extLst>
              <a:ext uri="{FF2B5EF4-FFF2-40B4-BE49-F238E27FC236}">
                <a16:creationId xmlns:a16="http://schemas.microsoft.com/office/drawing/2014/main" id="{04B8CE65-F722-45F2-86CC-002451E2907C}"/>
              </a:ext>
            </a:extLst>
          </p:cNvPr>
          <p:cNvSpPr txBox="1"/>
          <p:nvPr/>
        </p:nvSpPr>
        <p:spPr>
          <a:xfrm>
            <a:off x="6346326" y="4762320"/>
            <a:ext cx="6367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400" dirty="0"/>
              <a:t>+1,34</a:t>
            </a:r>
          </a:p>
        </p:txBody>
      </p:sp>
      <p:sp>
        <p:nvSpPr>
          <p:cNvPr id="15" name="Textfeld 14">
            <a:extLst>
              <a:ext uri="{FF2B5EF4-FFF2-40B4-BE49-F238E27FC236}">
                <a16:creationId xmlns:a16="http://schemas.microsoft.com/office/drawing/2014/main" id="{46836ADE-45C4-402C-BD63-E7B5B967E29E}"/>
              </a:ext>
            </a:extLst>
          </p:cNvPr>
          <p:cNvSpPr txBox="1"/>
          <p:nvPr/>
        </p:nvSpPr>
        <p:spPr>
          <a:xfrm>
            <a:off x="1793620" y="1375275"/>
            <a:ext cx="2551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I</a:t>
            </a:r>
          </a:p>
        </p:txBody>
      </p:sp>
      <p:sp>
        <p:nvSpPr>
          <p:cNvPr id="16" name="Textfeld 15">
            <a:extLst>
              <a:ext uri="{FF2B5EF4-FFF2-40B4-BE49-F238E27FC236}">
                <a16:creationId xmlns:a16="http://schemas.microsoft.com/office/drawing/2014/main" id="{11AAA8C5-D2F6-4B5B-B32F-273D85E5A17F}"/>
              </a:ext>
            </a:extLst>
          </p:cNvPr>
          <p:cNvSpPr txBox="1"/>
          <p:nvPr/>
        </p:nvSpPr>
        <p:spPr>
          <a:xfrm>
            <a:off x="1743927" y="2413049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III</a:t>
            </a:r>
          </a:p>
        </p:txBody>
      </p:sp>
      <p:sp>
        <p:nvSpPr>
          <p:cNvPr id="17" name="Textfeld 16">
            <a:extLst>
              <a:ext uri="{FF2B5EF4-FFF2-40B4-BE49-F238E27FC236}">
                <a16:creationId xmlns:a16="http://schemas.microsoft.com/office/drawing/2014/main" id="{7FCB05ED-09DC-4404-937B-FF8917B48E37}"/>
              </a:ext>
            </a:extLst>
          </p:cNvPr>
          <p:cNvSpPr txBox="1"/>
          <p:nvPr/>
        </p:nvSpPr>
        <p:spPr>
          <a:xfrm>
            <a:off x="1768935" y="3112340"/>
            <a:ext cx="3561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V</a:t>
            </a:r>
          </a:p>
        </p:txBody>
      </p:sp>
      <p:sp>
        <p:nvSpPr>
          <p:cNvPr id="18" name="Textfeld 17">
            <a:extLst>
              <a:ext uri="{FF2B5EF4-FFF2-40B4-BE49-F238E27FC236}">
                <a16:creationId xmlns:a16="http://schemas.microsoft.com/office/drawing/2014/main" id="{775F3541-06CA-4C0E-9F3E-3647DEEA022A}"/>
              </a:ext>
            </a:extLst>
          </p:cNvPr>
          <p:cNvSpPr txBox="1"/>
          <p:nvPr/>
        </p:nvSpPr>
        <p:spPr>
          <a:xfrm>
            <a:off x="1703298" y="4716153"/>
            <a:ext cx="49725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2000" dirty="0"/>
              <a:t>VII</a:t>
            </a:r>
          </a:p>
        </p:txBody>
      </p:sp>
    </p:spTree>
    <p:extLst>
      <p:ext uri="{BB962C8B-B14F-4D97-AF65-F5344CB8AC3E}">
        <p14:creationId xmlns:p14="http://schemas.microsoft.com/office/powerpoint/2010/main" val="23093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Did Chemie">
      <a:dk1>
        <a:sysClr val="windowText" lastClr="000000"/>
      </a:dk1>
      <a:lt1>
        <a:sysClr val="window" lastClr="FFFFFF"/>
      </a:lt1>
      <a:dk2>
        <a:srgbClr val="777777"/>
      </a:dk2>
      <a:lt2>
        <a:srgbClr val="DDDDDD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00FFFF"/>
      </a:accent6>
      <a:hlink>
        <a:srgbClr val="0000FF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>
          <a:defRPr sz="14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</Words>
  <Application>Microsoft Office PowerPoint</Application>
  <PresentationFormat>A4-Papier (210 x 297 mm)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6</cp:revision>
  <dcterms:created xsi:type="dcterms:W3CDTF">2020-07-16T09:33:05Z</dcterms:created>
  <dcterms:modified xsi:type="dcterms:W3CDTF">2020-07-29T07:23:51Z</dcterms:modified>
</cp:coreProperties>
</file>