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99" r:id="rId2"/>
    <p:sldId id="262" r:id="rId3"/>
    <p:sldId id="317" r:id="rId4"/>
    <p:sldId id="326" r:id="rId5"/>
    <p:sldId id="330" r:id="rId6"/>
    <p:sldId id="331" r:id="rId7"/>
    <p:sldId id="312" r:id="rId8"/>
    <p:sldId id="275" r:id="rId9"/>
    <p:sldId id="276" r:id="rId10"/>
    <p:sldId id="287" r:id="rId11"/>
    <p:sldId id="280" r:id="rId12"/>
    <p:sldId id="335" r:id="rId13"/>
    <p:sldId id="336" r:id="rId14"/>
    <p:sldId id="337" r:id="rId15"/>
    <p:sldId id="339" r:id="rId16"/>
    <p:sldId id="34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1C9"/>
    <a:srgbClr val="348C36"/>
    <a:srgbClr val="FF0000"/>
    <a:srgbClr val="00FF00"/>
    <a:srgbClr val="FFB9B9"/>
    <a:srgbClr val="FFD1D1"/>
    <a:srgbClr val="FF6161"/>
    <a:srgbClr val="FF5757"/>
    <a:srgbClr val="C8D4A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1" autoAdjust="0"/>
    <p:restoredTop sz="96252" autoAdjust="0"/>
  </p:normalViewPr>
  <p:slideViewPr>
    <p:cSldViewPr showGuides="1">
      <p:cViewPr varScale="1">
        <p:scale>
          <a:sx n="81" d="100"/>
          <a:sy n="81" d="100"/>
        </p:scale>
        <p:origin x="-1397" y="-8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A3669-737B-49C2-B3BE-9639F06CA2BF}" type="datetimeFigureOut">
              <a:rPr lang="de-DE" smtClean="0"/>
              <a:t>03.12.2016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22B2F-9DF0-41BA-A2DE-B6354D8B7B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9BB-A041-461B-B220-2DC4E5E3BFC9}" type="datetime1">
              <a:rPr lang="de-DE" smtClean="0"/>
              <a:t>03.12.2016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3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AD3-BB62-4502-ABE5-AAD96D8F548F}" type="datetime1">
              <a:rPr lang="de-DE" smtClean="0"/>
              <a:t>03.12.2016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59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FCA-8CBA-4AC8-B2B3-412E06CA9D00}" type="datetime1">
              <a:rPr lang="de-DE" smtClean="0"/>
              <a:t>03.12.2016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170-8631-4C75-BB79-EC3222DD44EF}" type="datetime1">
              <a:rPr lang="de-DE" smtClean="0"/>
              <a:t>03.12.2016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43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7C9B-A36F-4389-BDFC-A47AF4C99B9B}" type="datetime1">
              <a:rPr lang="de-DE" smtClean="0"/>
              <a:t>03.12.2016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86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BF5-B091-4CA9-89DF-75DCF9CCD090}" type="datetime1">
              <a:rPr lang="de-DE" smtClean="0"/>
              <a:t>03.12.2016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22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B61C-BE94-4CD0-8934-2B1FB3087ADE}" type="datetime1">
              <a:rPr lang="de-DE" smtClean="0"/>
              <a:t>03.12.2016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6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3BB-EA81-424C-B257-3315BE954064}" type="datetime1">
              <a:rPr lang="de-DE" smtClean="0"/>
              <a:t>03.12.2016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90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61FB-A836-44B0-9BA9-72C6D863E322}" type="datetime1">
              <a:rPr lang="de-DE" smtClean="0"/>
              <a:t>03.12.2016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6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2FE-EB23-4A4F-898D-F55A6B25F9F9}" type="datetime1">
              <a:rPr lang="de-DE" smtClean="0"/>
              <a:t>03.12.2016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93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E477-C2A1-4D49-AE3B-B8BB97E277E2}" type="datetime1">
              <a:rPr lang="de-DE" smtClean="0"/>
              <a:t>03.12.2016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A812-BF50-480B-B6CB-DC77D300B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7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 rot="-5400000">
            <a:off x="4056062" y="1411288"/>
            <a:ext cx="1031875" cy="4057650"/>
            <a:chOff x="566" y="710"/>
            <a:chExt cx="650" cy="2556"/>
          </a:xfrm>
        </p:grpSpPr>
        <p:grpSp>
          <p:nvGrpSpPr>
            <p:cNvPr id="12324" name="Group 3"/>
            <p:cNvGrpSpPr>
              <a:grpSpLocks/>
            </p:cNvGrpSpPr>
            <p:nvPr/>
          </p:nvGrpSpPr>
          <p:grpSpPr bwMode="auto">
            <a:xfrm rot="5400000">
              <a:off x="-371" y="1678"/>
              <a:ext cx="2540" cy="635"/>
              <a:chOff x="1600" y="1142"/>
              <a:chExt cx="2540" cy="635"/>
            </a:xfrm>
          </p:grpSpPr>
          <p:sp>
            <p:nvSpPr>
              <p:cNvPr id="12326" name="Rectangle 4"/>
              <p:cNvSpPr>
                <a:spLocks noChangeArrowheads="1"/>
              </p:cNvSpPr>
              <p:nvPr/>
            </p:nvSpPr>
            <p:spPr bwMode="auto">
              <a:xfrm>
                <a:off x="1600" y="1233"/>
                <a:ext cx="2540" cy="5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2327" name="Rectangle 5"/>
              <p:cNvSpPr>
                <a:spLocks noChangeArrowheads="1"/>
              </p:cNvSpPr>
              <p:nvPr/>
            </p:nvSpPr>
            <p:spPr bwMode="auto">
              <a:xfrm>
                <a:off x="2585" y="1142"/>
                <a:ext cx="590" cy="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12325" name="Text Box 6"/>
            <p:cNvSpPr txBox="1">
              <a:spLocks noChangeArrowheads="1"/>
            </p:cNvSpPr>
            <p:nvPr/>
          </p:nvSpPr>
          <p:spPr bwMode="auto">
            <a:xfrm rot="5400000">
              <a:off x="278" y="998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Polycarbonat</a:t>
              </a:r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 rot="-5400000">
            <a:off x="4052093" y="1424782"/>
            <a:ext cx="1039813" cy="4038600"/>
            <a:chOff x="2089" y="785"/>
            <a:chExt cx="655" cy="2544"/>
          </a:xfrm>
        </p:grpSpPr>
        <p:sp>
          <p:nvSpPr>
            <p:cNvPr id="12322" name="Rectangle 8"/>
            <p:cNvSpPr>
              <a:spLocks noChangeArrowheads="1"/>
            </p:cNvSpPr>
            <p:nvPr/>
          </p:nvSpPr>
          <p:spPr bwMode="auto">
            <a:xfrm>
              <a:off x="2109" y="799"/>
              <a:ext cx="635" cy="25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 rot="5400000">
              <a:off x="1801" y="1073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Polycarbonat</a:t>
              </a:r>
            </a:p>
          </p:txBody>
        </p:sp>
      </p:grp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216775" y="22240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Fotos</a:t>
            </a:r>
          </a:p>
        </p:txBody>
      </p:sp>
      <p:sp>
        <p:nvSpPr>
          <p:cNvPr id="12293" name="Rectangle 11" descr="Diagonal hell nach oben"/>
          <p:cNvSpPr>
            <a:spLocks noChangeArrowheads="1"/>
          </p:cNvSpPr>
          <p:nvPr/>
        </p:nvSpPr>
        <p:spPr bwMode="auto">
          <a:xfrm>
            <a:off x="2224088" y="2566988"/>
            <a:ext cx="360362" cy="1654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12294" name="Rectangle 12" descr="Diagonal hell nach oben"/>
          <p:cNvSpPr>
            <a:spLocks noChangeArrowheads="1"/>
          </p:cNvSpPr>
          <p:nvPr/>
        </p:nvSpPr>
        <p:spPr bwMode="auto">
          <a:xfrm>
            <a:off x="6588125" y="2573338"/>
            <a:ext cx="360363" cy="1647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12295" name="Rectangle 13" descr="Diagonal hell nach oben"/>
          <p:cNvSpPr>
            <a:spLocks noChangeArrowheads="1"/>
          </p:cNvSpPr>
          <p:nvPr/>
        </p:nvSpPr>
        <p:spPr bwMode="auto">
          <a:xfrm>
            <a:off x="2555875" y="3933825"/>
            <a:ext cx="4032250" cy="287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5364163" y="1773238"/>
            <a:ext cx="4392612" cy="215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5364163" y="1989138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364163" y="1989138"/>
            <a:ext cx="287337" cy="19446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5364163" y="1773238"/>
            <a:ext cx="439261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364163" y="1989138"/>
            <a:ext cx="287337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2530475" y="-2187575"/>
            <a:ext cx="4083050" cy="3586163"/>
            <a:chOff x="1594" y="-1333"/>
            <a:chExt cx="2572" cy="2259"/>
          </a:xfrm>
        </p:grpSpPr>
        <p:grpSp>
          <p:nvGrpSpPr>
            <p:cNvPr id="12312" name="Group 20"/>
            <p:cNvGrpSpPr>
              <a:grpSpLocks/>
            </p:cNvGrpSpPr>
            <p:nvPr/>
          </p:nvGrpSpPr>
          <p:grpSpPr bwMode="auto">
            <a:xfrm>
              <a:off x="1594" y="618"/>
              <a:ext cx="2572" cy="308"/>
              <a:chOff x="1583" y="981"/>
              <a:chExt cx="2572" cy="308"/>
            </a:xfrm>
          </p:grpSpPr>
          <p:grpSp>
            <p:nvGrpSpPr>
              <p:cNvPr id="12314" name="Group 21"/>
              <p:cNvGrpSpPr>
                <a:grpSpLocks/>
              </p:cNvGrpSpPr>
              <p:nvPr/>
            </p:nvGrpSpPr>
            <p:grpSpPr bwMode="auto">
              <a:xfrm>
                <a:off x="1605" y="981"/>
                <a:ext cx="2550" cy="182"/>
                <a:chOff x="1600" y="935"/>
                <a:chExt cx="2550" cy="182"/>
              </a:xfrm>
            </p:grpSpPr>
            <p:sp>
              <p:nvSpPr>
                <p:cNvPr id="12319" name="Rectangle 22"/>
                <p:cNvSpPr>
                  <a:spLocks noChangeArrowheads="1"/>
                </p:cNvSpPr>
                <p:nvPr/>
              </p:nvSpPr>
              <p:spPr bwMode="auto">
                <a:xfrm>
                  <a:off x="1600" y="935"/>
                  <a:ext cx="2550" cy="91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2320" name="Rectangle 23"/>
                <p:cNvSpPr>
                  <a:spLocks noChangeArrowheads="1"/>
                </p:cNvSpPr>
                <p:nvPr/>
              </p:nvSpPr>
              <p:spPr bwMode="auto">
                <a:xfrm>
                  <a:off x="1600" y="1026"/>
                  <a:ext cx="907" cy="91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2321" name="Rectangle 24"/>
                <p:cNvSpPr>
                  <a:spLocks noChangeArrowheads="1"/>
                </p:cNvSpPr>
                <p:nvPr/>
              </p:nvSpPr>
              <p:spPr bwMode="auto">
                <a:xfrm>
                  <a:off x="3243" y="1026"/>
                  <a:ext cx="907" cy="91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</p:grpSp>
          <p:sp>
            <p:nvSpPr>
              <p:cNvPr id="12315" name="Rectangle 25"/>
              <p:cNvSpPr>
                <a:spLocks noChangeArrowheads="1"/>
              </p:cNvSpPr>
              <p:nvPr/>
            </p:nvSpPr>
            <p:spPr bwMode="auto">
              <a:xfrm>
                <a:off x="1605" y="1158"/>
                <a:ext cx="988" cy="13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2316" name="Rectangle 26"/>
              <p:cNvSpPr>
                <a:spLocks noChangeArrowheads="1"/>
              </p:cNvSpPr>
              <p:nvPr/>
            </p:nvSpPr>
            <p:spPr bwMode="auto">
              <a:xfrm>
                <a:off x="3164" y="1153"/>
                <a:ext cx="991" cy="13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2317" name="Rectangle 27"/>
              <p:cNvSpPr>
                <a:spLocks noChangeArrowheads="1"/>
              </p:cNvSpPr>
              <p:nvPr/>
            </p:nvSpPr>
            <p:spPr bwMode="auto">
              <a:xfrm>
                <a:off x="2508" y="1071"/>
                <a:ext cx="780" cy="12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2318" name="Text Box 28"/>
              <p:cNvSpPr txBox="1">
                <a:spLocks noChangeArrowheads="1"/>
              </p:cNvSpPr>
              <p:nvPr/>
            </p:nvSpPr>
            <p:spPr bwMode="auto">
              <a:xfrm>
                <a:off x="1583" y="1087"/>
                <a:ext cx="4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>
                    <a:solidFill>
                      <a:schemeClr val="bg1"/>
                    </a:solidFill>
                  </a:rPr>
                  <a:t>Matrix</a:t>
                </a:r>
              </a:p>
            </p:txBody>
          </p:sp>
        </p:grpSp>
        <p:sp>
          <p:nvSpPr>
            <p:cNvPr id="12313" name="Rectangle 29"/>
            <p:cNvSpPr>
              <a:spLocks noChangeArrowheads="1"/>
            </p:cNvSpPr>
            <p:nvPr/>
          </p:nvSpPr>
          <p:spPr bwMode="auto">
            <a:xfrm>
              <a:off x="2744" y="-1333"/>
              <a:ext cx="272" cy="19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grpSp>
        <p:nvGrpSpPr>
          <p:cNvPr id="47137" name="Group 33"/>
          <p:cNvGrpSpPr>
            <a:grpSpLocks/>
          </p:cNvGrpSpPr>
          <p:nvPr/>
        </p:nvGrpSpPr>
        <p:grpSpPr bwMode="auto">
          <a:xfrm>
            <a:off x="5288992" y="1624012"/>
            <a:ext cx="4465638" cy="927101"/>
            <a:chOff x="3333" y="1024"/>
            <a:chExt cx="2813" cy="584"/>
          </a:xfrm>
        </p:grpSpPr>
        <p:sp>
          <p:nvSpPr>
            <p:cNvPr id="12308" name="Line 34"/>
            <p:cNvSpPr>
              <a:spLocks noChangeShapeType="1"/>
            </p:cNvSpPr>
            <p:nvPr/>
          </p:nvSpPr>
          <p:spPr bwMode="auto">
            <a:xfrm flipH="1">
              <a:off x="3333" y="1024"/>
              <a:ext cx="0" cy="584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9" name="Line 35"/>
            <p:cNvSpPr>
              <a:spLocks noChangeShapeType="1"/>
            </p:cNvSpPr>
            <p:nvPr/>
          </p:nvSpPr>
          <p:spPr bwMode="auto">
            <a:xfrm flipH="1">
              <a:off x="3601" y="1250"/>
              <a:ext cx="0" cy="358"/>
            </a:xfrm>
            <a:prstGeom prst="line">
              <a:avLst/>
            </a:prstGeom>
            <a:noFill/>
            <a:ln w="146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0" name="Line 36"/>
            <p:cNvSpPr>
              <a:spLocks noChangeShapeType="1"/>
            </p:cNvSpPr>
            <p:nvPr/>
          </p:nvSpPr>
          <p:spPr bwMode="auto">
            <a:xfrm>
              <a:off x="3334" y="1071"/>
              <a:ext cx="281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1" name="Line 37"/>
            <p:cNvSpPr>
              <a:spLocks noChangeShapeType="1"/>
            </p:cNvSpPr>
            <p:nvPr/>
          </p:nvSpPr>
          <p:spPr bwMode="auto">
            <a:xfrm>
              <a:off x="3606" y="1298"/>
              <a:ext cx="2540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07" name="Rectangle 39"/>
          <p:cNvSpPr>
            <a:spLocks noChangeArrowheads="1"/>
          </p:cNvSpPr>
          <p:nvPr/>
        </p:nvSpPr>
        <p:spPr bwMode="auto">
          <a:xfrm>
            <a:off x="0" y="-16671"/>
            <a:ext cx="9144000" cy="54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/>
              <a:t>Spritzgussverfahren</a:t>
            </a:r>
            <a:endParaRPr lang="de-DE" altLang="de-DE" sz="36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4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59259E-6 L 0.0 0.2423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0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24236 L 0.0 0.084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Synthesewege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Synthesemöglichkeiten von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Diphenylcarbonat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Julian\Documents\UNIVERSITÄT\Chemie\ÜiV\3. Vortrag - OC - Chemie der CD, DVD\Phen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8" y="2490308"/>
            <a:ext cx="864096" cy="13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ulian\Documents\UNIVERSITÄT\Chemie\ÜiV\3. Vortrag - OC - Chemie der CD, DVD\D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82" y="2770074"/>
            <a:ext cx="2538786" cy="8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lian\Documents\UNIVERSITÄT\Chemie\ÜiV\3. Vortrag - OC - Chemie der CD, DVD\co grü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4494"/>
            <a:ext cx="2660897" cy="9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2322384" y="2093826"/>
            <a:ext cx="2606257" cy="1019754"/>
            <a:chOff x="2322384" y="2093826"/>
            <a:chExt cx="2606257" cy="1019754"/>
          </a:xfrm>
        </p:grpSpPr>
        <p:pic>
          <p:nvPicPr>
            <p:cNvPr id="1026" name="Picture 2" descr="C:\Users\Julian\Documents\UNIVERSITÄT\Chemie\ÜiV\3. Vortrag - OC - Chemie der CD, DVD\KDM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79" y="2093826"/>
              <a:ext cx="1205614" cy="50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Julian\Documents\UNIVERSITÄT\Chemie\ÜiV\3. Vortrag - OC - Chemie der CD, DVD\schmelz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84" y="2231417"/>
              <a:ext cx="2606257" cy="88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Der entscheidende Faktor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672" y="980728"/>
            <a:ext cx="4040188" cy="783778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Polycarbonat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(PC)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8" y="980728"/>
            <a:ext cx="4041775" cy="783778"/>
          </a:xfrm>
        </p:spPr>
        <p:txBody>
          <a:bodyPr>
            <a:noAutofit/>
          </a:bodyPr>
          <a:lstStyle/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Polymethylmethacrylat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(PMMA)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 descr="C:\Users\Julian\Documents\UNIVERSITÄT\Chemie\ÜiV\3. Vortrag - OC - Chemie der CD, DVD\C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716358" cy="13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ulian\Documents\UNIVERSITÄT\Chemie\ÜiV\3. Vortrag - OC - Chemie der CD, DVD\PM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97" y="1988839"/>
            <a:ext cx="2262188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364834" y="3790101"/>
            <a:ext cx="270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Unpolarer Charakter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43697" y="379010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Sehr polarer Charakter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55576" y="423664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Niedrige Wasserabsorption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220072" y="423664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Hohe Wasserabsorption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3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59"/>
          <p:cNvSpPr>
            <a:spLocks noChangeArrowheads="1"/>
          </p:cNvSpPr>
          <p:nvPr/>
        </p:nvSpPr>
        <p:spPr bwMode="auto">
          <a:xfrm>
            <a:off x="0" y="-26988"/>
            <a:ext cx="9144000" cy="57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/>
              <a:t>Die Funktion der </a:t>
            </a:r>
            <a:r>
              <a:rPr lang="de-DE" altLang="de-DE" sz="3600" b="1" dirty="0"/>
              <a:t>CD-R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12</a:t>
            </a:fld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481480" y="1648013"/>
            <a:ext cx="3156338" cy="2824163"/>
            <a:chOff x="308737" y="1653139"/>
            <a:chExt cx="3156338" cy="2824163"/>
          </a:xfrm>
        </p:grpSpPr>
        <p:sp>
          <p:nvSpPr>
            <p:cNvPr id="17412" name="Text Box 22"/>
            <p:cNvSpPr txBox="1">
              <a:spLocks noChangeArrowheads="1"/>
            </p:cNvSpPr>
            <p:nvPr/>
          </p:nvSpPr>
          <p:spPr bwMode="auto">
            <a:xfrm>
              <a:off x="2506663" y="2101056"/>
              <a:ext cx="184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/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323528" y="1653139"/>
              <a:ext cx="3024897" cy="2824163"/>
              <a:chOff x="1547813" y="2209800"/>
              <a:chExt cx="3024897" cy="2824163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1547813" y="2754313"/>
                <a:ext cx="3024188" cy="1347787"/>
                <a:chOff x="1583" y="1142"/>
                <a:chExt cx="1905" cy="635"/>
              </a:xfrm>
            </p:grpSpPr>
            <p:grpSp>
              <p:nvGrpSpPr>
                <p:cNvPr id="56" name="Group 3"/>
                <p:cNvGrpSpPr>
                  <a:grpSpLocks/>
                </p:cNvGrpSpPr>
                <p:nvPr/>
              </p:nvGrpSpPr>
              <p:grpSpPr bwMode="auto">
                <a:xfrm>
                  <a:off x="1597" y="1142"/>
                  <a:ext cx="1891" cy="635"/>
                  <a:chOff x="1597" y="1142"/>
                  <a:chExt cx="1891" cy="635"/>
                </a:xfrm>
              </p:grpSpPr>
              <p:sp>
                <p:nvSpPr>
                  <p:cNvPr id="5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597" y="1233"/>
                    <a:ext cx="1891" cy="544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5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585" y="1142"/>
                    <a:ext cx="590" cy="182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</p:grpSp>
            <p:sp>
              <p:nvSpPr>
                <p:cNvPr id="5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583" y="1600"/>
                  <a:ext cx="768" cy="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/>
                    <a:t>Polycarbonat</a:t>
                  </a:r>
                </a:p>
              </p:txBody>
            </p:sp>
          </p:grp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3713163" y="5030788"/>
                <a:ext cx="31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8" name="Group 50"/>
              <p:cNvGrpSpPr>
                <a:grpSpLocks/>
              </p:cNvGrpSpPr>
              <p:nvPr/>
            </p:nvGrpSpPr>
            <p:grpSpPr bwMode="auto">
              <a:xfrm>
                <a:off x="1547813" y="2660653"/>
                <a:ext cx="3024188" cy="341313"/>
                <a:chOff x="975" y="1682"/>
                <a:chExt cx="1905" cy="215"/>
              </a:xfrm>
            </p:grpSpPr>
            <p:sp>
              <p:nvSpPr>
                <p:cNvPr id="5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10" y="1682"/>
                  <a:ext cx="723" cy="21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53" name="Rectangle 9"/>
                <p:cNvSpPr>
                  <a:spLocks noChangeArrowheads="1"/>
                </p:cNvSpPr>
                <p:nvPr/>
              </p:nvSpPr>
              <p:spPr bwMode="auto">
                <a:xfrm>
                  <a:off x="2494" y="1688"/>
                  <a:ext cx="386" cy="209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989" y="1682"/>
                  <a:ext cx="1045" cy="21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75" y="1698"/>
                  <a:ext cx="556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/>
                    <a:t>Farbstoff</a:t>
                  </a:r>
                  <a:endParaRPr lang="de-DE" altLang="de-DE" sz="1800"/>
                </a:p>
              </p:txBody>
            </p:sp>
          </p:grpSp>
          <p:grpSp>
            <p:nvGrpSpPr>
              <p:cNvPr id="39" name="Group 19"/>
              <p:cNvGrpSpPr>
                <a:grpSpLocks/>
              </p:cNvGrpSpPr>
              <p:nvPr/>
            </p:nvGrpSpPr>
            <p:grpSpPr bwMode="auto">
              <a:xfrm>
                <a:off x="1549400" y="2209800"/>
                <a:ext cx="3023310" cy="522288"/>
                <a:chOff x="1590" y="1513"/>
                <a:chExt cx="1900" cy="329"/>
              </a:xfrm>
            </p:grpSpPr>
            <p:grpSp>
              <p:nvGrpSpPr>
                <p:cNvPr id="41" name="Group 20"/>
                <p:cNvGrpSpPr>
                  <a:grpSpLocks/>
                </p:cNvGrpSpPr>
                <p:nvPr/>
              </p:nvGrpSpPr>
              <p:grpSpPr bwMode="auto">
                <a:xfrm>
                  <a:off x="1590" y="1513"/>
                  <a:ext cx="1900" cy="193"/>
                  <a:chOff x="1587" y="924"/>
                  <a:chExt cx="1900" cy="193"/>
                </a:xfrm>
              </p:grpSpPr>
              <p:grpSp>
                <p:nvGrpSpPr>
                  <p:cNvPr id="4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600" y="935"/>
                    <a:ext cx="1887" cy="182"/>
                    <a:chOff x="1600" y="935"/>
                    <a:chExt cx="1887" cy="182"/>
                  </a:xfrm>
                </p:grpSpPr>
                <p:sp>
                  <p:nvSpPr>
                    <p:cNvPr id="49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0" y="935"/>
                      <a:ext cx="1887" cy="158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  <p:sp>
                  <p:nvSpPr>
                    <p:cNvPr id="50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0" y="1026"/>
                      <a:ext cx="907" cy="91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  <p:sp>
                  <p:nvSpPr>
                    <p:cNvPr id="5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5" y="1026"/>
                      <a:ext cx="272" cy="91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</p:grpSp>
              <p:sp>
                <p:nvSpPr>
                  <p:cNvPr id="4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7" y="924"/>
                    <a:ext cx="35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400" dirty="0"/>
                      <a:t>Lack</a:t>
                    </a:r>
                  </a:p>
                </p:txBody>
              </p:sp>
            </p:grpSp>
            <p:grpSp>
              <p:nvGrpSpPr>
                <p:cNvPr id="42" name="Group 26"/>
                <p:cNvGrpSpPr>
                  <a:grpSpLocks/>
                </p:cNvGrpSpPr>
                <p:nvPr/>
              </p:nvGrpSpPr>
              <p:grpSpPr bwMode="auto">
                <a:xfrm>
                  <a:off x="1600" y="1650"/>
                  <a:ext cx="1890" cy="192"/>
                  <a:chOff x="1600" y="1650"/>
                  <a:chExt cx="1890" cy="192"/>
                </a:xfrm>
              </p:grpSpPr>
              <p:sp>
                <p:nvSpPr>
                  <p:cNvPr id="4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603" y="1682"/>
                    <a:ext cx="985" cy="121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4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165" y="1682"/>
                    <a:ext cx="325" cy="121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4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682"/>
                    <a:ext cx="728" cy="121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4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" y="1650"/>
                    <a:ext cx="40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400"/>
                      <a:t>Silber</a:t>
                    </a:r>
                  </a:p>
                </p:txBody>
              </p:sp>
            </p:grpSp>
          </p:grpSp>
          <p:sp>
            <p:nvSpPr>
              <p:cNvPr id="40" name="Rectangle 49"/>
              <p:cNvSpPr>
                <a:spLocks noChangeArrowheads="1"/>
              </p:cNvSpPr>
              <p:nvPr/>
            </p:nvSpPr>
            <p:spPr bwMode="auto">
              <a:xfrm>
                <a:off x="3131368" y="2670176"/>
                <a:ext cx="935038" cy="33179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36922" name="Text Box 58"/>
            <p:cNvSpPr txBox="1">
              <a:spLocks noChangeArrowheads="1"/>
            </p:cNvSpPr>
            <p:nvPr/>
          </p:nvSpPr>
          <p:spPr bwMode="auto">
            <a:xfrm>
              <a:off x="308737" y="2431547"/>
              <a:ext cx="31563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/>
                <a:t>0 0 0 0 0 0 0 0 0 0 0 0 0 0 0 0 0 0 0 0 </a:t>
              </a:r>
              <a:r>
                <a:rPr lang="de-DE" altLang="de-DE" sz="1400" dirty="0" smtClean="0"/>
                <a:t>   </a:t>
              </a:r>
              <a:endParaRPr lang="de-DE" altLang="de-DE" sz="14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453765" y="1653139"/>
            <a:ext cx="3485659" cy="2824163"/>
            <a:chOff x="4395005" y="1653139"/>
            <a:chExt cx="3485659" cy="282416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4501958" y="1653139"/>
              <a:ext cx="3036037" cy="2824163"/>
              <a:chOff x="1601242" y="3411971"/>
              <a:chExt cx="3036037" cy="2824163"/>
            </a:xfrm>
          </p:grpSpPr>
          <p:grpSp>
            <p:nvGrpSpPr>
              <p:cNvPr id="60" name="Gruppieren 59"/>
              <p:cNvGrpSpPr/>
              <p:nvPr/>
            </p:nvGrpSpPr>
            <p:grpSpPr>
              <a:xfrm>
                <a:off x="1601242" y="3411971"/>
                <a:ext cx="3036037" cy="2824163"/>
                <a:chOff x="1547813" y="2209800"/>
                <a:chExt cx="3036037" cy="2824163"/>
              </a:xfrm>
            </p:grpSpPr>
            <p:grpSp>
              <p:nvGrpSpPr>
                <p:cNvPr id="61" name="Group 2"/>
                <p:cNvGrpSpPr>
                  <a:grpSpLocks/>
                </p:cNvGrpSpPr>
                <p:nvPr/>
              </p:nvGrpSpPr>
              <p:grpSpPr bwMode="auto">
                <a:xfrm>
                  <a:off x="1547813" y="2754313"/>
                  <a:ext cx="3035299" cy="1347787"/>
                  <a:chOff x="1583" y="1142"/>
                  <a:chExt cx="1912" cy="635"/>
                </a:xfrm>
              </p:grpSpPr>
              <p:grpSp>
                <p:nvGrpSpPr>
                  <p:cNvPr id="81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597" y="1142"/>
                    <a:ext cx="1898" cy="635"/>
                    <a:chOff x="1597" y="1142"/>
                    <a:chExt cx="1898" cy="635"/>
                  </a:xfrm>
                </p:grpSpPr>
                <p:sp>
                  <p:nvSpPr>
                    <p:cNvPr id="83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" y="1233"/>
                      <a:ext cx="1898" cy="54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  <p:sp>
                  <p:nvSpPr>
                    <p:cNvPr id="84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5" y="1142"/>
                      <a:ext cx="590" cy="182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</p:grpSp>
              <p:sp>
                <p:nvSpPr>
                  <p:cNvPr id="8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3" y="1600"/>
                    <a:ext cx="768" cy="1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400"/>
                      <a:t>Polycarbonat</a:t>
                    </a:r>
                  </a:p>
                </p:txBody>
              </p:sp>
            </p:grpSp>
            <p:sp>
              <p:nvSpPr>
                <p:cNvPr id="62" name="Line 34"/>
                <p:cNvSpPr>
                  <a:spLocks noChangeShapeType="1"/>
                </p:cNvSpPr>
                <p:nvPr/>
              </p:nvSpPr>
              <p:spPr bwMode="auto">
                <a:xfrm>
                  <a:off x="3713163" y="5030788"/>
                  <a:ext cx="31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3" name="Group 50"/>
                <p:cNvGrpSpPr>
                  <a:grpSpLocks/>
                </p:cNvGrpSpPr>
                <p:nvPr/>
              </p:nvGrpSpPr>
              <p:grpSpPr bwMode="auto">
                <a:xfrm>
                  <a:off x="1547813" y="2660652"/>
                  <a:ext cx="3035300" cy="341313"/>
                  <a:chOff x="975" y="1682"/>
                  <a:chExt cx="1912" cy="215"/>
                </a:xfrm>
              </p:grpSpPr>
              <p:sp>
                <p:nvSpPr>
                  <p:cNvPr id="7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1688"/>
                    <a:ext cx="816" cy="209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7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989" y="1682"/>
                    <a:ext cx="1045" cy="215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8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1698"/>
                    <a:ext cx="556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400"/>
                      <a:t>Farbstoff</a:t>
                    </a:r>
                    <a:endParaRPr lang="de-DE" altLang="de-DE" sz="1800"/>
                  </a:p>
                </p:txBody>
              </p:sp>
            </p:grpSp>
            <p:grpSp>
              <p:nvGrpSpPr>
                <p:cNvPr id="64" name="Group 19"/>
                <p:cNvGrpSpPr>
                  <a:grpSpLocks/>
                </p:cNvGrpSpPr>
                <p:nvPr/>
              </p:nvGrpSpPr>
              <p:grpSpPr bwMode="auto">
                <a:xfrm>
                  <a:off x="1549400" y="2209800"/>
                  <a:ext cx="3034450" cy="522288"/>
                  <a:chOff x="1590" y="1513"/>
                  <a:chExt cx="1907" cy="329"/>
                </a:xfrm>
              </p:grpSpPr>
              <p:grpSp>
                <p:nvGrpSpPr>
                  <p:cNvPr id="6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590" y="1513"/>
                    <a:ext cx="1907" cy="193"/>
                    <a:chOff x="1587" y="924"/>
                    <a:chExt cx="1907" cy="193"/>
                  </a:xfrm>
                </p:grpSpPr>
                <p:grpSp>
                  <p:nvGrpSpPr>
                    <p:cNvPr id="72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0" y="935"/>
                      <a:ext cx="1894" cy="182"/>
                      <a:chOff x="1600" y="935"/>
                      <a:chExt cx="1894" cy="182"/>
                    </a:xfrm>
                  </p:grpSpPr>
                  <p:sp>
                    <p:nvSpPr>
                      <p:cNvPr id="74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0" y="935"/>
                        <a:ext cx="1894" cy="15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000"/>
                      </a:p>
                    </p:txBody>
                  </p:sp>
                  <p:sp>
                    <p:nvSpPr>
                      <p:cNvPr id="75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0" y="1026"/>
                        <a:ext cx="907" cy="9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000"/>
                      </a:p>
                    </p:txBody>
                  </p:sp>
                  <p:sp>
                    <p:nvSpPr>
                      <p:cNvPr id="76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5" y="1026"/>
                        <a:ext cx="279" cy="9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000"/>
                      </a:p>
                    </p:txBody>
                  </p:sp>
                </p:grpSp>
                <p:sp>
                  <p:nvSpPr>
                    <p:cNvPr id="73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7" y="924"/>
                      <a:ext cx="352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C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DE" altLang="de-DE" sz="1400"/>
                        <a:t>Lack</a:t>
                      </a:r>
                    </a:p>
                  </p:txBody>
                </p:sp>
              </p:grpSp>
              <p:grpSp>
                <p:nvGrpSpPr>
                  <p:cNvPr id="6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600" y="1650"/>
                    <a:ext cx="1897" cy="192"/>
                    <a:chOff x="1600" y="1650"/>
                    <a:chExt cx="1897" cy="192"/>
                  </a:xfrm>
                </p:grpSpPr>
                <p:sp>
                  <p:nvSpPr>
                    <p:cNvPr id="6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3" y="1682"/>
                      <a:ext cx="985" cy="121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  <p:sp>
                  <p:nvSpPr>
                    <p:cNvPr id="69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3" y="1682"/>
                      <a:ext cx="724" cy="121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000"/>
                    </a:p>
                  </p:txBody>
                </p:sp>
                <p:sp>
                  <p:nvSpPr>
                    <p:cNvPr id="71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0" y="1650"/>
                      <a:ext cx="402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DE" altLang="de-DE" sz="1400"/>
                        <a:t>Silber</a:t>
                      </a:r>
                    </a:p>
                  </p:txBody>
                </p:sp>
              </p:grpSp>
            </p:grpSp>
          </p:grp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735812" y="3579975"/>
                <a:ext cx="788384" cy="20796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2741357" y="3773309"/>
                <a:ext cx="788384" cy="4308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 dirty="0"/>
              </a:p>
            </p:txBody>
          </p:sp>
        </p:grpSp>
        <p:sp>
          <p:nvSpPr>
            <p:cNvPr id="88" name="Text Box 58"/>
            <p:cNvSpPr txBox="1">
              <a:spLocks noChangeArrowheads="1"/>
            </p:cNvSpPr>
            <p:nvPr/>
          </p:nvSpPr>
          <p:spPr bwMode="auto">
            <a:xfrm>
              <a:off x="4395005" y="2422731"/>
              <a:ext cx="34856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/>
                <a:t> </a:t>
              </a:r>
              <a:r>
                <a:rPr lang="de-DE" altLang="de-DE" sz="1400" dirty="0" smtClean="0"/>
                <a:t> 0 </a:t>
              </a:r>
              <a:r>
                <a:rPr lang="de-DE" altLang="de-DE" sz="1400" dirty="0"/>
                <a:t>0 0 0 0 0 </a:t>
              </a:r>
              <a:r>
                <a:rPr lang="de-DE" altLang="de-DE" sz="1400" dirty="0" smtClean="0"/>
                <a:t>0 </a:t>
              </a:r>
              <a:r>
                <a:rPr lang="de-DE" altLang="de-DE" sz="1400" dirty="0" smtClean="0">
                  <a:solidFill>
                    <a:srgbClr val="FF0000"/>
                  </a:solidFill>
                </a:rPr>
                <a:t>1</a:t>
              </a:r>
              <a:r>
                <a:rPr lang="de-DE" altLang="de-DE" sz="1400" dirty="0" smtClean="0"/>
                <a:t> 0 </a:t>
              </a:r>
              <a:r>
                <a:rPr lang="de-DE" altLang="de-DE" sz="1400" dirty="0"/>
                <a:t>0 </a:t>
              </a:r>
              <a:r>
                <a:rPr lang="de-DE" altLang="de-DE" sz="1400" dirty="0" smtClean="0"/>
                <a:t>0 0 </a:t>
              </a:r>
              <a:r>
                <a:rPr lang="de-DE" altLang="de-DE" sz="1400" dirty="0" smtClean="0">
                  <a:solidFill>
                    <a:srgbClr val="FF0000"/>
                  </a:solidFill>
                </a:rPr>
                <a:t>1</a:t>
              </a:r>
              <a:r>
                <a:rPr lang="de-DE" altLang="de-DE" sz="1400" dirty="0" smtClean="0"/>
                <a:t> </a:t>
              </a:r>
              <a:r>
                <a:rPr lang="de-DE" altLang="de-DE" sz="1400" dirty="0"/>
                <a:t>0 0 0 0 </a:t>
              </a:r>
              <a:r>
                <a:rPr lang="de-DE" altLang="de-DE" sz="1400" dirty="0" smtClean="0"/>
                <a:t>0 0 0    </a:t>
              </a:r>
              <a:endParaRPr lang="de-DE" alt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1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1880" y="3789040"/>
                <a:ext cx="112723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200" i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20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1200" i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λ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200" b="0" i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de-DE" sz="1200" b="0" i="1" baseline="-250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  <m:r>
                      <m:rPr>
                        <m:nor/>
                      </m:rPr>
                      <a:rPr lang="de-DE" sz="12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89040"/>
                <a:ext cx="1127232" cy="396391"/>
              </a:xfrm>
              <a:prstGeom prst="rect">
                <a:avLst/>
              </a:prstGeom>
              <a:blipFill rotWithShape="1">
                <a:blip r:embed="rId2"/>
                <a:stretch>
                  <a:fillRect l="-541" b="-6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63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563888" y="3789040"/>
                <a:ext cx="1186543" cy="369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2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20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de-DE" sz="12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de-DE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200" b="0" i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e-DE" sz="1200" b="0" i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de-DE" sz="1200" b="0" i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200" b="0" i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den>
                    </m:f>
                    <m:r>
                      <m:rPr>
                        <m:nor/>
                      </m:rPr>
                      <a:rPr lang="de-DE" sz="1200" b="0" i="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89040"/>
                <a:ext cx="1186543" cy="369717"/>
              </a:xfrm>
              <a:prstGeom prst="rect">
                <a:avLst/>
              </a:prstGeom>
              <a:blipFill rotWithShape="1">
                <a:blip r:embed="rId2"/>
                <a:stretch>
                  <a:fillRect l="-515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64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1390514" y="3747232"/>
            <a:ext cx="2854206" cy="1883273"/>
            <a:chOff x="1227671" y="2616233"/>
            <a:chExt cx="2854206" cy="1883273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696355" y="2837279"/>
              <a:ext cx="1457219" cy="1457147"/>
              <a:chOff x="3477046" y="2334274"/>
              <a:chExt cx="2174953" cy="2174846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3671900" y="2526419"/>
                <a:ext cx="1800200" cy="1805161"/>
                <a:chOff x="395536" y="3424038"/>
                <a:chExt cx="1800200" cy="1805161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395536" y="3424038"/>
                  <a:ext cx="1800200" cy="18051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1" name="Gruppieren 10"/>
                <p:cNvGrpSpPr/>
                <p:nvPr/>
              </p:nvGrpSpPr>
              <p:grpSpPr>
                <a:xfrm>
                  <a:off x="557554" y="3606538"/>
                  <a:ext cx="1476164" cy="1440160"/>
                  <a:chOff x="557554" y="3606538"/>
                  <a:chExt cx="1476164" cy="1440160"/>
                </a:xfrm>
              </p:grpSpPr>
              <p:sp>
                <p:nvSpPr>
                  <p:cNvPr id="7" name="Ellipse 6"/>
                  <p:cNvSpPr/>
                  <p:nvPr/>
                </p:nvSpPr>
                <p:spPr>
                  <a:xfrm>
                    <a:off x="557554" y="3606538"/>
                    <a:ext cx="1476164" cy="144016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" name="Ellipse 7"/>
                  <p:cNvSpPr/>
                  <p:nvPr/>
                </p:nvSpPr>
                <p:spPr>
                  <a:xfrm>
                    <a:off x="755576" y="3784077"/>
                    <a:ext cx="1080120" cy="1085082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>
                  <a:xfrm>
                    <a:off x="938183" y="3964097"/>
                    <a:ext cx="714906" cy="725042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" name="Ellipse 9"/>
                  <p:cNvSpPr/>
                  <p:nvPr/>
                </p:nvSpPr>
                <p:spPr>
                  <a:xfrm>
                    <a:off x="1116909" y="4145357"/>
                    <a:ext cx="357453" cy="36252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cxnSp>
            <p:nvCxnSpPr>
              <p:cNvPr id="14" name="Gerade Verbindung 13"/>
              <p:cNvCxnSpPr/>
              <p:nvPr/>
            </p:nvCxnSpPr>
            <p:spPr>
              <a:xfrm>
                <a:off x="4571999" y="2348880"/>
                <a:ext cx="1" cy="21602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/>
              <p:nvPr/>
            </p:nvCxnSpPr>
            <p:spPr>
              <a:xfrm flipH="1">
                <a:off x="3491999" y="3429000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 rot="2700000" flipH="1">
                <a:off x="3477047" y="3414274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 rot="8100000" flipH="1">
                <a:off x="3477046" y="3447324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feld 24"/>
            <p:cNvSpPr txBox="1"/>
            <p:nvPr/>
          </p:nvSpPr>
          <p:spPr>
            <a:xfrm>
              <a:off x="2060393" y="2616233"/>
              <a:ext cx="864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Transmission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903744" y="2789612"/>
              <a:ext cx="1058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Geringe Doppelbrechung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107383" y="3398357"/>
              <a:ext cx="974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Wärmeform-beständigkeit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805573" y="4037842"/>
              <a:ext cx="115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Niedrige Wasserabsorption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228305" y="4268674"/>
              <a:ext cx="474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Preis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338387" y="4057009"/>
              <a:ext cx="7678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Spritzguss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227671" y="3398357"/>
              <a:ext cx="673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Bruch-festigkeit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564424" y="2850709"/>
              <a:ext cx="4959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Härte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9" name="Gerade Verbindung 58"/>
          <p:cNvCxnSpPr>
            <a:stCxn id="7" idx="5"/>
            <a:endCxn id="6" idx="4"/>
          </p:cNvCxnSpPr>
          <p:nvPr/>
        </p:nvCxnSpPr>
        <p:spPr>
          <a:xfrm flipH="1">
            <a:off x="2592817" y="5042890"/>
            <a:ext cx="349675" cy="26358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7" idx="5"/>
          </p:cNvCxnSpPr>
          <p:nvPr/>
        </p:nvCxnSpPr>
        <p:spPr>
          <a:xfrm flipV="1">
            <a:off x="2942492" y="4700902"/>
            <a:ext cx="144841" cy="3419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7" idx="6"/>
            <a:endCxn id="7" idx="7"/>
          </p:cNvCxnSpPr>
          <p:nvPr/>
        </p:nvCxnSpPr>
        <p:spPr>
          <a:xfrm flipH="1" flipV="1">
            <a:off x="2942492" y="4360597"/>
            <a:ext cx="144840" cy="34114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>
            <a:stCxn id="7" idx="7"/>
            <a:endCxn id="7" idx="0"/>
          </p:cNvCxnSpPr>
          <p:nvPr/>
        </p:nvCxnSpPr>
        <p:spPr>
          <a:xfrm flipH="1" flipV="1">
            <a:off x="2592817" y="4219290"/>
            <a:ext cx="349675" cy="14130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7" idx="0"/>
            <a:endCxn id="7" idx="1"/>
          </p:cNvCxnSpPr>
          <p:nvPr/>
        </p:nvCxnSpPr>
        <p:spPr>
          <a:xfrm flipH="1">
            <a:off x="2243142" y="4219290"/>
            <a:ext cx="349675" cy="14130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stCxn id="7" idx="1"/>
            <a:endCxn id="7" idx="2"/>
          </p:cNvCxnSpPr>
          <p:nvPr/>
        </p:nvCxnSpPr>
        <p:spPr>
          <a:xfrm flipH="1">
            <a:off x="2098302" y="4360597"/>
            <a:ext cx="144840" cy="34114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7" idx="2"/>
            <a:endCxn id="7" idx="3"/>
          </p:cNvCxnSpPr>
          <p:nvPr/>
        </p:nvCxnSpPr>
        <p:spPr>
          <a:xfrm>
            <a:off x="2098302" y="4701744"/>
            <a:ext cx="144840" cy="34114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>
            <a:stCxn id="6" idx="4"/>
            <a:endCxn id="7" idx="3"/>
          </p:cNvCxnSpPr>
          <p:nvPr/>
        </p:nvCxnSpPr>
        <p:spPr>
          <a:xfrm flipH="1" flipV="1">
            <a:off x="2243142" y="5042890"/>
            <a:ext cx="349675" cy="26358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/>
          <p:cNvGrpSpPr/>
          <p:nvPr/>
        </p:nvGrpSpPr>
        <p:grpSpPr>
          <a:xfrm>
            <a:off x="4820400" y="3967437"/>
            <a:ext cx="1457219" cy="1457147"/>
            <a:chOff x="3477046" y="2334274"/>
            <a:chExt cx="2174953" cy="2174846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3671900" y="2526419"/>
              <a:ext cx="1800200" cy="1805161"/>
              <a:chOff x="395536" y="3424038"/>
              <a:chExt cx="1800200" cy="1805161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395536" y="3424038"/>
                <a:ext cx="1800200" cy="18051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1" name="Gruppieren 40"/>
              <p:cNvGrpSpPr/>
              <p:nvPr/>
            </p:nvGrpSpPr>
            <p:grpSpPr>
              <a:xfrm>
                <a:off x="557554" y="3606538"/>
                <a:ext cx="1476164" cy="1440160"/>
                <a:chOff x="557554" y="3606538"/>
                <a:chExt cx="1476164" cy="1440160"/>
              </a:xfrm>
            </p:grpSpPr>
            <p:sp>
              <p:nvSpPr>
                <p:cNvPr id="42" name="Ellipse 41"/>
                <p:cNvSpPr/>
                <p:nvPr/>
              </p:nvSpPr>
              <p:spPr>
                <a:xfrm>
                  <a:off x="557554" y="3606538"/>
                  <a:ext cx="1476164" cy="144016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755576" y="3784077"/>
                  <a:ext cx="1080120" cy="108508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938183" y="3964097"/>
                  <a:ext cx="714906" cy="7250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1116909" y="4145357"/>
                  <a:ext cx="357453" cy="36252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36" name="Gerade Verbindung 35"/>
            <p:cNvCxnSpPr/>
            <p:nvPr/>
          </p:nvCxnSpPr>
          <p:spPr>
            <a:xfrm>
              <a:off x="4571999" y="2348880"/>
              <a:ext cx="1" cy="2160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H="1">
              <a:off x="3491999" y="3429000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rot="2700000" flipH="1">
              <a:off x="3477047" y="3414274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8100000" flipH="1">
              <a:off x="3477046" y="3447324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Gerade Verbindung 45"/>
          <p:cNvCxnSpPr>
            <a:stCxn id="40" idx="7"/>
            <a:endCxn id="40" idx="0"/>
          </p:cNvCxnSpPr>
          <p:nvPr/>
        </p:nvCxnSpPr>
        <p:spPr>
          <a:xfrm flipH="1" flipV="1">
            <a:off x="5554019" y="4096174"/>
            <a:ext cx="426433" cy="1771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stCxn id="40" idx="0"/>
            <a:endCxn id="40" idx="1"/>
          </p:cNvCxnSpPr>
          <p:nvPr/>
        </p:nvCxnSpPr>
        <p:spPr>
          <a:xfrm flipH="1">
            <a:off x="5127586" y="4096174"/>
            <a:ext cx="426433" cy="1771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40" idx="1"/>
          </p:cNvCxnSpPr>
          <p:nvPr/>
        </p:nvCxnSpPr>
        <p:spPr>
          <a:xfrm flipH="1">
            <a:off x="4936453" y="4273295"/>
            <a:ext cx="191133" cy="41774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endCxn id="40" idx="3"/>
          </p:cNvCxnSpPr>
          <p:nvPr/>
        </p:nvCxnSpPr>
        <p:spPr>
          <a:xfrm>
            <a:off x="4936453" y="4714022"/>
            <a:ext cx="191133" cy="41448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0" idx="4"/>
            <a:endCxn id="40" idx="3"/>
          </p:cNvCxnSpPr>
          <p:nvPr/>
        </p:nvCxnSpPr>
        <p:spPr>
          <a:xfrm flipH="1" flipV="1">
            <a:off x="5127586" y="5128511"/>
            <a:ext cx="426433" cy="1771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44" idx="5"/>
            <a:endCxn id="40" idx="4"/>
          </p:cNvCxnSpPr>
          <p:nvPr/>
        </p:nvCxnSpPr>
        <p:spPr>
          <a:xfrm flipH="1">
            <a:off x="5554019" y="4872650"/>
            <a:ext cx="169347" cy="43298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>
            <a:stCxn id="40" idx="7"/>
            <a:endCxn id="43" idx="6"/>
          </p:cNvCxnSpPr>
          <p:nvPr/>
        </p:nvCxnSpPr>
        <p:spPr>
          <a:xfrm flipH="1">
            <a:off x="5915859" y="4273295"/>
            <a:ext cx="64593" cy="4276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43" idx="6"/>
            <a:endCxn id="44" idx="5"/>
          </p:cNvCxnSpPr>
          <p:nvPr/>
        </p:nvCxnSpPr>
        <p:spPr>
          <a:xfrm flipH="1">
            <a:off x="5723366" y="4700903"/>
            <a:ext cx="192493" cy="17174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2023955" y="3291574"/>
            <a:ext cx="132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Polycarbonat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015699" y="3277193"/>
            <a:ext cx="105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Polymethyl-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methacrylat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7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>
            <a:off x="4820400" y="3967437"/>
            <a:ext cx="1457219" cy="1457147"/>
            <a:chOff x="3477046" y="2334274"/>
            <a:chExt cx="2174953" cy="2174846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3671900" y="2526419"/>
              <a:ext cx="1800200" cy="1805161"/>
              <a:chOff x="395536" y="3424038"/>
              <a:chExt cx="1800200" cy="1805161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395536" y="3424038"/>
                <a:ext cx="1800200" cy="18051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1" name="Gruppieren 50"/>
              <p:cNvGrpSpPr/>
              <p:nvPr/>
            </p:nvGrpSpPr>
            <p:grpSpPr>
              <a:xfrm>
                <a:off x="557554" y="3606538"/>
                <a:ext cx="1476164" cy="1440160"/>
                <a:chOff x="557554" y="3606538"/>
                <a:chExt cx="1476164" cy="1440160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557554" y="3606538"/>
                  <a:ext cx="1476164" cy="144016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755576" y="3784077"/>
                  <a:ext cx="1080120" cy="108508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938183" y="3964097"/>
                  <a:ext cx="714906" cy="7250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1116909" y="4145357"/>
                  <a:ext cx="357453" cy="36252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46" name="Gerade Verbindung 45"/>
            <p:cNvCxnSpPr/>
            <p:nvPr/>
          </p:nvCxnSpPr>
          <p:spPr>
            <a:xfrm>
              <a:off x="4571999" y="2348880"/>
              <a:ext cx="1" cy="2160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flipH="1">
              <a:off x="3491999" y="3429000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rot="2700000" flipH="1">
              <a:off x="3477047" y="3414274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8100000" flipH="1">
              <a:off x="3477046" y="3447324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Gerade Verbindung 84"/>
          <p:cNvCxnSpPr>
            <a:stCxn id="50" idx="7"/>
            <a:endCxn id="50" idx="0"/>
          </p:cNvCxnSpPr>
          <p:nvPr/>
        </p:nvCxnSpPr>
        <p:spPr>
          <a:xfrm flipH="1" flipV="1">
            <a:off x="5554019" y="4096174"/>
            <a:ext cx="426433" cy="1771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>
            <a:stCxn id="50" idx="0"/>
            <a:endCxn id="50" idx="1"/>
          </p:cNvCxnSpPr>
          <p:nvPr/>
        </p:nvCxnSpPr>
        <p:spPr>
          <a:xfrm flipH="1">
            <a:off x="5127586" y="4096174"/>
            <a:ext cx="426433" cy="1771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>
            <a:stCxn id="50" idx="1"/>
          </p:cNvCxnSpPr>
          <p:nvPr/>
        </p:nvCxnSpPr>
        <p:spPr>
          <a:xfrm flipH="1">
            <a:off x="4936453" y="4273295"/>
            <a:ext cx="191133" cy="41774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>
            <a:endCxn id="50" idx="3"/>
          </p:cNvCxnSpPr>
          <p:nvPr/>
        </p:nvCxnSpPr>
        <p:spPr>
          <a:xfrm>
            <a:off x="4936453" y="4714022"/>
            <a:ext cx="191133" cy="41448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>
            <a:stCxn id="50" idx="4"/>
            <a:endCxn id="50" idx="3"/>
          </p:cNvCxnSpPr>
          <p:nvPr/>
        </p:nvCxnSpPr>
        <p:spPr>
          <a:xfrm flipH="1" flipV="1">
            <a:off x="5127586" y="5128511"/>
            <a:ext cx="426433" cy="1771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>
            <a:stCxn id="54" idx="5"/>
            <a:endCxn id="50" idx="4"/>
          </p:cNvCxnSpPr>
          <p:nvPr/>
        </p:nvCxnSpPr>
        <p:spPr>
          <a:xfrm flipH="1">
            <a:off x="5554019" y="4872650"/>
            <a:ext cx="169347" cy="43298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>
            <a:stCxn id="50" idx="7"/>
            <a:endCxn id="53" idx="6"/>
          </p:cNvCxnSpPr>
          <p:nvPr/>
        </p:nvCxnSpPr>
        <p:spPr>
          <a:xfrm flipH="1">
            <a:off x="5915859" y="4273295"/>
            <a:ext cx="64593" cy="4276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>
            <a:stCxn id="53" idx="6"/>
            <a:endCxn id="54" idx="5"/>
          </p:cNvCxnSpPr>
          <p:nvPr/>
        </p:nvCxnSpPr>
        <p:spPr>
          <a:xfrm flipH="1">
            <a:off x="5723366" y="4700903"/>
            <a:ext cx="192493" cy="17174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6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79511" y="4153584"/>
            <a:ext cx="3523768" cy="1080120"/>
            <a:chOff x="607115" y="2303914"/>
            <a:chExt cx="3523768" cy="1080120"/>
          </a:xfrm>
        </p:grpSpPr>
        <p:sp>
          <p:nvSpPr>
            <p:cNvPr id="3" name="Ellipse 2"/>
            <p:cNvSpPr/>
            <p:nvPr/>
          </p:nvSpPr>
          <p:spPr>
            <a:xfrm>
              <a:off x="607115" y="2303914"/>
              <a:ext cx="3523768" cy="1080120"/>
            </a:xfrm>
            <a:prstGeom prst="ellipse">
              <a:avLst/>
            </a:prstGeom>
            <a:gradFill flip="none" rotWithShape="1">
              <a:gsLst>
                <a:gs pos="77000">
                  <a:schemeClr val="bg1">
                    <a:lumMod val="95000"/>
                  </a:schemeClr>
                </a:gs>
                <a:gs pos="85000">
                  <a:srgbClr val="C9C9C9"/>
                </a:gs>
                <a:gs pos="28000">
                  <a:schemeClr val="bg1">
                    <a:lumMod val="93000"/>
                  </a:schemeClr>
                </a:gs>
                <a:gs pos="11000">
                  <a:schemeClr val="bg1">
                    <a:lumMod val="65000"/>
                  </a:schemeClr>
                </a:gs>
                <a:gs pos="70000">
                  <a:schemeClr val="bg1">
                    <a:lumMod val="75000"/>
                  </a:schemeClr>
                </a:gs>
                <a:gs pos="55000">
                  <a:srgbClr val="C9C9C9">
                    <a:lumMod val="92000"/>
                  </a:srgbClr>
                </a:gs>
                <a:gs pos="75000">
                  <a:schemeClr val="bg1">
                    <a:lumMod val="85000"/>
                  </a:schemeClr>
                </a:gs>
                <a:gs pos="36000">
                  <a:schemeClr val="bg1">
                    <a:lumMod val="79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1779558" y="2680453"/>
              <a:ext cx="1166400" cy="403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Ellipse 3"/>
            <p:cNvSpPr/>
            <p:nvPr/>
          </p:nvSpPr>
          <p:spPr>
            <a:xfrm>
              <a:off x="1828939" y="2708920"/>
              <a:ext cx="1080120" cy="336708"/>
            </a:xfrm>
            <a:prstGeom prst="ellipse">
              <a:avLst/>
            </a:prstGeom>
            <a:gradFill flip="none" rotWithShape="1">
              <a:gsLst>
                <a:gs pos="60000">
                  <a:srgbClr val="E7E7E7"/>
                </a:gs>
                <a:gs pos="10000">
                  <a:schemeClr val="bg1">
                    <a:lumMod val="95000"/>
                  </a:schemeClr>
                </a:gs>
                <a:gs pos="8000">
                  <a:schemeClr val="bg1">
                    <a:lumMod val="65000"/>
                  </a:schemeClr>
                </a:gs>
                <a:gs pos="95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080297" y="2787274"/>
              <a:ext cx="590412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28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83663" y="3289488"/>
            <a:ext cx="3523768" cy="1080120"/>
            <a:chOff x="4716016" y="2309086"/>
            <a:chExt cx="3523768" cy="1080120"/>
          </a:xfrm>
        </p:grpSpPr>
        <p:sp>
          <p:nvSpPr>
            <p:cNvPr id="16" name="Ellipse 15"/>
            <p:cNvSpPr/>
            <p:nvPr/>
          </p:nvSpPr>
          <p:spPr>
            <a:xfrm>
              <a:off x="4716016" y="2309086"/>
              <a:ext cx="3523768" cy="1080120"/>
            </a:xfrm>
            <a:prstGeom prst="ellipse">
              <a:avLst/>
            </a:prstGeom>
            <a:gradFill>
              <a:gsLst>
                <a:gs pos="56000">
                  <a:srgbClr val="C7C7C7"/>
                </a:gs>
                <a:gs pos="66000">
                  <a:srgbClr val="828282"/>
                </a:gs>
                <a:gs pos="50000">
                  <a:srgbClr val="E7E7E7"/>
                </a:gs>
                <a:gs pos="31000">
                  <a:srgbClr val="535353"/>
                </a:gs>
                <a:gs pos="84000">
                  <a:schemeClr val="tx1"/>
                </a:gs>
                <a:gs pos="17000">
                  <a:schemeClr val="tx1"/>
                </a:gs>
                <a:gs pos="44000">
                  <a:schemeClr val="bg1">
                    <a:lumMod val="65000"/>
                  </a:schemeClr>
                </a:gs>
                <a:gs pos="79000">
                  <a:srgbClr val="333333"/>
                </a:gs>
                <a:gs pos="61000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888459" y="2685625"/>
              <a:ext cx="1166400" cy="403200"/>
            </a:xfrm>
            <a:prstGeom prst="ellipse">
              <a:avLst/>
            </a:prstGeom>
            <a:gradFill flip="none" rotWithShape="1">
              <a:gsLst>
                <a:gs pos="92000">
                  <a:srgbClr val="E7E7E7"/>
                </a:gs>
                <a:gs pos="2000">
                  <a:schemeClr val="bg1">
                    <a:lumMod val="95000"/>
                  </a:schemeClr>
                </a:gs>
                <a:gs pos="3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solidFill>
                <a:schemeClr val="bg1">
                  <a:lumMod val="75000"/>
                  <a:alpha val="9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937840" y="2714092"/>
              <a:ext cx="1080120" cy="336708"/>
            </a:xfrm>
            <a:prstGeom prst="ellipse">
              <a:avLst/>
            </a:prstGeom>
            <a:gradFill flip="none" rotWithShape="1">
              <a:gsLst>
                <a:gs pos="99000">
                  <a:srgbClr val="E7E7E7"/>
                </a:gs>
                <a:gs pos="6000">
                  <a:schemeClr val="bg1">
                    <a:lumMod val="95000"/>
                  </a:schemeClr>
                </a:gs>
                <a:gs pos="7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189198" y="2792446"/>
              <a:ext cx="590412" cy="180000"/>
            </a:xfrm>
            <a:prstGeom prst="ellipse">
              <a:avLst/>
            </a:prstGeom>
            <a:gradFill flip="none" rotWithShape="1">
              <a:gsLst>
                <a:gs pos="16000">
                  <a:srgbClr val="E7E7E7"/>
                </a:gs>
                <a:gs pos="19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solidFill>
                <a:schemeClr val="bg1">
                  <a:lumMod val="75000"/>
                  <a:alpha val="28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90167" y="2425392"/>
            <a:ext cx="3523768" cy="1080120"/>
            <a:chOff x="4716016" y="2309086"/>
            <a:chExt cx="3523768" cy="1080120"/>
          </a:xfrm>
          <a:gradFill>
            <a:gsLst>
              <a:gs pos="56000">
                <a:srgbClr val="C7C7C7">
                  <a:alpha val="7000"/>
                </a:srgbClr>
              </a:gs>
              <a:gs pos="66000">
                <a:srgbClr val="828282">
                  <a:alpha val="7000"/>
                </a:srgbClr>
              </a:gs>
              <a:gs pos="50000">
                <a:srgbClr val="E7E7E7">
                  <a:alpha val="7000"/>
                </a:srgbClr>
              </a:gs>
              <a:gs pos="31000">
                <a:srgbClr val="535353">
                  <a:alpha val="7000"/>
                </a:srgbClr>
              </a:gs>
              <a:gs pos="84000">
                <a:schemeClr val="tx1">
                  <a:alpha val="7000"/>
                </a:schemeClr>
              </a:gs>
              <a:gs pos="17000">
                <a:schemeClr val="tx1">
                  <a:alpha val="7000"/>
                </a:schemeClr>
              </a:gs>
              <a:gs pos="44000">
                <a:schemeClr val="bg1">
                  <a:lumMod val="65000"/>
                  <a:alpha val="7000"/>
                </a:schemeClr>
              </a:gs>
              <a:gs pos="79000">
                <a:srgbClr val="333333">
                  <a:alpha val="7000"/>
                </a:srgbClr>
              </a:gs>
              <a:gs pos="61000">
                <a:schemeClr val="bg1">
                  <a:lumMod val="65000"/>
                  <a:alpha val="7000"/>
                </a:schemeClr>
              </a:gs>
            </a:gsLst>
            <a:lin ang="4800000" scaled="0"/>
          </a:gradFill>
        </p:grpSpPr>
        <p:sp>
          <p:nvSpPr>
            <p:cNvPr id="28" name="Ellipse 27"/>
            <p:cNvSpPr/>
            <p:nvPr/>
          </p:nvSpPr>
          <p:spPr>
            <a:xfrm>
              <a:off x="4716016" y="2309086"/>
              <a:ext cx="3523768" cy="108012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888459" y="2685625"/>
              <a:ext cx="1166400" cy="4032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  <a:alpha val="9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937840" y="2714092"/>
              <a:ext cx="1080120" cy="336708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189198" y="2792446"/>
              <a:ext cx="590412" cy="1800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  <a:alpha val="28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90167" y="1543280"/>
            <a:ext cx="3523768" cy="1080120"/>
            <a:chOff x="4716016" y="2309086"/>
            <a:chExt cx="3523768" cy="1080120"/>
          </a:xfrm>
        </p:grpSpPr>
        <p:sp>
          <p:nvSpPr>
            <p:cNvPr id="48" name="Ellipse 47"/>
            <p:cNvSpPr/>
            <p:nvPr/>
          </p:nvSpPr>
          <p:spPr>
            <a:xfrm>
              <a:off x="4716016" y="2309086"/>
              <a:ext cx="3523768" cy="10801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888459" y="2685625"/>
              <a:ext cx="1166400" cy="403200"/>
            </a:xfrm>
            <a:prstGeom prst="ellipse">
              <a:avLst/>
            </a:prstGeom>
            <a:gradFill flip="none" rotWithShape="1">
              <a:gsLst>
                <a:gs pos="92000">
                  <a:srgbClr val="E7E7E7"/>
                </a:gs>
                <a:gs pos="2000">
                  <a:schemeClr val="bg1">
                    <a:lumMod val="95000"/>
                  </a:schemeClr>
                </a:gs>
                <a:gs pos="3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solidFill>
                <a:schemeClr val="tx2">
                  <a:lumMod val="75000"/>
                  <a:alpha val="9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937840" y="2714092"/>
              <a:ext cx="1080120" cy="336708"/>
            </a:xfrm>
            <a:prstGeom prst="ellipse">
              <a:avLst/>
            </a:prstGeom>
            <a:solidFill>
              <a:schemeClr val="tx2">
                <a:lumMod val="75000"/>
                <a:alpha val="52000"/>
              </a:schemeClr>
            </a:solidFill>
            <a:ln>
              <a:solidFill>
                <a:schemeClr val="tx2">
                  <a:lumMod val="75000"/>
                  <a:alpha val="12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189198" y="2792446"/>
              <a:ext cx="590412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28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6" name="Textfeld 105"/>
          <p:cNvSpPr txBox="1"/>
          <p:nvPr/>
        </p:nvSpPr>
        <p:spPr>
          <a:xfrm>
            <a:off x="3863142" y="456614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Polycarbonat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863142" y="1881740"/>
            <a:ext cx="1728192" cy="403200"/>
            <a:chOff x="3863143" y="1090736"/>
            <a:chExt cx="1728192" cy="403200"/>
          </a:xfrm>
        </p:grpSpPr>
        <p:sp>
          <p:nvSpPr>
            <p:cNvPr id="112" name="Textfeld 111"/>
            <p:cNvSpPr txBox="1"/>
            <p:nvPr/>
          </p:nvSpPr>
          <p:spPr>
            <a:xfrm>
              <a:off x="3863143" y="110767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Label</a:t>
              </a:r>
              <a:endParaRPr lang="de-D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>
              <a:off x="3863143" y="1090736"/>
              <a:ext cx="1492747" cy="40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863141" y="2780786"/>
            <a:ext cx="1728193" cy="403200"/>
            <a:chOff x="3863142" y="1989782"/>
            <a:chExt cx="1728193" cy="403200"/>
          </a:xfrm>
        </p:grpSpPr>
        <p:sp>
          <p:nvSpPr>
            <p:cNvPr id="113" name="Textfeld 112"/>
            <p:cNvSpPr txBox="1"/>
            <p:nvPr/>
          </p:nvSpPr>
          <p:spPr>
            <a:xfrm>
              <a:off x="3863143" y="198978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Lack</a:t>
              </a:r>
              <a:endParaRPr lang="de-D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3863142" y="1989782"/>
              <a:ext cx="1492747" cy="40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863141" y="3673935"/>
            <a:ext cx="1736391" cy="403200"/>
            <a:chOff x="3863142" y="2882931"/>
            <a:chExt cx="1736391" cy="403200"/>
          </a:xfrm>
        </p:grpSpPr>
        <p:sp>
          <p:nvSpPr>
            <p:cNvPr id="114" name="Textfeld 113"/>
            <p:cNvSpPr txBox="1"/>
            <p:nvPr/>
          </p:nvSpPr>
          <p:spPr>
            <a:xfrm>
              <a:off x="3871341" y="2891957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Aluminium</a:t>
              </a:r>
              <a:endParaRPr lang="de-D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3863142" y="2882931"/>
              <a:ext cx="1492747" cy="40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1" name="Rechteck 80"/>
          <p:cNvSpPr/>
          <p:nvPr/>
        </p:nvSpPr>
        <p:spPr>
          <a:xfrm>
            <a:off x="3863140" y="4558590"/>
            <a:ext cx="1492747" cy="4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4" name="Gerade Verbindung 83"/>
          <p:cNvCxnSpPr/>
          <p:nvPr/>
        </p:nvCxnSpPr>
        <p:spPr>
          <a:xfrm flipH="1" flipV="1">
            <a:off x="5355889" y="2083340"/>
            <a:ext cx="1299122" cy="9263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/>
        </p:nvGrpSpPr>
        <p:grpSpPr>
          <a:xfrm>
            <a:off x="5355889" y="2969651"/>
            <a:ext cx="807439" cy="180467"/>
            <a:chOff x="5355889" y="2969651"/>
            <a:chExt cx="807439" cy="180467"/>
          </a:xfrm>
        </p:grpSpPr>
        <p:cxnSp>
          <p:nvCxnSpPr>
            <p:cNvPr id="82" name="Gerade Verbindung 81"/>
            <p:cNvCxnSpPr/>
            <p:nvPr/>
          </p:nvCxnSpPr>
          <p:spPr>
            <a:xfrm flipH="1" flipV="1">
              <a:off x="5355889" y="2969651"/>
              <a:ext cx="235446" cy="1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 flipH="1" flipV="1">
              <a:off x="5591334" y="2972077"/>
              <a:ext cx="571994" cy="178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ieren 93"/>
          <p:cNvGrpSpPr/>
          <p:nvPr/>
        </p:nvGrpSpPr>
        <p:grpSpPr>
          <a:xfrm>
            <a:off x="5376553" y="3350112"/>
            <a:ext cx="808907" cy="517123"/>
            <a:chOff x="5355893" y="773421"/>
            <a:chExt cx="808907" cy="517123"/>
          </a:xfrm>
        </p:grpSpPr>
        <p:cxnSp>
          <p:nvCxnSpPr>
            <p:cNvPr id="95" name="Gerade Verbindung 94"/>
            <p:cNvCxnSpPr/>
            <p:nvPr/>
          </p:nvCxnSpPr>
          <p:spPr>
            <a:xfrm flipH="1">
              <a:off x="5355893" y="773421"/>
              <a:ext cx="418586" cy="517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flipH="1">
              <a:off x="5774479" y="773421"/>
              <a:ext cx="3903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en 97"/>
          <p:cNvGrpSpPr/>
          <p:nvPr/>
        </p:nvGrpSpPr>
        <p:grpSpPr>
          <a:xfrm>
            <a:off x="5355881" y="4291801"/>
            <a:ext cx="829580" cy="494005"/>
            <a:chOff x="5355889" y="852648"/>
            <a:chExt cx="425491" cy="441903"/>
          </a:xfrm>
        </p:grpSpPr>
        <p:cxnSp>
          <p:nvCxnSpPr>
            <p:cNvPr id="99" name="Gerade Verbindung 98"/>
            <p:cNvCxnSpPr/>
            <p:nvPr/>
          </p:nvCxnSpPr>
          <p:spPr>
            <a:xfrm flipH="1" flipV="1">
              <a:off x="5355889" y="1290544"/>
              <a:ext cx="235446" cy="1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flipH="1">
              <a:off x="5591316" y="852648"/>
              <a:ext cx="190064" cy="4419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Der Aufbau einer CD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161055" y="3027305"/>
            <a:ext cx="2903781" cy="1436243"/>
            <a:chOff x="5898424" y="3856921"/>
            <a:chExt cx="2903781" cy="1436243"/>
          </a:xfrm>
        </p:grpSpPr>
        <p:grpSp>
          <p:nvGrpSpPr>
            <p:cNvPr id="148" name="Group 36"/>
            <p:cNvGrpSpPr>
              <a:grpSpLocks noChangeAspect="1"/>
            </p:cNvGrpSpPr>
            <p:nvPr/>
          </p:nvGrpSpPr>
          <p:grpSpPr bwMode="auto">
            <a:xfrm>
              <a:off x="5898424" y="3902077"/>
              <a:ext cx="2903781" cy="1391087"/>
              <a:chOff x="1736" y="1670"/>
              <a:chExt cx="2555" cy="1224"/>
            </a:xfrm>
          </p:grpSpPr>
          <p:grpSp>
            <p:nvGrpSpPr>
              <p:cNvPr id="165" name="Group 5"/>
              <p:cNvGrpSpPr>
                <a:grpSpLocks/>
              </p:cNvGrpSpPr>
              <p:nvPr/>
            </p:nvGrpSpPr>
            <p:grpSpPr bwMode="auto">
              <a:xfrm>
                <a:off x="1739" y="1849"/>
                <a:ext cx="2552" cy="1045"/>
                <a:chOff x="1600" y="1132"/>
                <a:chExt cx="2552" cy="782"/>
              </a:xfrm>
            </p:grpSpPr>
            <p:sp>
              <p:nvSpPr>
                <p:cNvPr id="167" name="Rectangle 6"/>
                <p:cNvSpPr>
                  <a:spLocks noChangeArrowheads="1"/>
                </p:cNvSpPr>
                <p:nvPr/>
              </p:nvSpPr>
              <p:spPr bwMode="auto">
                <a:xfrm>
                  <a:off x="1600" y="1195"/>
                  <a:ext cx="2552" cy="719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68" name="Rectangle 7"/>
                <p:cNvSpPr>
                  <a:spLocks noChangeArrowheads="1"/>
                </p:cNvSpPr>
                <p:nvPr/>
              </p:nvSpPr>
              <p:spPr bwMode="auto">
                <a:xfrm>
                  <a:off x="2585" y="1132"/>
                  <a:ext cx="590" cy="192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</p:grpSp>
          <p:sp>
            <p:nvSpPr>
              <p:cNvPr id="150" name="Text Box 14"/>
              <p:cNvSpPr txBox="1">
                <a:spLocks noChangeArrowheads="1"/>
              </p:cNvSpPr>
              <p:nvPr/>
            </p:nvSpPr>
            <p:spPr bwMode="auto">
              <a:xfrm>
                <a:off x="1736" y="1809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/>
              </a:p>
            </p:txBody>
          </p:sp>
          <p:grpSp>
            <p:nvGrpSpPr>
              <p:cNvPr id="160" name="Group 23"/>
              <p:cNvGrpSpPr>
                <a:grpSpLocks/>
              </p:cNvGrpSpPr>
              <p:nvPr/>
            </p:nvGrpSpPr>
            <p:grpSpPr bwMode="auto">
              <a:xfrm>
                <a:off x="1738" y="1670"/>
                <a:ext cx="2553" cy="216"/>
                <a:chOff x="1600" y="901"/>
                <a:chExt cx="2547" cy="216"/>
              </a:xfrm>
            </p:grpSpPr>
            <p:sp>
              <p:nvSpPr>
                <p:cNvPr id="162" name="Rectangle 24"/>
                <p:cNvSpPr>
                  <a:spLocks noChangeArrowheads="1"/>
                </p:cNvSpPr>
                <p:nvPr/>
              </p:nvSpPr>
              <p:spPr bwMode="auto">
                <a:xfrm>
                  <a:off x="1600" y="901"/>
                  <a:ext cx="2547" cy="125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63" name="Rectangle 25"/>
                <p:cNvSpPr>
                  <a:spLocks noChangeArrowheads="1"/>
                </p:cNvSpPr>
                <p:nvPr/>
              </p:nvSpPr>
              <p:spPr bwMode="auto">
                <a:xfrm>
                  <a:off x="1600" y="1026"/>
                  <a:ext cx="907" cy="9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64" name="Rectangle 26"/>
                <p:cNvSpPr>
                  <a:spLocks noChangeArrowheads="1"/>
                </p:cNvSpPr>
                <p:nvPr/>
              </p:nvSpPr>
              <p:spPr bwMode="auto">
                <a:xfrm>
                  <a:off x="3192" y="1026"/>
                  <a:ext cx="955" cy="9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</p:grpSp>
          <p:grpSp>
            <p:nvGrpSpPr>
              <p:cNvPr id="152" name="Group 28"/>
              <p:cNvGrpSpPr>
                <a:grpSpLocks/>
              </p:cNvGrpSpPr>
              <p:nvPr/>
            </p:nvGrpSpPr>
            <p:grpSpPr bwMode="auto">
              <a:xfrm>
                <a:off x="1738" y="1788"/>
                <a:ext cx="2553" cy="197"/>
                <a:chOff x="1603" y="1616"/>
                <a:chExt cx="2547" cy="197"/>
              </a:xfrm>
            </p:grpSpPr>
            <p:sp>
              <p:nvSpPr>
                <p:cNvPr id="156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3" y="1682"/>
                  <a:ext cx="985" cy="13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57" name="Rectangle 30"/>
                <p:cNvSpPr>
                  <a:spLocks noChangeArrowheads="1"/>
                </p:cNvSpPr>
                <p:nvPr/>
              </p:nvSpPr>
              <p:spPr bwMode="auto">
                <a:xfrm>
                  <a:off x="3165" y="1677"/>
                  <a:ext cx="985" cy="13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5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12" y="1616"/>
                  <a:ext cx="728" cy="13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</p:grpSp>
        </p:grpSp>
        <p:sp>
          <p:nvSpPr>
            <p:cNvPr id="174" name="Rechteck 173"/>
            <p:cNvSpPr/>
            <p:nvPr/>
          </p:nvSpPr>
          <p:spPr>
            <a:xfrm>
              <a:off x="5900697" y="3856921"/>
              <a:ext cx="2901508" cy="45719"/>
            </a:xfrm>
            <a:prstGeom prst="rect">
              <a:avLst/>
            </a:prstGeom>
            <a:solidFill>
              <a:srgbClr val="190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0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524125" y="2566988"/>
            <a:ext cx="4068763" cy="306387"/>
            <a:chOff x="1587" y="924"/>
            <a:chExt cx="2563" cy="193"/>
          </a:xfrm>
        </p:grpSpPr>
        <p:grpSp>
          <p:nvGrpSpPr>
            <p:cNvPr id="13356" name="Group 3"/>
            <p:cNvGrpSpPr>
              <a:grpSpLocks/>
            </p:cNvGrpSpPr>
            <p:nvPr/>
          </p:nvGrpSpPr>
          <p:grpSpPr bwMode="auto">
            <a:xfrm>
              <a:off x="1600" y="935"/>
              <a:ext cx="2550" cy="182"/>
              <a:chOff x="1600" y="935"/>
              <a:chExt cx="2550" cy="182"/>
            </a:xfrm>
          </p:grpSpPr>
          <p:sp>
            <p:nvSpPr>
              <p:cNvPr id="13358" name="Rectangle 4"/>
              <p:cNvSpPr>
                <a:spLocks noChangeArrowheads="1"/>
              </p:cNvSpPr>
              <p:nvPr/>
            </p:nvSpPr>
            <p:spPr bwMode="auto">
              <a:xfrm>
                <a:off x="1600" y="935"/>
                <a:ext cx="2550" cy="9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3359" name="Rectangle 5"/>
              <p:cNvSpPr>
                <a:spLocks noChangeArrowheads="1"/>
              </p:cNvSpPr>
              <p:nvPr/>
            </p:nvSpPr>
            <p:spPr bwMode="auto">
              <a:xfrm>
                <a:off x="1600" y="1026"/>
                <a:ext cx="959" cy="9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3360" name="Rectangle 6"/>
              <p:cNvSpPr>
                <a:spLocks noChangeArrowheads="1"/>
              </p:cNvSpPr>
              <p:nvPr/>
            </p:nvSpPr>
            <p:spPr bwMode="auto">
              <a:xfrm>
                <a:off x="3195" y="1026"/>
                <a:ext cx="955" cy="9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13357" name="Text Box 7"/>
            <p:cNvSpPr txBox="1">
              <a:spLocks noChangeArrowheads="1"/>
            </p:cNvSpPr>
            <p:nvPr/>
          </p:nvSpPr>
          <p:spPr bwMode="auto">
            <a:xfrm>
              <a:off x="1587" y="924"/>
              <a:ext cx="3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/>
                <a:t>Lack</a:t>
              </a:r>
            </a:p>
          </p:txBody>
        </p:sp>
      </p:grpSp>
      <p:grpSp>
        <p:nvGrpSpPr>
          <p:cNvPr id="13315" name="Group 13"/>
          <p:cNvGrpSpPr>
            <a:grpSpLocks/>
          </p:cNvGrpSpPr>
          <p:nvPr/>
        </p:nvGrpSpPr>
        <p:grpSpPr bwMode="auto">
          <a:xfrm>
            <a:off x="2517775" y="2913063"/>
            <a:ext cx="4070351" cy="1031875"/>
            <a:chOff x="1583" y="1142"/>
            <a:chExt cx="2564" cy="650"/>
          </a:xfrm>
        </p:grpSpPr>
        <p:grpSp>
          <p:nvGrpSpPr>
            <p:cNvPr id="13352" name="Group 14"/>
            <p:cNvGrpSpPr>
              <a:grpSpLocks/>
            </p:cNvGrpSpPr>
            <p:nvPr/>
          </p:nvGrpSpPr>
          <p:grpSpPr bwMode="auto">
            <a:xfrm>
              <a:off x="1600" y="1142"/>
              <a:ext cx="2547" cy="635"/>
              <a:chOff x="1600" y="1142"/>
              <a:chExt cx="2547" cy="635"/>
            </a:xfrm>
          </p:grpSpPr>
          <p:sp>
            <p:nvSpPr>
              <p:cNvPr id="13354" name="Rectangle 15"/>
              <p:cNvSpPr>
                <a:spLocks noChangeArrowheads="1"/>
              </p:cNvSpPr>
              <p:nvPr/>
            </p:nvSpPr>
            <p:spPr bwMode="auto">
              <a:xfrm>
                <a:off x="1600" y="1233"/>
                <a:ext cx="2547" cy="5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3355" name="Rectangle 16"/>
              <p:cNvSpPr>
                <a:spLocks noChangeArrowheads="1"/>
              </p:cNvSpPr>
              <p:nvPr/>
            </p:nvSpPr>
            <p:spPr bwMode="auto">
              <a:xfrm>
                <a:off x="2585" y="1142"/>
                <a:ext cx="590" cy="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13353" name="Text Box 17"/>
            <p:cNvSpPr txBox="1">
              <a:spLocks noChangeArrowheads="1"/>
            </p:cNvSpPr>
            <p:nvPr/>
          </p:nvSpPr>
          <p:spPr bwMode="auto">
            <a:xfrm>
              <a:off x="1583" y="1600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/>
                <a:t>Polycarbonat</a:t>
              </a:r>
            </a:p>
          </p:txBody>
        </p:sp>
      </p:grpSp>
      <p:sp>
        <p:nvSpPr>
          <p:cNvPr id="13316" name="Text Box 18"/>
          <p:cNvSpPr txBox="1">
            <a:spLocks noChangeArrowheads="1"/>
          </p:cNvSpPr>
          <p:nvPr/>
        </p:nvSpPr>
        <p:spPr bwMode="auto">
          <a:xfrm>
            <a:off x="5656263" y="3065463"/>
            <a:ext cx="3738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 smtClean="0"/>
              <a:t>pit</a:t>
            </a:r>
            <a:endParaRPr lang="de-DE" altLang="de-DE" sz="1400" dirty="0"/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4299438" y="2919512"/>
            <a:ext cx="522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 smtClean="0"/>
              <a:t>land</a:t>
            </a:r>
            <a:endParaRPr lang="de-DE" altLang="de-DE" sz="1400" dirty="0"/>
          </a:p>
        </p:txBody>
      </p:sp>
      <p:sp>
        <p:nvSpPr>
          <p:cNvPr id="13318" name="Text Box 20"/>
          <p:cNvSpPr txBox="1">
            <a:spLocks noChangeArrowheads="1"/>
          </p:cNvSpPr>
          <p:nvPr/>
        </p:nvSpPr>
        <p:spPr bwMode="auto">
          <a:xfrm>
            <a:off x="2921000" y="3089275"/>
            <a:ext cx="3738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 smtClean="0"/>
              <a:t>pit</a:t>
            </a:r>
            <a:endParaRPr lang="de-DE" altLang="de-DE" sz="1400" dirty="0"/>
          </a:p>
        </p:txBody>
      </p: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801813" y="4743450"/>
            <a:ext cx="1511300" cy="144463"/>
            <a:chOff x="1568" y="2989"/>
            <a:chExt cx="952" cy="91"/>
          </a:xfrm>
        </p:grpSpPr>
        <p:sp>
          <p:nvSpPr>
            <p:cNvPr id="13350" name="Line 25"/>
            <p:cNvSpPr>
              <a:spLocks noChangeShapeType="1"/>
            </p:cNvSpPr>
            <p:nvPr/>
          </p:nvSpPr>
          <p:spPr bwMode="auto">
            <a:xfrm flipH="1" flipV="1">
              <a:off x="2339" y="2989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1" name="Line 26"/>
            <p:cNvSpPr>
              <a:spLocks noChangeShapeType="1"/>
            </p:cNvSpPr>
            <p:nvPr/>
          </p:nvSpPr>
          <p:spPr bwMode="auto">
            <a:xfrm flipH="1">
              <a:off x="1568" y="2989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971550" y="4581525"/>
            <a:ext cx="85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Detektor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 flipV="1">
            <a:off x="4586288" y="2881313"/>
            <a:ext cx="647700" cy="2217737"/>
          </a:xfrm>
          <a:prstGeom prst="line">
            <a:avLst/>
          </a:prstGeom>
          <a:noFill/>
          <a:ln w="317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V="1">
            <a:off x="3851275" y="2919511"/>
            <a:ext cx="735013" cy="2093812"/>
          </a:xfrm>
          <a:prstGeom prst="line">
            <a:avLst/>
          </a:prstGeom>
          <a:noFill/>
          <a:ln w="317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5649698" y="4941889"/>
            <a:ext cx="10924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731000" y="4797425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Laser</a:t>
            </a:r>
          </a:p>
        </p:txBody>
      </p:sp>
      <p:grpSp>
        <p:nvGrpSpPr>
          <p:cNvPr id="7216" name="Group 48"/>
          <p:cNvGrpSpPr>
            <a:grpSpLocks/>
          </p:cNvGrpSpPr>
          <p:nvPr/>
        </p:nvGrpSpPr>
        <p:grpSpPr bwMode="auto">
          <a:xfrm>
            <a:off x="-508000" y="4899025"/>
            <a:ext cx="6188075" cy="903288"/>
            <a:chOff x="-386" y="3133"/>
            <a:chExt cx="3898" cy="569"/>
          </a:xfrm>
        </p:grpSpPr>
        <p:sp>
          <p:nvSpPr>
            <p:cNvPr id="13342" name="Rectangle 21"/>
            <p:cNvSpPr>
              <a:spLocks noChangeArrowheads="1"/>
            </p:cNvSpPr>
            <p:nvPr/>
          </p:nvSpPr>
          <p:spPr bwMode="auto">
            <a:xfrm>
              <a:off x="-386" y="3216"/>
              <a:ext cx="389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3343" name="Line 30"/>
            <p:cNvSpPr>
              <a:spLocks noChangeShapeType="1"/>
            </p:cNvSpPr>
            <p:nvPr/>
          </p:nvSpPr>
          <p:spPr bwMode="auto">
            <a:xfrm>
              <a:off x="1928" y="3216"/>
              <a:ext cx="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4" name="Line 33"/>
            <p:cNvSpPr>
              <a:spLocks noChangeShapeType="1"/>
            </p:cNvSpPr>
            <p:nvPr/>
          </p:nvSpPr>
          <p:spPr bwMode="auto">
            <a:xfrm>
              <a:off x="3512" y="3291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1694" y="3161"/>
              <a:ext cx="1299" cy="33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3346" name="Rectangle 36"/>
            <p:cNvSpPr>
              <a:spLocks noChangeArrowheads="1"/>
            </p:cNvSpPr>
            <p:nvPr/>
          </p:nvSpPr>
          <p:spPr bwMode="auto">
            <a:xfrm rot="-890303">
              <a:off x="3104" y="3133"/>
              <a:ext cx="331" cy="49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3347" name="Line 37"/>
            <p:cNvSpPr>
              <a:spLocks noChangeShapeType="1"/>
            </p:cNvSpPr>
            <p:nvPr/>
          </p:nvSpPr>
          <p:spPr bwMode="auto">
            <a:xfrm flipH="1">
              <a:off x="-386" y="3291"/>
              <a:ext cx="38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8" name="Line 38"/>
            <p:cNvSpPr>
              <a:spLocks noChangeShapeType="1"/>
            </p:cNvSpPr>
            <p:nvPr/>
          </p:nvSpPr>
          <p:spPr bwMode="auto">
            <a:xfrm flipH="1">
              <a:off x="-386" y="3702"/>
              <a:ext cx="38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9" name="Rectangle 39"/>
            <p:cNvSpPr>
              <a:spLocks noChangeArrowheads="1"/>
            </p:cNvSpPr>
            <p:nvPr/>
          </p:nvSpPr>
          <p:spPr bwMode="auto">
            <a:xfrm>
              <a:off x="1694" y="3327"/>
              <a:ext cx="1299" cy="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3851275" y="5114925"/>
            <a:ext cx="3175" cy="393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755650" y="5516563"/>
            <a:ext cx="309562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09575" y="5329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0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547937" y="2720975"/>
            <a:ext cx="4040215" cy="398463"/>
            <a:chOff x="1597" y="1021"/>
            <a:chExt cx="2554" cy="251"/>
          </a:xfrm>
        </p:grpSpPr>
        <p:sp>
          <p:nvSpPr>
            <p:cNvPr id="13338" name="Rectangle 9"/>
            <p:cNvSpPr>
              <a:spLocks noChangeArrowheads="1"/>
            </p:cNvSpPr>
            <p:nvPr/>
          </p:nvSpPr>
          <p:spPr bwMode="auto">
            <a:xfrm>
              <a:off x="1600" y="1112"/>
              <a:ext cx="988" cy="1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3339" name="Rectangle 10"/>
            <p:cNvSpPr>
              <a:spLocks noChangeArrowheads="1"/>
            </p:cNvSpPr>
            <p:nvPr/>
          </p:nvSpPr>
          <p:spPr bwMode="auto">
            <a:xfrm>
              <a:off x="3168" y="1107"/>
              <a:ext cx="983" cy="1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3340" name="Rectangle 11"/>
            <p:cNvSpPr>
              <a:spLocks noChangeArrowheads="1"/>
            </p:cNvSpPr>
            <p:nvPr/>
          </p:nvSpPr>
          <p:spPr bwMode="auto">
            <a:xfrm>
              <a:off x="2512" y="1021"/>
              <a:ext cx="731" cy="1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3341" name="Text Box 12"/>
            <p:cNvSpPr txBox="1">
              <a:spLocks noChangeArrowheads="1"/>
            </p:cNvSpPr>
            <p:nvPr/>
          </p:nvSpPr>
          <p:spPr bwMode="auto">
            <a:xfrm>
              <a:off x="1597" y="1080"/>
              <a:ext cx="6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/>
                <a:t>Aluminium</a:t>
              </a:r>
            </a:p>
          </p:txBody>
        </p:sp>
      </p:grpSp>
      <p:grpSp>
        <p:nvGrpSpPr>
          <p:cNvPr id="7226" name="Group 58"/>
          <p:cNvGrpSpPr>
            <a:grpSpLocks/>
          </p:cNvGrpSpPr>
          <p:nvPr/>
        </p:nvGrpSpPr>
        <p:grpSpPr bwMode="auto">
          <a:xfrm>
            <a:off x="6718300" y="2593975"/>
            <a:ext cx="774700" cy="1368425"/>
            <a:chOff x="4358" y="1792"/>
            <a:chExt cx="488" cy="683"/>
          </a:xfrm>
        </p:grpSpPr>
        <p:sp>
          <p:nvSpPr>
            <p:cNvPr id="13333" name="Line 52"/>
            <p:cNvSpPr>
              <a:spLocks noChangeShapeType="1"/>
            </p:cNvSpPr>
            <p:nvPr/>
          </p:nvSpPr>
          <p:spPr bwMode="auto">
            <a:xfrm>
              <a:off x="4558" y="1794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Line 53"/>
            <p:cNvSpPr>
              <a:spLocks noChangeShapeType="1"/>
            </p:cNvSpPr>
            <p:nvPr/>
          </p:nvSpPr>
          <p:spPr bwMode="auto">
            <a:xfrm>
              <a:off x="4513" y="179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Line 54"/>
            <p:cNvSpPr>
              <a:spLocks noChangeShapeType="1"/>
            </p:cNvSpPr>
            <p:nvPr/>
          </p:nvSpPr>
          <p:spPr bwMode="auto">
            <a:xfrm>
              <a:off x="4513" y="247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Line 55"/>
            <p:cNvSpPr>
              <a:spLocks noChangeShapeType="1"/>
            </p:cNvSpPr>
            <p:nvPr/>
          </p:nvSpPr>
          <p:spPr bwMode="auto">
            <a:xfrm>
              <a:off x="4558" y="2049"/>
              <a:ext cx="0" cy="20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Text Box 56"/>
            <p:cNvSpPr txBox="1">
              <a:spLocks noChangeArrowheads="1"/>
            </p:cNvSpPr>
            <p:nvPr/>
          </p:nvSpPr>
          <p:spPr bwMode="auto">
            <a:xfrm>
              <a:off x="4358" y="2039"/>
              <a:ext cx="48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1,2 mm</a:t>
              </a:r>
            </a:p>
          </p:txBody>
        </p:sp>
      </p:grpSp>
      <p:sp>
        <p:nvSpPr>
          <p:cNvPr id="13331" name="Rectangle 59"/>
          <p:cNvSpPr>
            <a:spLocks noChangeArrowheads="1"/>
          </p:cNvSpPr>
          <p:nvPr/>
        </p:nvSpPr>
        <p:spPr bwMode="auto">
          <a:xfrm>
            <a:off x="0" y="-26988"/>
            <a:ext cx="9144000" cy="57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/>
              <a:t>Der Abtastvorgang</a:t>
            </a:r>
            <a:endParaRPr lang="de-DE" alt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8701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 animBg="1"/>
      <p:bldP spid="7197" grpId="0" animBg="1"/>
      <p:bldP spid="7190" grpId="0" animBg="1"/>
      <p:bldP spid="7208" grpId="0" animBg="1"/>
      <p:bldP spid="72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2484438" y="2199481"/>
            <a:ext cx="4070351" cy="1347787"/>
            <a:chOff x="1583" y="1142"/>
            <a:chExt cx="2564" cy="635"/>
          </a:xfrm>
        </p:grpSpPr>
        <p:grpSp>
          <p:nvGrpSpPr>
            <p:cNvPr id="17439" name="Group 11"/>
            <p:cNvGrpSpPr>
              <a:grpSpLocks/>
            </p:cNvGrpSpPr>
            <p:nvPr/>
          </p:nvGrpSpPr>
          <p:grpSpPr bwMode="auto">
            <a:xfrm>
              <a:off x="1591" y="1142"/>
              <a:ext cx="2556" cy="635"/>
              <a:chOff x="1591" y="1142"/>
              <a:chExt cx="2556" cy="635"/>
            </a:xfrm>
          </p:grpSpPr>
          <p:sp>
            <p:nvSpPr>
              <p:cNvPr id="17441" name="Rectangle 12"/>
              <p:cNvSpPr>
                <a:spLocks noChangeArrowheads="1"/>
              </p:cNvSpPr>
              <p:nvPr/>
            </p:nvSpPr>
            <p:spPr bwMode="auto">
              <a:xfrm>
                <a:off x="1591" y="1233"/>
                <a:ext cx="2556" cy="5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7442" name="Rectangle 13"/>
              <p:cNvSpPr>
                <a:spLocks noChangeArrowheads="1"/>
              </p:cNvSpPr>
              <p:nvPr/>
            </p:nvSpPr>
            <p:spPr bwMode="auto">
              <a:xfrm>
                <a:off x="2585" y="1142"/>
                <a:ext cx="590" cy="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17440" name="Text Box 14"/>
            <p:cNvSpPr txBox="1">
              <a:spLocks noChangeArrowheads="1"/>
            </p:cNvSpPr>
            <p:nvPr/>
          </p:nvSpPr>
          <p:spPr bwMode="auto">
            <a:xfrm>
              <a:off x="1583" y="1600"/>
              <a:ext cx="76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Polycarbonat</a:t>
              </a:r>
            </a:p>
          </p:txBody>
        </p:sp>
      </p:grpSp>
      <p:grpSp>
        <p:nvGrpSpPr>
          <p:cNvPr id="36900" name="Group 36"/>
          <p:cNvGrpSpPr>
            <a:grpSpLocks/>
          </p:cNvGrpSpPr>
          <p:nvPr/>
        </p:nvGrpSpPr>
        <p:grpSpPr bwMode="auto">
          <a:xfrm>
            <a:off x="2497138" y="1908968"/>
            <a:ext cx="4054474" cy="576263"/>
            <a:chOff x="1596" y="1706"/>
            <a:chExt cx="2554" cy="318"/>
          </a:xfrm>
        </p:grpSpPr>
        <p:sp>
          <p:nvSpPr>
            <p:cNvPr id="17435" name="Rectangle 19"/>
            <p:cNvSpPr>
              <a:spLocks noChangeArrowheads="1"/>
            </p:cNvSpPr>
            <p:nvPr/>
          </p:nvSpPr>
          <p:spPr bwMode="auto">
            <a:xfrm>
              <a:off x="1596" y="1805"/>
              <a:ext cx="1057" cy="2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7436" name="Rectangle 20"/>
            <p:cNvSpPr>
              <a:spLocks noChangeArrowheads="1"/>
            </p:cNvSpPr>
            <p:nvPr/>
          </p:nvSpPr>
          <p:spPr bwMode="auto">
            <a:xfrm>
              <a:off x="3107" y="1800"/>
              <a:ext cx="1043" cy="22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7437" name="Rectangle 21"/>
            <p:cNvSpPr>
              <a:spLocks noChangeArrowheads="1"/>
            </p:cNvSpPr>
            <p:nvPr/>
          </p:nvSpPr>
          <p:spPr bwMode="auto">
            <a:xfrm>
              <a:off x="2517" y="1706"/>
              <a:ext cx="723" cy="31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17438" name="Text Box 34"/>
            <p:cNvSpPr txBox="1">
              <a:spLocks noChangeArrowheads="1"/>
            </p:cNvSpPr>
            <p:nvPr/>
          </p:nvSpPr>
          <p:spPr bwMode="auto">
            <a:xfrm>
              <a:off x="1610" y="1802"/>
              <a:ext cx="55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Farbstoff</a:t>
              </a:r>
              <a:endParaRPr lang="de-DE" altLang="de-DE" sz="1800"/>
            </a:p>
          </p:txBody>
        </p:sp>
      </p:grpSp>
      <p:sp>
        <p:nvSpPr>
          <p:cNvPr id="17412" name="Text Box 22"/>
          <p:cNvSpPr txBox="1">
            <a:spLocks noChangeArrowheads="1"/>
          </p:cNvSpPr>
          <p:nvPr/>
        </p:nvSpPr>
        <p:spPr bwMode="auto">
          <a:xfrm>
            <a:off x="2506663" y="2101056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/>
          </a:p>
        </p:txBody>
      </p:sp>
      <p:grpSp>
        <p:nvGrpSpPr>
          <p:cNvPr id="36902" name="Group 38"/>
          <p:cNvGrpSpPr>
            <a:grpSpLocks/>
          </p:cNvGrpSpPr>
          <p:nvPr/>
        </p:nvGrpSpPr>
        <p:grpSpPr bwMode="auto">
          <a:xfrm>
            <a:off x="6684963" y="1707356"/>
            <a:ext cx="774700" cy="1800225"/>
            <a:chOff x="4232" y="1525"/>
            <a:chExt cx="488" cy="1134"/>
          </a:xfrm>
        </p:grpSpPr>
        <p:sp>
          <p:nvSpPr>
            <p:cNvPr id="17430" name="Line 24"/>
            <p:cNvSpPr>
              <a:spLocks noChangeShapeType="1"/>
            </p:cNvSpPr>
            <p:nvPr/>
          </p:nvSpPr>
          <p:spPr bwMode="auto">
            <a:xfrm>
              <a:off x="4432" y="1528"/>
              <a:ext cx="0" cy="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1" name="Line 25"/>
            <p:cNvSpPr>
              <a:spLocks noChangeShapeType="1"/>
            </p:cNvSpPr>
            <p:nvPr/>
          </p:nvSpPr>
          <p:spPr bwMode="auto">
            <a:xfrm>
              <a:off x="4387" y="152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2" name="Line 26"/>
            <p:cNvSpPr>
              <a:spLocks noChangeShapeType="1"/>
            </p:cNvSpPr>
            <p:nvPr/>
          </p:nvSpPr>
          <p:spPr bwMode="auto">
            <a:xfrm>
              <a:off x="4387" y="265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3" name="Line 27"/>
            <p:cNvSpPr>
              <a:spLocks noChangeShapeType="1"/>
            </p:cNvSpPr>
            <p:nvPr/>
          </p:nvSpPr>
          <p:spPr bwMode="auto">
            <a:xfrm>
              <a:off x="4432" y="1952"/>
              <a:ext cx="0" cy="3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4" name="Text Box 28"/>
            <p:cNvSpPr txBox="1">
              <a:spLocks noChangeArrowheads="1"/>
            </p:cNvSpPr>
            <p:nvPr/>
          </p:nvSpPr>
          <p:spPr bwMode="auto">
            <a:xfrm>
              <a:off x="4232" y="2012"/>
              <a:ext cx="48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1,2 mm</a:t>
              </a:r>
            </a:p>
          </p:txBody>
        </p:sp>
      </p:grpSp>
      <p:grpSp>
        <p:nvGrpSpPr>
          <p:cNvPr id="36901" name="Group 37"/>
          <p:cNvGrpSpPr>
            <a:grpSpLocks/>
          </p:cNvGrpSpPr>
          <p:nvPr/>
        </p:nvGrpSpPr>
        <p:grpSpPr bwMode="auto">
          <a:xfrm>
            <a:off x="2476501" y="2020094"/>
            <a:ext cx="4078287" cy="522288"/>
            <a:chOff x="1590" y="1513"/>
            <a:chExt cx="2563" cy="329"/>
          </a:xfrm>
        </p:grpSpPr>
        <p:grpSp>
          <p:nvGrpSpPr>
            <p:cNvPr id="17419" name="Group 4"/>
            <p:cNvGrpSpPr>
              <a:grpSpLocks/>
            </p:cNvGrpSpPr>
            <p:nvPr/>
          </p:nvGrpSpPr>
          <p:grpSpPr bwMode="auto">
            <a:xfrm>
              <a:off x="1590" y="1513"/>
              <a:ext cx="2563" cy="193"/>
              <a:chOff x="1587" y="924"/>
              <a:chExt cx="2563" cy="193"/>
            </a:xfrm>
          </p:grpSpPr>
          <p:grpSp>
            <p:nvGrpSpPr>
              <p:cNvPr id="17425" name="Group 5"/>
              <p:cNvGrpSpPr>
                <a:grpSpLocks/>
              </p:cNvGrpSpPr>
              <p:nvPr/>
            </p:nvGrpSpPr>
            <p:grpSpPr bwMode="auto">
              <a:xfrm>
                <a:off x="1600" y="935"/>
                <a:ext cx="2550" cy="182"/>
                <a:chOff x="1600" y="935"/>
                <a:chExt cx="2550" cy="182"/>
              </a:xfrm>
            </p:grpSpPr>
            <p:sp>
              <p:nvSpPr>
                <p:cNvPr id="17427" name="Rectangle 6"/>
                <p:cNvSpPr>
                  <a:spLocks noChangeArrowheads="1"/>
                </p:cNvSpPr>
                <p:nvPr/>
              </p:nvSpPr>
              <p:spPr bwMode="auto">
                <a:xfrm>
                  <a:off x="1600" y="935"/>
                  <a:ext cx="2550" cy="159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7428" name="Rectangle 7"/>
                <p:cNvSpPr>
                  <a:spLocks noChangeArrowheads="1"/>
                </p:cNvSpPr>
                <p:nvPr/>
              </p:nvSpPr>
              <p:spPr bwMode="auto">
                <a:xfrm>
                  <a:off x="1600" y="1026"/>
                  <a:ext cx="907" cy="9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17429" name="Rectangle 8"/>
                <p:cNvSpPr>
                  <a:spLocks noChangeArrowheads="1"/>
                </p:cNvSpPr>
                <p:nvPr/>
              </p:nvSpPr>
              <p:spPr bwMode="auto">
                <a:xfrm>
                  <a:off x="3243" y="1026"/>
                  <a:ext cx="907" cy="9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</p:grpSp>
          <p:sp>
            <p:nvSpPr>
              <p:cNvPr id="17426" name="Text Box 9"/>
              <p:cNvSpPr txBox="1">
                <a:spLocks noChangeArrowheads="1"/>
              </p:cNvSpPr>
              <p:nvPr/>
            </p:nvSpPr>
            <p:spPr bwMode="auto">
              <a:xfrm>
                <a:off x="1587" y="924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/>
                  <a:t>Lack</a:t>
                </a:r>
              </a:p>
            </p:txBody>
          </p:sp>
        </p:grpSp>
        <p:grpSp>
          <p:nvGrpSpPr>
            <p:cNvPr id="17420" name="Group 35"/>
            <p:cNvGrpSpPr>
              <a:grpSpLocks/>
            </p:cNvGrpSpPr>
            <p:nvPr/>
          </p:nvGrpSpPr>
          <p:grpSpPr bwMode="auto">
            <a:xfrm>
              <a:off x="1600" y="1650"/>
              <a:ext cx="2553" cy="192"/>
              <a:chOff x="1600" y="1650"/>
              <a:chExt cx="2553" cy="192"/>
            </a:xfrm>
          </p:grpSpPr>
          <p:sp>
            <p:nvSpPr>
              <p:cNvPr id="17421" name="Rectangle 30"/>
              <p:cNvSpPr>
                <a:spLocks noChangeArrowheads="1"/>
              </p:cNvSpPr>
              <p:nvPr/>
            </p:nvSpPr>
            <p:spPr bwMode="auto">
              <a:xfrm>
                <a:off x="1603" y="1683"/>
                <a:ext cx="985" cy="1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7422" name="Rectangle 31"/>
              <p:cNvSpPr>
                <a:spLocks noChangeArrowheads="1"/>
              </p:cNvSpPr>
              <p:nvPr/>
            </p:nvSpPr>
            <p:spPr bwMode="auto">
              <a:xfrm>
                <a:off x="2500" y="1683"/>
                <a:ext cx="1653" cy="1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17424" name="Text Box 33"/>
              <p:cNvSpPr txBox="1">
                <a:spLocks noChangeArrowheads="1"/>
              </p:cNvSpPr>
              <p:nvPr/>
            </p:nvSpPr>
            <p:spPr bwMode="auto">
              <a:xfrm>
                <a:off x="1600" y="1650"/>
                <a:ext cx="4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/>
                  <a:t>Silber</a:t>
                </a:r>
              </a:p>
            </p:txBody>
          </p:sp>
        </p:grpSp>
      </p:grp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2459038" y="2497931"/>
            <a:ext cx="417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0 0 0 0 0 0 0 0 0 0 0 0 0 0 0 0 0 0 0 0 0 0 0 0 0 0 0 </a:t>
            </a:r>
          </a:p>
        </p:txBody>
      </p:sp>
      <p:sp>
        <p:nvSpPr>
          <p:cNvPr id="17418" name="Rectangle 59"/>
          <p:cNvSpPr>
            <a:spLocks noChangeArrowheads="1"/>
          </p:cNvSpPr>
          <p:nvPr/>
        </p:nvSpPr>
        <p:spPr bwMode="auto">
          <a:xfrm>
            <a:off x="0" y="-26988"/>
            <a:ext cx="9144000" cy="57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/>
              <a:t>Die Funktion der </a:t>
            </a:r>
            <a:r>
              <a:rPr lang="de-DE" altLang="de-DE" sz="3600" b="1" dirty="0"/>
              <a:t>CD-R</a:t>
            </a:r>
          </a:p>
        </p:txBody>
      </p:sp>
      <p:pic>
        <p:nvPicPr>
          <p:cNvPr id="1029" name="Picture 5" descr="C:\Users\Julian\Documents\UNIVERSITÄT\Chemie\ÜiV\Publikation\cd_dvd_verb\cd_farbstoff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867235"/>
            <a:ext cx="2890838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lian\Documents\UNIVERSITÄT\Chemie\ÜiV\Publikation\cd_dvd_verb\1_cd_farbstof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077072"/>
            <a:ext cx="36480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8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0449E-6 L 5.55556E-7 -0.05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39688" y="5030788"/>
            <a:ext cx="61880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18456" name="Rectangle 59"/>
          <p:cNvSpPr>
            <a:spLocks noChangeArrowheads="1"/>
          </p:cNvSpPr>
          <p:nvPr/>
        </p:nvSpPr>
        <p:spPr bwMode="auto">
          <a:xfrm>
            <a:off x="0" y="-26988"/>
            <a:ext cx="9144000" cy="57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/>
              <a:t>Die Funktion der </a:t>
            </a:r>
            <a:r>
              <a:rPr lang="de-DE" altLang="de-DE" sz="3600" b="1" dirty="0"/>
              <a:t>CD-R</a:t>
            </a: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2243138" y="10588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CD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6192838" y="105886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CD-R</a:t>
            </a:r>
          </a:p>
        </p:txBody>
      </p:sp>
      <p:pic>
        <p:nvPicPr>
          <p:cNvPr id="49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628800"/>
            <a:ext cx="3375025" cy="24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800"/>
            <a:ext cx="3241675" cy="23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221163"/>
            <a:ext cx="34988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06875"/>
            <a:ext cx="3217862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64" name="Group 64"/>
          <p:cNvGrpSpPr>
            <a:grpSpLocks/>
          </p:cNvGrpSpPr>
          <p:nvPr/>
        </p:nvGrpSpPr>
        <p:grpSpPr bwMode="auto">
          <a:xfrm>
            <a:off x="4759325" y="1139825"/>
            <a:ext cx="3494088" cy="3457575"/>
            <a:chOff x="3016" y="700"/>
            <a:chExt cx="2201" cy="2178"/>
          </a:xfrm>
        </p:grpSpPr>
        <p:sp>
          <p:nvSpPr>
            <p:cNvPr id="25635" name="Oval 35"/>
            <p:cNvSpPr>
              <a:spLocks noChangeArrowheads="1"/>
            </p:cNvSpPr>
            <p:nvPr/>
          </p:nvSpPr>
          <p:spPr bwMode="auto">
            <a:xfrm>
              <a:off x="3016" y="700"/>
              <a:ext cx="2201" cy="217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>
                    <a:alpha val="67000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21600" name="Oval 36"/>
            <p:cNvSpPr>
              <a:spLocks noChangeArrowheads="1"/>
            </p:cNvSpPr>
            <p:nvPr/>
          </p:nvSpPr>
          <p:spPr bwMode="auto">
            <a:xfrm>
              <a:off x="3882" y="1581"/>
              <a:ext cx="470" cy="4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890588" y="1138238"/>
            <a:ext cx="3494087" cy="3457575"/>
            <a:chOff x="0" y="2460"/>
            <a:chExt cx="1838" cy="1860"/>
          </a:xfrm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0" y="2460"/>
              <a:ext cx="1838" cy="186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>
                    <a:alpha val="67000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21596" name="Oval 6"/>
            <p:cNvSpPr>
              <a:spLocks noChangeArrowheads="1"/>
            </p:cNvSpPr>
            <p:nvPr/>
          </p:nvSpPr>
          <p:spPr bwMode="auto">
            <a:xfrm>
              <a:off x="723" y="3212"/>
              <a:ext cx="393" cy="41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25640" name="Freeform 40"/>
          <p:cNvSpPr>
            <a:spLocks/>
          </p:cNvSpPr>
          <p:nvPr/>
        </p:nvSpPr>
        <p:spPr bwMode="auto">
          <a:xfrm>
            <a:off x="1403350" y="1182688"/>
            <a:ext cx="2813050" cy="3081337"/>
          </a:xfrm>
          <a:custGeom>
            <a:avLst/>
            <a:gdLst>
              <a:gd name="T0" fmla="*/ 1867436575 w 1772"/>
              <a:gd name="T1" fmla="*/ 2147483646 h 1941"/>
              <a:gd name="T2" fmla="*/ 1507053438 w 1772"/>
              <a:gd name="T3" fmla="*/ 2147483646 h 1941"/>
              <a:gd name="T4" fmla="*/ 1229836250 w 1772"/>
              <a:gd name="T5" fmla="*/ 2147483646 h 1941"/>
              <a:gd name="T6" fmla="*/ 1323082825 w 1772"/>
              <a:gd name="T7" fmla="*/ 2147483646 h 1941"/>
              <a:gd name="T8" fmla="*/ 1638101563 w 1772"/>
              <a:gd name="T9" fmla="*/ 2147483646 h 1941"/>
              <a:gd name="T10" fmla="*/ 2084170013 w 1772"/>
              <a:gd name="T11" fmla="*/ 2147483646 h 1941"/>
              <a:gd name="T12" fmla="*/ 2147483646 w 1772"/>
              <a:gd name="T13" fmla="*/ 2147483646 h 1941"/>
              <a:gd name="T14" fmla="*/ 2147483646 w 1772"/>
              <a:gd name="T15" fmla="*/ 2147483646 h 1941"/>
              <a:gd name="T16" fmla="*/ 2147483646 w 1772"/>
              <a:gd name="T17" fmla="*/ 2127011530 h 1941"/>
              <a:gd name="T18" fmla="*/ 2119452200 w 1772"/>
              <a:gd name="T19" fmla="*/ 1791830009 h 1941"/>
              <a:gd name="T20" fmla="*/ 1471771250 w 1772"/>
              <a:gd name="T21" fmla="*/ 1847273438 h 1941"/>
              <a:gd name="T22" fmla="*/ 932457813 w 1772"/>
              <a:gd name="T23" fmla="*/ 2147483646 h 1941"/>
              <a:gd name="T24" fmla="*/ 766127500 w 1772"/>
              <a:gd name="T25" fmla="*/ 2147483646 h 1941"/>
              <a:gd name="T26" fmla="*/ 1358365013 w 1772"/>
              <a:gd name="T27" fmla="*/ 2147483646 h 1941"/>
              <a:gd name="T28" fmla="*/ 2147483646 w 1772"/>
              <a:gd name="T29" fmla="*/ 2147483646 h 1941"/>
              <a:gd name="T30" fmla="*/ 2147483646 w 1772"/>
              <a:gd name="T31" fmla="*/ 2147483646 h 1941"/>
              <a:gd name="T32" fmla="*/ 2147483646 w 1772"/>
              <a:gd name="T33" fmla="*/ 1776709074 h 1941"/>
              <a:gd name="T34" fmla="*/ 2147483646 w 1772"/>
              <a:gd name="T35" fmla="*/ 950097958 h 1941"/>
              <a:gd name="T36" fmla="*/ 1045865638 w 1772"/>
              <a:gd name="T37" fmla="*/ 1116428244 h 1941"/>
              <a:gd name="T38" fmla="*/ 153730325 w 1772"/>
              <a:gd name="T39" fmla="*/ 2109369645 h 1941"/>
              <a:gd name="T40" fmla="*/ 115927188 w 1772"/>
              <a:gd name="T41" fmla="*/ 2147483646 h 1941"/>
              <a:gd name="T42" fmla="*/ 735885625 w 1772"/>
              <a:gd name="T43" fmla="*/ 2147483646 h 1941"/>
              <a:gd name="T44" fmla="*/ 1655743450 w 1772"/>
              <a:gd name="T45" fmla="*/ 2147483646 h 1941"/>
              <a:gd name="T46" fmla="*/ 2147483646 w 1772"/>
              <a:gd name="T47" fmla="*/ 2147483646 h 1941"/>
              <a:gd name="T48" fmla="*/ 2147483646 w 1772"/>
              <a:gd name="T49" fmla="*/ 2147483646 h 1941"/>
              <a:gd name="T50" fmla="*/ 2147483646 w 1772"/>
              <a:gd name="T51" fmla="*/ 2147483646 h 1941"/>
              <a:gd name="T52" fmla="*/ 2147483646 w 1772"/>
              <a:gd name="T53" fmla="*/ 1406246959 h 1941"/>
              <a:gd name="T54" fmla="*/ 2147483646 w 1772"/>
              <a:gd name="T55" fmla="*/ 619958337 h 1941"/>
              <a:gd name="T56" fmla="*/ 2147483646 w 1772"/>
              <a:gd name="T57" fmla="*/ 236894649 h 1941"/>
              <a:gd name="T58" fmla="*/ 2147483646 w 1772"/>
              <a:gd name="T59" fmla="*/ 37801544 h 1941"/>
              <a:gd name="T60" fmla="*/ 1340723125 w 1772"/>
              <a:gd name="T61" fmla="*/ 2519362 h 19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72" h="1941">
                <a:moveTo>
                  <a:pt x="741" y="868"/>
                </a:moveTo>
                <a:cubicBezTo>
                  <a:pt x="716" y="875"/>
                  <a:pt x="640" y="876"/>
                  <a:pt x="598" y="911"/>
                </a:cubicBezTo>
                <a:cubicBezTo>
                  <a:pt x="556" y="946"/>
                  <a:pt x="500" y="1016"/>
                  <a:pt x="488" y="1075"/>
                </a:cubicBezTo>
                <a:cubicBezTo>
                  <a:pt x="476" y="1133"/>
                  <a:pt x="498" y="1211"/>
                  <a:pt x="525" y="1262"/>
                </a:cubicBezTo>
                <a:cubicBezTo>
                  <a:pt x="552" y="1313"/>
                  <a:pt x="600" y="1358"/>
                  <a:pt x="650" y="1382"/>
                </a:cubicBezTo>
                <a:cubicBezTo>
                  <a:pt x="700" y="1405"/>
                  <a:pt x="764" y="1412"/>
                  <a:pt x="827" y="1404"/>
                </a:cubicBezTo>
                <a:cubicBezTo>
                  <a:pt x="890" y="1395"/>
                  <a:pt x="976" y="1377"/>
                  <a:pt x="1025" y="1330"/>
                </a:cubicBezTo>
                <a:cubicBezTo>
                  <a:pt x="1074" y="1283"/>
                  <a:pt x="1114" y="1200"/>
                  <a:pt x="1121" y="1119"/>
                </a:cubicBezTo>
                <a:cubicBezTo>
                  <a:pt x="1127" y="1037"/>
                  <a:pt x="1109" y="912"/>
                  <a:pt x="1062" y="844"/>
                </a:cubicBezTo>
                <a:cubicBezTo>
                  <a:pt x="1015" y="776"/>
                  <a:pt x="921" y="730"/>
                  <a:pt x="841" y="711"/>
                </a:cubicBezTo>
                <a:cubicBezTo>
                  <a:pt x="762" y="692"/>
                  <a:pt x="662" y="702"/>
                  <a:pt x="584" y="733"/>
                </a:cubicBezTo>
                <a:cubicBezTo>
                  <a:pt x="506" y="764"/>
                  <a:pt x="417" y="814"/>
                  <a:pt x="370" y="896"/>
                </a:cubicBezTo>
                <a:cubicBezTo>
                  <a:pt x="324" y="978"/>
                  <a:pt x="275" y="1108"/>
                  <a:pt x="304" y="1223"/>
                </a:cubicBezTo>
                <a:cubicBezTo>
                  <a:pt x="332" y="1337"/>
                  <a:pt x="420" y="1514"/>
                  <a:pt x="539" y="1581"/>
                </a:cubicBezTo>
                <a:cubicBezTo>
                  <a:pt x="659" y="1649"/>
                  <a:pt x="881" y="1680"/>
                  <a:pt x="1023" y="1625"/>
                </a:cubicBezTo>
                <a:cubicBezTo>
                  <a:pt x="1164" y="1571"/>
                  <a:pt x="1333" y="1410"/>
                  <a:pt x="1388" y="1257"/>
                </a:cubicBezTo>
                <a:cubicBezTo>
                  <a:pt x="1443" y="1103"/>
                  <a:pt x="1420" y="852"/>
                  <a:pt x="1351" y="705"/>
                </a:cubicBezTo>
                <a:cubicBezTo>
                  <a:pt x="1282" y="558"/>
                  <a:pt x="1130" y="420"/>
                  <a:pt x="973" y="377"/>
                </a:cubicBezTo>
                <a:cubicBezTo>
                  <a:pt x="817" y="333"/>
                  <a:pt x="567" y="366"/>
                  <a:pt x="415" y="443"/>
                </a:cubicBezTo>
                <a:cubicBezTo>
                  <a:pt x="262" y="520"/>
                  <a:pt x="122" y="686"/>
                  <a:pt x="61" y="837"/>
                </a:cubicBezTo>
                <a:cubicBezTo>
                  <a:pt x="0" y="988"/>
                  <a:pt x="7" y="1200"/>
                  <a:pt x="46" y="1349"/>
                </a:cubicBezTo>
                <a:cubicBezTo>
                  <a:pt x="85" y="1499"/>
                  <a:pt x="191" y="1641"/>
                  <a:pt x="292" y="1736"/>
                </a:cubicBezTo>
                <a:cubicBezTo>
                  <a:pt x="394" y="1831"/>
                  <a:pt x="501" y="1901"/>
                  <a:pt x="657" y="1921"/>
                </a:cubicBezTo>
                <a:cubicBezTo>
                  <a:pt x="813" y="1941"/>
                  <a:pt x="1067" y="1922"/>
                  <a:pt x="1226" y="1855"/>
                </a:cubicBezTo>
                <a:cubicBezTo>
                  <a:pt x="1385" y="1788"/>
                  <a:pt x="1521" y="1658"/>
                  <a:pt x="1610" y="1517"/>
                </a:cubicBezTo>
                <a:cubicBezTo>
                  <a:pt x="1699" y="1376"/>
                  <a:pt x="1752" y="1170"/>
                  <a:pt x="1762" y="1010"/>
                </a:cubicBezTo>
                <a:cubicBezTo>
                  <a:pt x="1772" y="850"/>
                  <a:pt x="1727" y="685"/>
                  <a:pt x="1673" y="558"/>
                </a:cubicBezTo>
                <a:cubicBezTo>
                  <a:pt x="1619" y="430"/>
                  <a:pt x="1515" y="323"/>
                  <a:pt x="1437" y="246"/>
                </a:cubicBezTo>
                <a:cubicBezTo>
                  <a:pt x="1360" y="169"/>
                  <a:pt x="1290" y="132"/>
                  <a:pt x="1209" y="94"/>
                </a:cubicBezTo>
                <a:cubicBezTo>
                  <a:pt x="1129" y="56"/>
                  <a:pt x="1064" y="31"/>
                  <a:pt x="952" y="15"/>
                </a:cubicBezTo>
                <a:cubicBezTo>
                  <a:pt x="839" y="0"/>
                  <a:pt x="602" y="3"/>
                  <a:pt x="532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654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27368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2368550" y="27225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CD</a:t>
            </a: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2411413" y="5164138"/>
            <a:ext cx="801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</a:rPr>
              <a:t>780 </a:t>
            </a:r>
            <a:r>
              <a:rPr lang="de-DE" altLang="de-DE" sz="1400" b="1" dirty="0" err="1">
                <a:solidFill>
                  <a:schemeClr val="bg1"/>
                </a:solidFill>
              </a:rPr>
              <a:t>nm</a:t>
            </a:r>
            <a:endParaRPr lang="de-DE" altLang="de-DE" sz="1400" b="1" dirty="0">
              <a:solidFill>
                <a:schemeClr val="bg1"/>
              </a:solidFill>
            </a:endParaRP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2195513" y="4797425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700 MB</a:t>
            </a:r>
          </a:p>
        </p:txBody>
      </p:sp>
      <p:grpSp>
        <p:nvGrpSpPr>
          <p:cNvPr id="25666" name="Group 66"/>
          <p:cNvGrpSpPr>
            <a:grpSpLocks/>
          </p:cNvGrpSpPr>
          <p:nvPr/>
        </p:nvGrpSpPr>
        <p:grpSpPr bwMode="auto">
          <a:xfrm>
            <a:off x="4945063" y="1247775"/>
            <a:ext cx="3121025" cy="3268663"/>
            <a:chOff x="3115" y="786"/>
            <a:chExt cx="1966" cy="2059"/>
          </a:xfrm>
        </p:grpSpPr>
        <p:grpSp>
          <p:nvGrpSpPr>
            <p:cNvPr id="21587" name="Group 44"/>
            <p:cNvGrpSpPr>
              <a:grpSpLocks/>
            </p:cNvGrpSpPr>
            <p:nvPr/>
          </p:nvGrpSpPr>
          <p:grpSpPr bwMode="auto">
            <a:xfrm>
              <a:off x="3115" y="786"/>
              <a:ext cx="1966" cy="2059"/>
              <a:chOff x="426" y="1527"/>
              <a:chExt cx="2320" cy="2457"/>
            </a:xfrm>
          </p:grpSpPr>
          <p:grpSp>
            <p:nvGrpSpPr>
              <p:cNvPr id="21589" name="Group 45"/>
              <p:cNvGrpSpPr>
                <a:grpSpLocks/>
              </p:cNvGrpSpPr>
              <p:nvPr/>
            </p:nvGrpSpPr>
            <p:grpSpPr bwMode="auto">
              <a:xfrm>
                <a:off x="1020" y="2160"/>
                <a:ext cx="1225" cy="1270"/>
                <a:chOff x="709" y="1117"/>
                <a:chExt cx="2525" cy="2521"/>
              </a:xfrm>
            </p:grpSpPr>
            <p:sp>
              <p:nvSpPr>
                <p:cNvPr id="21591" name="Freeform 46"/>
                <p:cNvSpPr>
                  <a:spLocks/>
                </p:cNvSpPr>
                <p:nvPr/>
              </p:nvSpPr>
              <p:spPr bwMode="auto">
                <a:xfrm>
                  <a:off x="1319" y="1452"/>
                  <a:ext cx="1361" cy="1537"/>
                </a:xfrm>
                <a:custGeom>
                  <a:avLst/>
                  <a:gdLst>
                    <a:gd name="T0" fmla="*/ 569 w 1361"/>
                    <a:gd name="T1" fmla="*/ 690 h 1537"/>
                    <a:gd name="T2" fmla="*/ 459 w 1361"/>
                    <a:gd name="T3" fmla="*/ 724 h 1537"/>
                    <a:gd name="T4" fmla="*/ 375 w 1361"/>
                    <a:gd name="T5" fmla="*/ 853 h 1537"/>
                    <a:gd name="T6" fmla="*/ 403 w 1361"/>
                    <a:gd name="T7" fmla="*/ 1001 h 1537"/>
                    <a:gd name="T8" fmla="*/ 499 w 1361"/>
                    <a:gd name="T9" fmla="*/ 1096 h 1537"/>
                    <a:gd name="T10" fmla="*/ 635 w 1361"/>
                    <a:gd name="T11" fmla="*/ 1113 h 1537"/>
                    <a:gd name="T12" fmla="*/ 787 w 1361"/>
                    <a:gd name="T13" fmla="*/ 1054 h 1537"/>
                    <a:gd name="T14" fmla="*/ 861 w 1361"/>
                    <a:gd name="T15" fmla="*/ 888 h 1537"/>
                    <a:gd name="T16" fmla="*/ 816 w 1361"/>
                    <a:gd name="T17" fmla="*/ 671 h 1537"/>
                    <a:gd name="T18" fmla="*/ 646 w 1361"/>
                    <a:gd name="T19" fmla="*/ 566 h 1537"/>
                    <a:gd name="T20" fmla="*/ 449 w 1361"/>
                    <a:gd name="T21" fmla="*/ 583 h 1537"/>
                    <a:gd name="T22" fmla="*/ 284 w 1361"/>
                    <a:gd name="T23" fmla="*/ 712 h 1537"/>
                    <a:gd name="T24" fmla="*/ 233 w 1361"/>
                    <a:gd name="T25" fmla="*/ 970 h 1537"/>
                    <a:gd name="T26" fmla="*/ 414 w 1361"/>
                    <a:gd name="T27" fmla="*/ 1253 h 1537"/>
                    <a:gd name="T28" fmla="*/ 786 w 1361"/>
                    <a:gd name="T29" fmla="*/ 1287 h 1537"/>
                    <a:gd name="T30" fmla="*/ 1066 w 1361"/>
                    <a:gd name="T31" fmla="*/ 997 h 1537"/>
                    <a:gd name="T32" fmla="*/ 1038 w 1361"/>
                    <a:gd name="T33" fmla="*/ 561 h 1537"/>
                    <a:gd name="T34" fmla="*/ 747 w 1361"/>
                    <a:gd name="T35" fmla="*/ 302 h 1537"/>
                    <a:gd name="T36" fmla="*/ 319 w 1361"/>
                    <a:gd name="T37" fmla="*/ 354 h 1537"/>
                    <a:gd name="T38" fmla="*/ 47 w 1361"/>
                    <a:gd name="T39" fmla="*/ 665 h 1537"/>
                    <a:gd name="T40" fmla="*/ 35 w 1361"/>
                    <a:gd name="T41" fmla="*/ 1069 h 1537"/>
                    <a:gd name="T42" fmla="*/ 224 w 1361"/>
                    <a:gd name="T43" fmla="*/ 1375 h 1537"/>
                    <a:gd name="T44" fmla="*/ 505 w 1361"/>
                    <a:gd name="T45" fmla="*/ 1521 h 1537"/>
                    <a:gd name="T46" fmla="*/ 942 w 1361"/>
                    <a:gd name="T47" fmla="*/ 1469 h 1537"/>
                    <a:gd name="T48" fmla="*/ 1237 w 1361"/>
                    <a:gd name="T49" fmla="*/ 1202 h 1537"/>
                    <a:gd name="T50" fmla="*/ 1353 w 1361"/>
                    <a:gd name="T51" fmla="*/ 802 h 1537"/>
                    <a:gd name="T52" fmla="*/ 1285 w 1361"/>
                    <a:gd name="T53" fmla="*/ 445 h 1537"/>
                    <a:gd name="T54" fmla="*/ 1104 w 1361"/>
                    <a:gd name="T55" fmla="*/ 198 h 1537"/>
                    <a:gd name="T56" fmla="*/ 929 w 1361"/>
                    <a:gd name="T57" fmla="*/ 78 h 1537"/>
                    <a:gd name="T58" fmla="*/ 731 w 1361"/>
                    <a:gd name="T59" fmla="*/ 16 h 1537"/>
                    <a:gd name="T60" fmla="*/ 463 w 1361"/>
                    <a:gd name="T61" fmla="*/ 0 h 153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361" h="1537">
                      <a:moveTo>
                        <a:pt x="569" y="690"/>
                      </a:moveTo>
                      <a:cubicBezTo>
                        <a:pt x="550" y="695"/>
                        <a:pt x="492" y="696"/>
                        <a:pt x="459" y="724"/>
                      </a:cubicBezTo>
                      <a:cubicBezTo>
                        <a:pt x="427" y="751"/>
                        <a:pt x="384" y="806"/>
                        <a:pt x="375" y="853"/>
                      </a:cubicBezTo>
                      <a:cubicBezTo>
                        <a:pt x="366" y="899"/>
                        <a:pt x="382" y="960"/>
                        <a:pt x="403" y="1001"/>
                      </a:cubicBezTo>
                      <a:cubicBezTo>
                        <a:pt x="424" y="1041"/>
                        <a:pt x="461" y="1077"/>
                        <a:pt x="499" y="1096"/>
                      </a:cubicBezTo>
                      <a:cubicBezTo>
                        <a:pt x="538" y="1114"/>
                        <a:pt x="587" y="1119"/>
                        <a:pt x="635" y="1113"/>
                      </a:cubicBezTo>
                      <a:cubicBezTo>
                        <a:pt x="684" y="1106"/>
                        <a:pt x="750" y="1092"/>
                        <a:pt x="787" y="1054"/>
                      </a:cubicBezTo>
                      <a:cubicBezTo>
                        <a:pt x="825" y="1017"/>
                        <a:pt x="856" y="952"/>
                        <a:pt x="861" y="888"/>
                      </a:cubicBezTo>
                      <a:cubicBezTo>
                        <a:pt x="866" y="823"/>
                        <a:pt x="852" y="724"/>
                        <a:pt x="816" y="671"/>
                      </a:cubicBezTo>
                      <a:cubicBezTo>
                        <a:pt x="780" y="617"/>
                        <a:pt x="707" y="581"/>
                        <a:pt x="646" y="566"/>
                      </a:cubicBezTo>
                      <a:cubicBezTo>
                        <a:pt x="585" y="551"/>
                        <a:pt x="508" y="558"/>
                        <a:pt x="449" y="583"/>
                      </a:cubicBezTo>
                      <a:cubicBezTo>
                        <a:pt x="389" y="607"/>
                        <a:pt x="320" y="647"/>
                        <a:pt x="284" y="712"/>
                      </a:cubicBezTo>
                      <a:cubicBezTo>
                        <a:pt x="249" y="776"/>
                        <a:pt x="211" y="879"/>
                        <a:pt x="233" y="970"/>
                      </a:cubicBezTo>
                      <a:cubicBezTo>
                        <a:pt x="255" y="1060"/>
                        <a:pt x="323" y="1200"/>
                        <a:pt x="414" y="1253"/>
                      </a:cubicBezTo>
                      <a:cubicBezTo>
                        <a:pt x="506" y="1306"/>
                        <a:pt x="677" y="1331"/>
                        <a:pt x="786" y="1287"/>
                      </a:cubicBezTo>
                      <a:cubicBezTo>
                        <a:pt x="894" y="1245"/>
                        <a:pt x="1024" y="1118"/>
                        <a:pt x="1066" y="997"/>
                      </a:cubicBezTo>
                      <a:cubicBezTo>
                        <a:pt x="1108" y="875"/>
                        <a:pt x="1091" y="677"/>
                        <a:pt x="1038" y="561"/>
                      </a:cubicBezTo>
                      <a:cubicBezTo>
                        <a:pt x="985" y="445"/>
                        <a:pt x="868" y="336"/>
                        <a:pt x="747" y="302"/>
                      </a:cubicBezTo>
                      <a:cubicBezTo>
                        <a:pt x="628" y="267"/>
                        <a:pt x="435" y="293"/>
                        <a:pt x="319" y="354"/>
                      </a:cubicBezTo>
                      <a:cubicBezTo>
                        <a:pt x="201" y="415"/>
                        <a:pt x="94" y="546"/>
                        <a:pt x="47" y="665"/>
                      </a:cubicBezTo>
                      <a:cubicBezTo>
                        <a:pt x="0" y="784"/>
                        <a:pt x="5" y="952"/>
                        <a:pt x="35" y="1069"/>
                      </a:cubicBezTo>
                      <a:cubicBezTo>
                        <a:pt x="65" y="1188"/>
                        <a:pt x="147" y="1300"/>
                        <a:pt x="224" y="1375"/>
                      </a:cubicBezTo>
                      <a:cubicBezTo>
                        <a:pt x="303" y="1450"/>
                        <a:pt x="385" y="1505"/>
                        <a:pt x="505" y="1521"/>
                      </a:cubicBezTo>
                      <a:cubicBezTo>
                        <a:pt x="624" y="1537"/>
                        <a:pt x="820" y="1522"/>
                        <a:pt x="942" y="1469"/>
                      </a:cubicBezTo>
                      <a:cubicBezTo>
                        <a:pt x="1064" y="1416"/>
                        <a:pt x="1168" y="1313"/>
                        <a:pt x="1237" y="1202"/>
                      </a:cubicBezTo>
                      <a:cubicBezTo>
                        <a:pt x="1305" y="1091"/>
                        <a:pt x="1346" y="928"/>
                        <a:pt x="1353" y="802"/>
                      </a:cubicBezTo>
                      <a:cubicBezTo>
                        <a:pt x="1361" y="675"/>
                        <a:pt x="1326" y="545"/>
                        <a:pt x="1285" y="445"/>
                      </a:cubicBezTo>
                      <a:cubicBezTo>
                        <a:pt x="1243" y="344"/>
                        <a:pt x="1164" y="259"/>
                        <a:pt x="1104" y="198"/>
                      </a:cubicBezTo>
                      <a:cubicBezTo>
                        <a:pt x="1045" y="137"/>
                        <a:pt x="991" y="108"/>
                        <a:pt x="929" y="78"/>
                      </a:cubicBezTo>
                      <a:cubicBezTo>
                        <a:pt x="867" y="48"/>
                        <a:pt x="809" y="29"/>
                        <a:pt x="731" y="16"/>
                      </a:cubicBezTo>
                      <a:cubicBezTo>
                        <a:pt x="653" y="3"/>
                        <a:pt x="519" y="3"/>
                        <a:pt x="46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2" name="Freeform 47"/>
                <p:cNvSpPr>
                  <a:spLocks/>
                </p:cNvSpPr>
                <p:nvPr/>
              </p:nvSpPr>
              <p:spPr bwMode="auto">
                <a:xfrm>
                  <a:off x="709" y="1117"/>
                  <a:ext cx="2525" cy="2521"/>
                </a:xfrm>
                <a:custGeom>
                  <a:avLst/>
                  <a:gdLst>
                    <a:gd name="T0" fmla="*/ 1070 w 2525"/>
                    <a:gd name="T1" fmla="*/ 339 h 2521"/>
                    <a:gd name="T2" fmla="*/ 797 w 2525"/>
                    <a:gd name="T3" fmla="*/ 430 h 2521"/>
                    <a:gd name="T4" fmla="*/ 455 w 2525"/>
                    <a:gd name="T5" fmla="*/ 701 h 2521"/>
                    <a:gd name="T6" fmla="*/ 299 w 2525"/>
                    <a:gd name="T7" fmla="*/ 1201 h 2521"/>
                    <a:gd name="T8" fmla="*/ 525 w 2525"/>
                    <a:gd name="T9" fmla="*/ 1836 h 2521"/>
                    <a:gd name="T10" fmla="*/ 1091 w 2525"/>
                    <a:gd name="T11" fmla="*/ 2153 h 2521"/>
                    <a:gd name="T12" fmla="*/ 1795 w 2525"/>
                    <a:gd name="T13" fmla="*/ 2017 h 2521"/>
                    <a:gd name="T14" fmla="*/ 2204 w 2525"/>
                    <a:gd name="T15" fmla="*/ 1518 h 2521"/>
                    <a:gd name="T16" fmla="*/ 2249 w 2525"/>
                    <a:gd name="T17" fmla="*/ 838 h 2521"/>
                    <a:gd name="T18" fmla="*/ 1886 w 2525"/>
                    <a:gd name="T19" fmla="*/ 248 h 2521"/>
                    <a:gd name="T20" fmla="*/ 1217 w 2525"/>
                    <a:gd name="T21" fmla="*/ 5 h 2521"/>
                    <a:gd name="T22" fmla="*/ 515 w 2525"/>
                    <a:gd name="T23" fmla="*/ 215 h 2521"/>
                    <a:gd name="T24" fmla="*/ 149 w 2525"/>
                    <a:gd name="T25" fmla="*/ 617 h 2521"/>
                    <a:gd name="T26" fmla="*/ 5 w 2525"/>
                    <a:gd name="T27" fmla="*/ 1205 h 2521"/>
                    <a:gd name="T28" fmla="*/ 117 w 2525"/>
                    <a:gd name="T29" fmla="*/ 1745 h 2521"/>
                    <a:gd name="T30" fmla="*/ 389 w 2525"/>
                    <a:gd name="T31" fmla="*/ 2153 h 2521"/>
                    <a:gd name="T32" fmla="*/ 671 w 2525"/>
                    <a:gd name="T33" fmla="*/ 2369 h 2521"/>
                    <a:gd name="T34" fmla="*/ 1007 w 2525"/>
                    <a:gd name="T35" fmla="*/ 2483 h 2521"/>
                    <a:gd name="T36" fmla="*/ 1349 w 2525"/>
                    <a:gd name="T37" fmla="*/ 2519 h 2521"/>
                    <a:gd name="T38" fmla="*/ 1709 w 2525"/>
                    <a:gd name="T39" fmla="*/ 2471 h 2521"/>
                    <a:gd name="T40" fmla="*/ 2111 w 2525"/>
                    <a:gd name="T41" fmla="*/ 2285 h 2521"/>
                    <a:gd name="T42" fmla="*/ 2369 w 2525"/>
                    <a:gd name="T43" fmla="*/ 2033 h 2521"/>
                    <a:gd name="T44" fmla="*/ 2525 w 2525"/>
                    <a:gd name="T45" fmla="*/ 1793 h 25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25" h="2521">
                      <a:moveTo>
                        <a:pt x="1070" y="339"/>
                      </a:moveTo>
                      <a:cubicBezTo>
                        <a:pt x="982" y="354"/>
                        <a:pt x="899" y="370"/>
                        <a:pt x="797" y="430"/>
                      </a:cubicBezTo>
                      <a:cubicBezTo>
                        <a:pt x="695" y="490"/>
                        <a:pt x="538" y="573"/>
                        <a:pt x="455" y="701"/>
                      </a:cubicBezTo>
                      <a:cubicBezTo>
                        <a:pt x="372" y="829"/>
                        <a:pt x="287" y="1012"/>
                        <a:pt x="299" y="1201"/>
                      </a:cubicBezTo>
                      <a:cubicBezTo>
                        <a:pt x="311" y="1390"/>
                        <a:pt x="393" y="1677"/>
                        <a:pt x="525" y="1836"/>
                      </a:cubicBezTo>
                      <a:cubicBezTo>
                        <a:pt x="657" y="1995"/>
                        <a:pt x="879" y="2123"/>
                        <a:pt x="1091" y="2153"/>
                      </a:cubicBezTo>
                      <a:cubicBezTo>
                        <a:pt x="1303" y="2183"/>
                        <a:pt x="1609" y="2123"/>
                        <a:pt x="1795" y="2017"/>
                      </a:cubicBezTo>
                      <a:cubicBezTo>
                        <a:pt x="1981" y="1911"/>
                        <a:pt x="2128" y="1714"/>
                        <a:pt x="2204" y="1518"/>
                      </a:cubicBezTo>
                      <a:cubicBezTo>
                        <a:pt x="2280" y="1322"/>
                        <a:pt x="2302" y="1050"/>
                        <a:pt x="2249" y="838"/>
                      </a:cubicBezTo>
                      <a:cubicBezTo>
                        <a:pt x="2196" y="626"/>
                        <a:pt x="2058" y="387"/>
                        <a:pt x="1886" y="248"/>
                      </a:cubicBezTo>
                      <a:cubicBezTo>
                        <a:pt x="1714" y="109"/>
                        <a:pt x="1445" y="10"/>
                        <a:pt x="1217" y="5"/>
                      </a:cubicBezTo>
                      <a:cubicBezTo>
                        <a:pt x="989" y="0"/>
                        <a:pt x="693" y="113"/>
                        <a:pt x="515" y="215"/>
                      </a:cubicBezTo>
                      <a:cubicBezTo>
                        <a:pt x="337" y="317"/>
                        <a:pt x="234" y="452"/>
                        <a:pt x="149" y="617"/>
                      </a:cubicBezTo>
                      <a:cubicBezTo>
                        <a:pt x="64" y="782"/>
                        <a:pt x="10" y="1017"/>
                        <a:pt x="5" y="1205"/>
                      </a:cubicBezTo>
                      <a:cubicBezTo>
                        <a:pt x="0" y="1393"/>
                        <a:pt x="53" y="1587"/>
                        <a:pt x="117" y="1745"/>
                      </a:cubicBezTo>
                      <a:cubicBezTo>
                        <a:pt x="181" y="1903"/>
                        <a:pt x="297" y="2049"/>
                        <a:pt x="389" y="2153"/>
                      </a:cubicBezTo>
                      <a:cubicBezTo>
                        <a:pt x="481" y="2257"/>
                        <a:pt x="568" y="2314"/>
                        <a:pt x="671" y="2369"/>
                      </a:cubicBezTo>
                      <a:cubicBezTo>
                        <a:pt x="774" y="2424"/>
                        <a:pt x="894" y="2458"/>
                        <a:pt x="1007" y="2483"/>
                      </a:cubicBezTo>
                      <a:cubicBezTo>
                        <a:pt x="1120" y="2508"/>
                        <a:pt x="1232" y="2521"/>
                        <a:pt x="1349" y="2519"/>
                      </a:cubicBezTo>
                      <a:cubicBezTo>
                        <a:pt x="1466" y="2517"/>
                        <a:pt x="1582" y="2510"/>
                        <a:pt x="1709" y="2471"/>
                      </a:cubicBezTo>
                      <a:cubicBezTo>
                        <a:pt x="1836" y="2432"/>
                        <a:pt x="2001" y="2358"/>
                        <a:pt x="2111" y="2285"/>
                      </a:cubicBezTo>
                      <a:cubicBezTo>
                        <a:pt x="2221" y="2212"/>
                        <a:pt x="2300" y="2115"/>
                        <a:pt x="2369" y="2033"/>
                      </a:cubicBezTo>
                      <a:cubicBezTo>
                        <a:pt x="2438" y="1951"/>
                        <a:pt x="2493" y="1843"/>
                        <a:pt x="2525" y="179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590" name="Freeform 48"/>
              <p:cNvSpPr>
                <a:spLocks/>
              </p:cNvSpPr>
              <p:nvPr/>
            </p:nvSpPr>
            <p:spPr bwMode="auto">
              <a:xfrm>
                <a:off x="426" y="1527"/>
                <a:ext cx="2320" cy="2457"/>
              </a:xfrm>
              <a:custGeom>
                <a:avLst/>
                <a:gdLst>
                  <a:gd name="T0" fmla="*/ 1812 w 2320"/>
                  <a:gd name="T1" fmla="*/ 1557 h 2457"/>
                  <a:gd name="T2" fmla="*/ 1890 w 2320"/>
                  <a:gd name="T3" fmla="*/ 1305 h 2457"/>
                  <a:gd name="T4" fmla="*/ 1872 w 2320"/>
                  <a:gd name="T5" fmla="*/ 963 h 2457"/>
                  <a:gd name="T6" fmla="*/ 1710 w 2320"/>
                  <a:gd name="T7" fmla="*/ 663 h 2457"/>
                  <a:gd name="T8" fmla="*/ 1380 w 2320"/>
                  <a:gd name="T9" fmla="*/ 459 h 2457"/>
                  <a:gd name="T10" fmla="*/ 1008 w 2320"/>
                  <a:gd name="T11" fmla="*/ 465 h 2457"/>
                  <a:gd name="T12" fmla="*/ 690 w 2320"/>
                  <a:gd name="T13" fmla="*/ 609 h 2457"/>
                  <a:gd name="T14" fmla="*/ 480 w 2320"/>
                  <a:gd name="T15" fmla="*/ 861 h 2457"/>
                  <a:gd name="T16" fmla="*/ 402 w 2320"/>
                  <a:gd name="T17" fmla="*/ 1191 h 2457"/>
                  <a:gd name="T18" fmla="*/ 510 w 2320"/>
                  <a:gd name="T19" fmla="*/ 1635 h 2457"/>
                  <a:gd name="T20" fmla="*/ 852 w 2320"/>
                  <a:gd name="T21" fmla="*/ 1987 h 2457"/>
                  <a:gd name="T22" fmla="*/ 1308 w 2320"/>
                  <a:gd name="T23" fmla="*/ 2073 h 2457"/>
                  <a:gd name="T24" fmla="*/ 1759 w 2320"/>
                  <a:gd name="T25" fmla="*/ 1896 h 2457"/>
                  <a:gd name="T26" fmla="*/ 1944 w 2320"/>
                  <a:gd name="T27" fmla="*/ 1713 h 2457"/>
                  <a:gd name="T28" fmla="*/ 2052 w 2320"/>
                  <a:gd name="T29" fmla="*/ 1467 h 2457"/>
                  <a:gd name="T30" fmla="*/ 2106 w 2320"/>
                  <a:gd name="T31" fmla="*/ 1215 h 2457"/>
                  <a:gd name="T32" fmla="*/ 2058 w 2320"/>
                  <a:gd name="T33" fmla="*/ 921 h 2457"/>
                  <a:gd name="T34" fmla="*/ 1830 w 2320"/>
                  <a:gd name="T35" fmla="*/ 489 h 2457"/>
                  <a:gd name="T36" fmla="*/ 1308 w 2320"/>
                  <a:gd name="T37" fmla="*/ 243 h 2457"/>
                  <a:gd name="T38" fmla="*/ 762 w 2320"/>
                  <a:gd name="T39" fmla="*/ 327 h 2457"/>
                  <a:gd name="T40" fmla="*/ 384 w 2320"/>
                  <a:gd name="T41" fmla="*/ 621 h 2457"/>
                  <a:gd name="T42" fmla="*/ 217 w 2320"/>
                  <a:gd name="T43" fmla="*/ 1125 h 2457"/>
                  <a:gd name="T44" fmla="*/ 318 w 2320"/>
                  <a:gd name="T45" fmla="*/ 1647 h 2457"/>
                  <a:gd name="T46" fmla="*/ 625 w 2320"/>
                  <a:gd name="T47" fmla="*/ 2032 h 2457"/>
                  <a:gd name="T48" fmla="*/ 1215 w 2320"/>
                  <a:gd name="T49" fmla="*/ 2259 h 2457"/>
                  <a:gd name="T50" fmla="*/ 1759 w 2320"/>
                  <a:gd name="T51" fmla="*/ 2123 h 2457"/>
                  <a:gd name="T52" fmla="*/ 2148 w 2320"/>
                  <a:gd name="T53" fmla="*/ 1767 h 2457"/>
                  <a:gd name="T54" fmla="*/ 2304 w 2320"/>
                  <a:gd name="T55" fmla="*/ 1323 h 2457"/>
                  <a:gd name="T56" fmla="*/ 2244 w 2320"/>
                  <a:gd name="T57" fmla="*/ 759 h 2457"/>
                  <a:gd name="T58" fmla="*/ 2064 w 2320"/>
                  <a:gd name="T59" fmla="*/ 423 h 2457"/>
                  <a:gd name="T60" fmla="*/ 1818 w 2320"/>
                  <a:gd name="T61" fmla="*/ 201 h 2457"/>
                  <a:gd name="T62" fmla="*/ 1506 w 2320"/>
                  <a:gd name="T63" fmla="*/ 57 h 2457"/>
                  <a:gd name="T64" fmla="*/ 1092 w 2320"/>
                  <a:gd name="T65" fmla="*/ 21 h 2457"/>
                  <a:gd name="T66" fmla="*/ 552 w 2320"/>
                  <a:gd name="T67" fmla="*/ 183 h 2457"/>
                  <a:gd name="T68" fmla="*/ 240 w 2320"/>
                  <a:gd name="T69" fmla="*/ 459 h 2457"/>
                  <a:gd name="T70" fmla="*/ 48 w 2320"/>
                  <a:gd name="T71" fmla="*/ 849 h 2457"/>
                  <a:gd name="T72" fmla="*/ 12 w 2320"/>
                  <a:gd name="T73" fmla="*/ 1239 h 2457"/>
                  <a:gd name="T74" fmla="*/ 120 w 2320"/>
                  <a:gd name="T75" fmla="*/ 1731 h 2457"/>
                  <a:gd name="T76" fmla="*/ 426 w 2320"/>
                  <a:gd name="T77" fmla="*/ 2121 h 2457"/>
                  <a:gd name="T78" fmla="*/ 642 w 2320"/>
                  <a:gd name="T79" fmla="*/ 2283 h 2457"/>
                  <a:gd name="T80" fmla="*/ 966 w 2320"/>
                  <a:gd name="T81" fmla="*/ 2421 h 2457"/>
                  <a:gd name="T82" fmla="*/ 1386 w 2320"/>
                  <a:gd name="T83" fmla="*/ 2451 h 2457"/>
                  <a:gd name="T84" fmla="*/ 1692 w 2320"/>
                  <a:gd name="T85" fmla="*/ 2385 h 2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20" h="2457">
                    <a:moveTo>
                      <a:pt x="1812" y="1557"/>
                    </a:moveTo>
                    <a:cubicBezTo>
                      <a:pt x="1825" y="1515"/>
                      <a:pt x="1880" y="1404"/>
                      <a:pt x="1890" y="1305"/>
                    </a:cubicBezTo>
                    <a:cubicBezTo>
                      <a:pt x="1900" y="1206"/>
                      <a:pt x="1902" y="1070"/>
                      <a:pt x="1872" y="963"/>
                    </a:cubicBezTo>
                    <a:cubicBezTo>
                      <a:pt x="1842" y="856"/>
                      <a:pt x="1792" y="747"/>
                      <a:pt x="1710" y="663"/>
                    </a:cubicBezTo>
                    <a:cubicBezTo>
                      <a:pt x="1628" y="579"/>
                      <a:pt x="1497" y="492"/>
                      <a:pt x="1380" y="459"/>
                    </a:cubicBezTo>
                    <a:cubicBezTo>
                      <a:pt x="1263" y="426"/>
                      <a:pt x="1123" y="440"/>
                      <a:pt x="1008" y="465"/>
                    </a:cubicBezTo>
                    <a:cubicBezTo>
                      <a:pt x="893" y="490"/>
                      <a:pt x="778" y="543"/>
                      <a:pt x="690" y="609"/>
                    </a:cubicBezTo>
                    <a:cubicBezTo>
                      <a:pt x="602" y="675"/>
                      <a:pt x="528" y="764"/>
                      <a:pt x="480" y="861"/>
                    </a:cubicBezTo>
                    <a:cubicBezTo>
                      <a:pt x="432" y="958"/>
                      <a:pt x="397" y="1062"/>
                      <a:pt x="402" y="1191"/>
                    </a:cubicBezTo>
                    <a:cubicBezTo>
                      <a:pt x="407" y="1320"/>
                      <a:pt x="435" y="1502"/>
                      <a:pt x="510" y="1635"/>
                    </a:cubicBezTo>
                    <a:cubicBezTo>
                      <a:pt x="585" y="1768"/>
                      <a:pt x="719" y="1914"/>
                      <a:pt x="852" y="1987"/>
                    </a:cubicBezTo>
                    <a:cubicBezTo>
                      <a:pt x="985" y="2060"/>
                      <a:pt x="1157" y="2088"/>
                      <a:pt x="1308" y="2073"/>
                    </a:cubicBezTo>
                    <a:cubicBezTo>
                      <a:pt x="1459" y="2058"/>
                      <a:pt x="1653" y="1956"/>
                      <a:pt x="1759" y="1896"/>
                    </a:cubicBezTo>
                    <a:cubicBezTo>
                      <a:pt x="1865" y="1836"/>
                      <a:pt x="1895" y="1784"/>
                      <a:pt x="1944" y="1713"/>
                    </a:cubicBezTo>
                    <a:cubicBezTo>
                      <a:pt x="1993" y="1642"/>
                      <a:pt x="2025" y="1550"/>
                      <a:pt x="2052" y="1467"/>
                    </a:cubicBezTo>
                    <a:cubicBezTo>
                      <a:pt x="2079" y="1384"/>
                      <a:pt x="2105" y="1306"/>
                      <a:pt x="2106" y="1215"/>
                    </a:cubicBezTo>
                    <a:cubicBezTo>
                      <a:pt x="2107" y="1124"/>
                      <a:pt x="2104" y="1042"/>
                      <a:pt x="2058" y="921"/>
                    </a:cubicBezTo>
                    <a:cubicBezTo>
                      <a:pt x="2012" y="800"/>
                      <a:pt x="1955" y="602"/>
                      <a:pt x="1830" y="489"/>
                    </a:cubicBezTo>
                    <a:cubicBezTo>
                      <a:pt x="1705" y="376"/>
                      <a:pt x="1486" y="270"/>
                      <a:pt x="1308" y="243"/>
                    </a:cubicBezTo>
                    <a:cubicBezTo>
                      <a:pt x="1130" y="216"/>
                      <a:pt x="916" y="264"/>
                      <a:pt x="762" y="327"/>
                    </a:cubicBezTo>
                    <a:cubicBezTo>
                      <a:pt x="608" y="390"/>
                      <a:pt x="475" y="488"/>
                      <a:pt x="384" y="621"/>
                    </a:cubicBezTo>
                    <a:cubicBezTo>
                      <a:pt x="293" y="754"/>
                      <a:pt x="228" y="954"/>
                      <a:pt x="217" y="1125"/>
                    </a:cubicBezTo>
                    <a:cubicBezTo>
                      <a:pt x="206" y="1296"/>
                      <a:pt x="250" y="1496"/>
                      <a:pt x="318" y="1647"/>
                    </a:cubicBezTo>
                    <a:cubicBezTo>
                      <a:pt x="386" y="1798"/>
                      <a:pt x="476" y="1930"/>
                      <a:pt x="625" y="2032"/>
                    </a:cubicBezTo>
                    <a:cubicBezTo>
                      <a:pt x="774" y="2134"/>
                      <a:pt x="1026" y="2244"/>
                      <a:pt x="1215" y="2259"/>
                    </a:cubicBezTo>
                    <a:cubicBezTo>
                      <a:pt x="1404" y="2274"/>
                      <a:pt x="1604" y="2205"/>
                      <a:pt x="1759" y="2123"/>
                    </a:cubicBezTo>
                    <a:cubicBezTo>
                      <a:pt x="1914" y="2041"/>
                      <a:pt x="2057" y="1900"/>
                      <a:pt x="2148" y="1767"/>
                    </a:cubicBezTo>
                    <a:cubicBezTo>
                      <a:pt x="2239" y="1634"/>
                      <a:pt x="2288" y="1491"/>
                      <a:pt x="2304" y="1323"/>
                    </a:cubicBezTo>
                    <a:cubicBezTo>
                      <a:pt x="2320" y="1155"/>
                      <a:pt x="2284" y="909"/>
                      <a:pt x="2244" y="759"/>
                    </a:cubicBezTo>
                    <a:cubicBezTo>
                      <a:pt x="2204" y="609"/>
                      <a:pt x="2135" y="516"/>
                      <a:pt x="2064" y="423"/>
                    </a:cubicBezTo>
                    <a:cubicBezTo>
                      <a:pt x="1993" y="330"/>
                      <a:pt x="1911" y="262"/>
                      <a:pt x="1818" y="201"/>
                    </a:cubicBezTo>
                    <a:cubicBezTo>
                      <a:pt x="1725" y="140"/>
                      <a:pt x="1627" y="87"/>
                      <a:pt x="1506" y="57"/>
                    </a:cubicBezTo>
                    <a:cubicBezTo>
                      <a:pt x="1385" y="27"/>
                      <a:pt x="1251" y="0"/>
                      <a:pt x="1092" y="21"/>
                    </a:cubicBezTo>
                    <a:cubicBezTo>
                      <a:pt x="933" y="42"/>
                      <a:pt x="694" y="110"/>
                      <a:pt x="552" y="183"/>
                    </a:cubicBezTo>
                    <a:cubicBezTo>
                      <a:pt x="410" y="256"/>
                      <a:pt x="324" y="348"/>
                      <a:pt x="240" y="459"/>
                    </a:cubicBezTo>
                    <a:cubicBezTo>
                      <a:pt x="156" y="570"/>
                      <a:pt x="86" y="719"/>
                      <a:pt x="48" y="849"/>
                    </a:cubicBezTo>
                    <a:cubicBezTo>
                      <a:pt x="10" y="979"/>
                      <a:pt x="0" y="1092"/>
                      <a:pt x="12" y="1239"/>
                    </a:cubicBezTo>
                    <a:cubicBezTo>
                      <a:pt x="24" y="1386"/>
                      <a:pt x="51" y="1584"/>
                      <a:pt x="120" y="1731"/>
                    </a:cubicBezTo>
                    <a:cubicBezTo>
                      <a:pt x="189" y="1878"/>
                      <a:pt x="339" y="2029"/>
                      <a:pt x="426" y="2121"/>
                    </a:cubicBezTo>
                    <a:cubicBezTo>
                      <a:pt x="513" y="2213"/>
                      <a:pt x="552" y="2233"/>
                      <a:pt x="642" y="2283"/>
                    </a:cubicBezTo>
                    <a:cubicBezTo>
                      <a:pt x="732" y="2333"/>
                      <a:pt x="842" y="2393"/>
                      <a:pt x="966" y="2421"/>
                    </a:cubicBezTo>
                    <a:cubicBezTo>
                      <a:pt x="1090" y="2449"/>
                      <a:pt x="1265" y="2457"/>
                      <a:pt x="1386" y="2451"/>
                    </a:cubicBezTo>
                    <a:cubicBezTo>
                      <a:pt x="1507" y="2445"/>
                      <a:pt x="1628" y="2399"/>
                      <a:pt x="1692" y="23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88" name="Oval 65"/>
            <p:cNvSpPr>
              <a:spLocks noChangeArrowheads="1"/>
            </p:cNvSpPr>
            <p:nvPr/>
          </p:nvSpPr>
          <p:spPr bwMode="auto">
            <a:xfrm>
              <a:off x="3878" y="1579"/>
              <a:ext cx="498" cy="4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6199188" y="272415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DVD</a:t>
            </a:r>
          </a:p>
        </p:txBody>
      </p:sp>
      <p:pic>
        <p:nvPicPr>
          <p:cNvPr id="2565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811713"/>
            <a:ext cx="27336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6573838" y="5414963"/>
            <a:ext cx="801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</a:rPr>
              <a:t>650 </a:t>
            </a:r>
            <a:r>
              <a:rPr lang="de-DE" altLang="de-DE" sz="1400" b="1" dirty="0" err="1">
                <a:solidFill>
                  <a:schemeClr val="bg1"/>
                </a:solidFill>
              </a:rPr>
              <a:t>nm</a:t>
            </a:r>
            <a:endParaRPr lang="de-DE" altLang="de-DE" sz="1400" b="1" dirty="0">
              <a:solidFill>
                <a:schemeClr val="bg1"/>
              </a:solidFill>
            </a:endParaRPr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6084888" y="47831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4,7 GB</a:t>
            </a:r>
          </a:p>
        </p:txBody>
      </p:sp>
      <p:sp>
        <p:nvSpPr>
          <p:cNvPr id="21524" name="Rectangle 158"/>
          <p:cNvSpPr>
            <a:spLocks noChangeArrowheads="1"/>
          </p:cNvSpPr>
          <p:nvPr/>
        </p:nvSpPr>
        <p:spPr bwMode="auto">
          <a:xfrm>
            <a:off x="0" y="-26988"/>
            <a:ext cx="9144000" cy="57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 smtClean="0"/>
              <a:t>Speichereigenschaften </a:t>
            </a:r>
            <a:r>
              <a:rPr lang="de-DE" altLang="de-DE" b="1" dirty="0"/>
              <a:t>von CD, DVD und Co.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0" grpId="0" animBg="1"/>
      <p:bldP spid="25649" grpId="0"/>
      <p:bldP spid="25662" grpId="0"/>
      <p:bldP spid="25650" grpId="0"/>
      <p:bldP spid="25661" grpId="0"/>
      <p:bldP spid="25663" grpId="0"/>
      <p:bldP spid="256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693193" y="2252663"/>
            <a:ext cx="1368425" cy="1296987"/>
            <a:chOff x="3016" y="700"/>
            <a:chExt cx="2201" cy="2178"/>
          </a:xfrm>
        </p:grpSpPr>
        <p:sp>
          <p:nvSpPr>
            <p:cNvPr id="35843" name="Oval 3"/>
            <p:cNvSpPr>
              <a:spLocks noChangeArrowheads="1"/>
            </p:cNvSpPr>
            <p:nvPr/>
          </p:nvSpPr>
          <p:spPr bwMode="auto">
            <a:xfrm>
              <a:off x="3016" y="700"/>
              <a:ext cx="2201" cy="217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>
                    <a:alpha val="67000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25764" name="Oval 4"/>
            <p:cNvSpPr>
              <a:spLocks noChangeArrowheads="1"/>
            </p:cNvSpPr>
            <p:nvPr/>
          </p:nvSpPr>
          <p:spPr bwMode="auto">
            <a:xfrm>
              <a:off x="3882" y="1581"/>
              <a:ext cx="470" cy="4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411413" y="600392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bg1"/>
                </a:solidFill>
              </a:rPr>
              <a:t>780 nm</a:t>
            </a:r>
          </a:p>
        </p:txBody>
      </p:sp>
      <p:grpSp>
        <p:nvGrpSpPr>
          <p:cNvPr id="25605" name="Group 80"/>
          <p:cNvGrpSpPr>
            <a:grpSpLocks/>
          </p:cNvGrpSpPr>
          <p:nvPr/>
        </p:nvGrpSpPr>
        <p:grpSpPr bwMode="auto">
          <a:xfrm>
            <a:off x="2513013" y="4462463"/>
            <a:ext cx="2319337" cy="1506537"/>
            <a:chOff x="1583" y="1955"/>
            <a:chExt cx="1461" cy="949"/>
          </a:xfrm>
        </p:grpSpPr>
        <p:sp>
          <p:nvSpPr>
            <p:cNvPr id="25736" name="Line 8"/>
            <p:cNvSpPr>
              <a:spLocks noChangeShapeType="1"/>
            </p:cNvSpPr>
            <p:nvPr/>
          </p:nvSpPr>
          <p:spPr bwMode="auto">
            <a:xfrm>
              <a:off x="2772" y="2430"/>
              <a:ext cx="0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37" name="Line 9"/>
            <p:cNvSpPr>
              <a:spLocks noChangeShapeType="1"/>
            </p:cNvSpPr>
            <p:nvPr/>
          </p:nvSpPr>
          <p:spPr bwMode="auto">
            <a:xfrm>
              <a:off x="2747" y="242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38" name="Line 10"/>
            <p:cNvSpPr>
              <a:spLocks noChangeShapeType="1"/>
            </p:cNvSpPr>
            <p:nvPr/>
          </p:nvSpPr>
          <p:spPr bwMode="auto">
            <a:xfrm>
              <a:off x="2747" y="2900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39" name="Line 11"/>
            <p:cNvSpPr>
              <a:spLocks noChangeShapeType="1"/>
            </p:cNvSpPr>
            <p:nvPr/>
          </p:nvSpPr>
          <p:spPr bwMode="auto">
            <a:xfrm>
              <a:off x="2772" y="2606"/>
              <a:ext cx="0" cy="1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40" name="Text Box 12"/>
            <p:cNvSpPr txBox="1">
              <a:spLocks noChangeArrowheads="1"/>
            </p:cNvSpPr>
            <p:nvPr/>
          </p:nvSpPr>
          <p:spPr bwMode="auto">
            <a:xfrm>
              <a:off x="2597" y="2611"/>
              <a:ext cx="3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0,6 mm</a:t>
              </a:r>
            </a:p>
          </p:txBody>
        </p:sp>
        <p:sp>
          <p:nvSpPr>
            <p:cNvPr id="25741" name="Line 13"/>
            <p:cNvSpPr>
              <a:spLocks noChangeShapeType="1"/>
            </p:cNvSpPr>
            <p:nvPr/>
          </p:nvSpPr>
          <p:spPr bwMode="auto">
            <a:xfrm>
              <a:off x="2747" y="2419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42" name="Line 14"/>
            <p:cNvSpPr>
              <a:spLocks noChangeShapeType="1"/>
            </p:cNvSpPr>
            <p:nvPr/>
          </p:nvSpPr>
          <p:spPr bwMode="auto">
            <a:xfrm>
              <a:off x="2772" y="1962"/>
              <a:ext cx="0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43" name="Line 15"/>
            <p:cNvSpPr>
              <a:spLocks noChangeShapeType="1"/>
            </p:cNvSpPr>
            <p:nvPr/>
          </p:nvSpPr>
          <p:spPr bwMode="auto">
            <a:xfrm>
              <a:off x="2747" y="1961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44" name="Line 16"/>
            <p:cNvSpPr>
              <a:spLocks noChangeShapeType="1"/>
            </p:cNvSpPr>
            <p:nvPr/>
          </p:nvSpPr>
          <p:spPr bwMode="auto">
            <a:xfrm>
              <a:off x="2772" y="2131"/>
              <a:ext cx="0" cy="1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745" name="Text Box 17"/>
            <p:cNvSpPr txBox="1">
              <a:spLocks noChangeArrowheads="1"/>
            </p:cNvSpPr>
            <p:nvPr/>
          </p:nvSpPr>
          <p:spPr bwMode="auto">
            <a:xfrm>
              <a:off x="2597" y="2124"/>
              <a:ext cx="4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0,6 mm</a:t>
              </a:r>
            </a:p>
          </p:txBody>
        </p:sp>
        <p:sp>
          <p:nvSpPr>
            <p:cNvPr id="25746" name="Rectangle 18"/>
            <p:cNvSpPr>
              <a:spLocks noChangeArrowheads="1"/>
            </p:cNvSpPr>
            <p:nvPr/>
          </p:nvSpPr>
          <p:spPr bwMode="auto">
            <a:xfrm>
              <a:off x="1616" y="2073"/>
              <a:ext cx="1023" cy="3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pSp>
          <p:nvGrpSpPr>
            <p:cNvPr id="25747" name="Group 19"/>
            <p:cNvGrpSpPr>
              <a:grpSpLocks/>
            </p:cNvGrpSpPr>
            <p:nvPr/>
          </p:nvGrpSpPr>
          <p:grpSpPr bwMode="auto">
            <a:xfrm>
              <a:off x="1617" y="2464"/>
              <a:ext cx="1022" cy="433"/>
              <a:chOff x="1600" y="1142"/>
              <a:chExt cx="2540" cy="635"/>
            </a:xfrm>
          </p:grpSpPr>
          <p:sp>
            <p:nvSpPr>
              <p:cNvPr id="25759" name="Rectangle 20"/>
              <p:cNvSpPr>
                <a:spLocks noChangeArrowheads="1"/>
              </p:cNvSpPr>
              <p:nvPr/>
            </p:nvSpPr>
            <p:spPr bwMode="auto">
              <a:xfrm>
                <a:off x="1600" y="1233"/>
                <a:ext cx="2540" cy="5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25760" name="Rectangle 21"/>
              <p:cNvSpPr>
                <a:spLocks noChangeArrowheads="1"/>
              </p:cNvSpPr>
              <p:nvPr/>
            </p:nvSpPr>
            <p:spPr bwMode="auto">
              <a:xfrm>
                <a:off x="2585" y="1142"/>
                <a:ext cx="590" cy="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25748" name="Text Box 22"/>
            <p:cNvSpPr txBox="1">
              <a:spLocks noChangeArrowheads="1"/>
            </p:cNvSpPr>
            <p:nvPr/>
          </p:nvSpPr>
          <p:spPr bwMode="auto">
            <a:xfrm>
              <a:off x="1610" y="2712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Polycarbona</a:t>
              </a:r>
              <a:r>
                <a:rPr lang="de-DE" altLang="de-DE" sz="1400"/>
                <a:t>t</a:t>
              </a:r>
            </a:p>
          </p:txBody>
        </p:sp>
        <p:sp>
          <p:nvSpPr>
            <p:cNvPr id="25749" name="Rectangle 23"/>
            <p:cNvSpPr>
              <a:spLocks noChangeArrowheads="1"/>
            </p:cNvSpPr>
            <p:nvPr/>
          </p:nvSpPr>
          <p:spPr bwMode="auto">
            <a:xfrm>
              <a:off x="1617" y="2443"/>
              <a:ext cx="397" cy="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750" name="Rectangle 24"/>
            <p:cNvSpPr>
              <a:spLocks noChangeArrowheads="1"/>
            </p:cNvSpPr>
            <p:nvPr/>
          </p:nvSpPr>
          <p:spPr bwMode="auto">
            <a:xfrm>
              <a:off x="2246" y="2440"/>
              <a:ext cx="397" cy="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751" name="Rectangle 25"/>
            <p:cNvSpPr>
              <a:spLocks noChangeArrowheads="1"/>
            </p:cNvSpPr>
            <p:nvPr/>
          </p:nvSpPr>
          <p:spPr bwMode="auto">
            <a:xfrm>
              <a:off x="1983" y="2381"/>
              <a:ext cx="294" cy="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752" name="Text Box 26"/>
            <p:cNvSpPr txBox="1">
              <a:spLocks noChangeArrowheads="1"/>
            </p:cNvSpPr>
            <p:nvPr/>
          </p:nvSpPr>
          <p:spPr bwMode="auto">
            <a:xfrm>
              <a:off x="1589" y="2406"/>
              <a:ext cx="4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Aluminium</a:t>
              </a:r>
            </a:p>
          </p:txBody>
        </p:sp>
        <p:sp>
          <p:nvSpPr>
            <p:cNvPr id="25753" name="Text Box 27"/>
            <p:cNvSpPr txBox="1">
              <a:spLocks noChangeArrowheads="1"/>
            </p:cNvSpPr>
            <p:nvPr/>
          </p:nvSpPr>
          <p:spPr bwMode="auto">
            <a:xfrm>
              <a:off x="1589" y="2197"/>
              <a:ext cx="5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Polycarbonat</a:t>
              </a:r>
            </a:p>
          </p:txBody>
        </p:sp>
        <p:grpSp>
          <p:nvGrpSpPr>
            <p:cNvPr id="25754" name="Group 28"/>
            <p:cNvGrpSpPr>
              <a:grpSpLocks/>
            </p:cNvGrpSpPr>
            <p:nvPr/>
          </p:nvGrpSpPr>
          <p:grpSpPr bwMode="auto">
            <a:xfrm>
              <a:off x="1620" y="1961"/>
              <a:ext cx="1024" cy="136"/>
              <a:chOff x="3261" y="2941"/>
              <a:chExt cx="1824" cy="172"/>
            </a:xfrm>
          </p:grpSpPr>
          <p:sp>
            <p:nvSpPr>
              <p:cNvPr id="25756" name="Rectangle 29"/>
              <p:cNvSpPr>
                <a:spLocks noChangeArrowheads="1"/>
              </p:cNvSpPr>
              <p:nvPr/>
            </p:nvSpPr>
            <p:spPr bwMode="auto">
              <a:xfrm>
                <a:off x="3261" y="2941"/>
                <a:ext cx="1824" cy="17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25757" name="Rectangle 30"/>
              <p:cNvSpPr>
                <a:spLocks noChangeArrowheads="1"/>
              </p:cNvSpPr>
              <p:nvPr/>
            </p:nvSpPr>
            <p:spPr bwMode="auto">
              <a:xfrm>
                <a:off x="3261" y="3020"/>
                <a:ext cx="649" cy="7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25758" name="Rectangle 31"/>
              <p:cNvSpPr>
                <a:spLocks noChangeArrowheads="1"/>
              </p:cNvSpPr>
              <p:nvPr/>
            </p:nvSpPr>
            <p:spPr bwMode="auto">
              <a:xfrm>
                <a:off x="4436" y="3020"/>
                <a:ext cx="649" cy="7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25755" name="Text Box 32"/>
            <p:cNvSpPr txBox="1">
              <a:spLocks noChangeArrowheads="1"/>
            </p:cNvSpPr>
            <p:nvPr/>
          </p:nvSpPr>
          <p:spPr bwMode="auto">
            <a:xfrm>
              <a:off x="1583" y="1955"/>
              <a:ext cx="28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Lack</a:t>
              </a:r>
            </a:p>
          </p:txBody>
        </p:sp>
      </p:grpSp>
      <p:grpSp>
        <p:nvGrpSpPr>
          <p:cNvPr id="25606" name="Group 33"/>
          <p:cNvGrpSpPr>
            <a:grpSpLocks/>
          </p:cNvGrpSpPr>
          <p:nvPr/>
        </p:nvGrpSpPr>
        <p:grpSpPr bwMode="auto">
          <a:xfrm>
            <a:off x="280988" y="4491038"/>
            <a:ext cx="2328862" cy="1506537"/>
            <a:chOff x="612" y="2982"/>
            <a:chExt cx="2592" cy="1219"/>
          </a:xfrm>
        </p:grpSpPr>
        <p:grpSp>
          <p:nvGrpSpPr>
            <p:cNvPr id="25706" name="Group 34"/>
            <p:cNvGrpSpPr>
              <a:grpSpLocks/>
            </p:cNvGrpSpPr>
            <p:nvPr/>
          </p:nvGrpSpPr>
          <p:grpSpPr bwMode="auto">
            <a:xfrm>
              <a:off x="612" y="2982"/>
              <a:ext cx="1950" cy="1219"/>
              <a:chOff x="1586" y="1628"/>
              <a:chExt cx="2567" cy="870"/>
            </a:xfrm>
          </p:grpSpPr>
          <p:grpSp>
            <p:nvGrpSpPr>
              <p:cNvPr id="25713" name="Group 35"/>
              <p:cNvGrpSpPr>
                <a:grpSpLocks/>
              </p:cNvGrpSpPr>
              <p:nvPr/>
            </p:nvGrpSpPr>
            <p:grpSpPr bwMode="auto">
              <a:xfrm>
                <a:off x="2433" y="1733"/>
                <a:ext cx="1553" cy="765"/>
                <a:chOff x="2503" y="1616"/>
                <a:chExt cx="1553" cy="765"/>
              </a:xfrm>
            </p:grpSpPr>
            <p:sp>
              <p:nvSpPr>
                <p:cNvPr id="35876" name="Oval 36"/>
                <p:cNvSpPr>
                  <a:spLocks noChangeArrowheads="1"/>
                </p:cNvSpPr>
                <p:nvPr/>
              </p:nvSpPr>
              <p:spPr bwMode="auto">
                <a:xfrm rot="2586041">
                  <a:off x="2503" y="1616"/>
                  <a:ext cx="762" cy="7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62745"/>
                        <a:invGamma/>
                      </a:srgbClr>
                    </a:gs>
                    <a:gs pos="50000">
                      <a:srgbClr val="FF0000">
                        <a:alpha val="69000"/>
                      </a:srgbClr>
                    </a:gs>
                    <a:gs pos="100000">
                      <a:srgbClr val="FF0000">
                        <a:gamma/>
                        <a:shade val="62745"/>
                        <a:invGamma/>
                      </a:srgbClr>
                    </a:gs>
                  </a:gsLst>
                  <a:lin ang="0" scaled="1"/>
                </a:gradFill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de-DE" altLang="de-DE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33" name="Oval 37"/>
                <p:cNvSpPr>
                  <a:spLocks noChangeArrowheads="1"/>
                </p:cNvSpPr>
                <p:nvPr/>
              </p:nvSpPr>
              <p:spPr bwMode="auto">
                <a:xfrm rot="2586041">
                  <a:off x="2795" y="1922"/>
                  <a:ext cx="163" cy="17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257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550" y="1764"/>
                  <a:ext cx="150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 b="1"/>
                    <a:t>Polycarbonat-</a:t>
                  </a:r>
                </a:p>
              </p:txBody>
            </p:sp>
            <p:sp>
              <p:nvSpPr>
                <p:cNvPr id="2573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40" y="2109"/>
                  <a:ext cx="1093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 b="1"/>
                    <a:t>Synthese</a:t>
                  </a:r>
                </a:p>
              </p:txBody>
            </p:sp>
          </p:grpSp>
          <p:grpSp>
            <p:nvGrpSpPr>
              <p:cNvPr id="25714" name="Group 40"/>
              <p:cNvGrpSpPr>
                <a:grpSpLocks/>
              </p:cNvGrpSpPr>
              <p:nvPr/>
            </p:nvGrpSpPr>
            <p:grpSpPr bwMode="auto">
              <a:xfrm>
                <a:off x="1590" y="1628"/>
                <a:ext cx="2563" cy="182"/>
                <a:chOff x="1587" y="935"/>
                <a:chExt cx="2563" cy="182"/>
              </a:xfrm>
            </p:grpSpPr>
            <p:grpSp>
              <p:nvGrpSpPr>
                <p:cNvPr id="25725" name="Group 41"/>
                <p:cNvGrpSpPr>
                  <a:grpSpLocks/>
                </p:cNvGrpSpPr>
                <p:nvPr/>
              </p:nvGrpSpPr>
              <p:grpSpPr bwMode="auto">
                <a:xfrm>
                  <a:off x="1600" y="935"/>
                  <a:ext cx="2550" cy="182"/>
                  <a:chOff x="1600" y="935"/>
                  <a:chExt cx="2550" cy="182"/>
                </a:xfrm>
              </p:grpSpPr>
              <p:sp>
                <p:nvSpPr>
                  <p:cNvPr id="2572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600" y="935"/>
                    <a:ext cx="2550" cy="91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2572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600" y="1026"/>
                    <a:ext cx="907" cy="91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25729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243" y="1026"/>
                    <a:ext cx="907" cy="91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</p:grpSp>
            <p:sp>
              <p:nvSpPr>
                <p:cNvPr id="2572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587" y="951"/>
                  <a:ext cx="661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/>
                    <a:t>Lack</a:t>
                  </a:r>
                </a:p>
              </p:txBody>
            </p:sp>
          </p:grpSp>
          <p:grpSp>
            <p:nvGrpSpPr>
              <p:cNvPr id="25715" name="Group 46"/>
              <p:cNvGrpSpPr>
                <a:grpSpLocks/>
              </p:cNvGrpSpPr>
              <p:nvPr/>
            </p:nvGrpSpPr>
            <p:grpSpPr bwMode="auto">
              <a:xfrm>
                <a:off x="1586" y="1835"/>
                <a:ext cx="2557" cy="635"/>
                <a:chOff x="1583" y="1142"/>
                <a:chExt cx="2557" cy="635"/>
              </a:xfrm>
            </p:grpSpPr>
            <p:grpSp>
              <p:nvGrpSpPr>
                <p:cNvPr id="25721" name="Group 47"/>
                <p:cNvGrpSpPr>
                  <a:grpSpLocks/>
                </p:cNvGrpSpPr>
                <p:nvPr/>
              </p:nvGrpSpPr>
              <p:grpSpPr bwMode="auto">
                <a:xfrm>
                  <a:off x="1600" y="1142"/>
                  <a:ext cx="2540" cy="635"/>
                  <a:chOff x="1600" y="1142"/>
                  <a:chExt cx="2540" cy="635"/>
                </a:xfrm>
              </p:grpSpPr>
              <p:sp>
                <p:nvSpPr>
                  <p:cNvPr id="2572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600" y="1233"/>
                    <a:ext cx="2540" cy="544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  <p:sp>
                <p:nvSpPr>
                  <p:cNvPr id="2572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585" y="1142"/>
                    <a:ext cx="590" cy="182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000"/>
                  </a:p>
                </p:txBody>
              </p:sp>
            </p:grpSp>
            <p:sp>
              <p:nvSpPr>
                <p:cNvPr id="257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583" y="1627"/>
                  <a:ext cx="134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/>
                    <a:t>Polycarbonat</a:t>
                  </a:r>
                </a:p>
              </p:txBody>
            </p:sp>
          </p:grpSp>
          <p:grpSp>
            <p:nvGrpSpPr>
              <p:cNvPr id="25716" name="Group 51"/>
              <p:cNvGrpSpPr>
                <a:grpSpLocks/>
              </p:cNvGrpSpPr>
              <p:nvPr/>
            </p:nvGrpSpPr>
            <p:grpSpPr bwMode="auto">
              <a:xfrm>
                <a:off x="1600" y="1714"/>
                <a:ext cx="2550" cy="228"/>
                <a:chOff x="1597" y="1021"/>
                <a:chExt cx="2559" cy="228"/>
              </a:xfrm>
            </p:grpSpPr>
            <p:sp>
              <p:nvSpPr>
                <p:cNvPr id="25717" name="Rectangle 52"/>
                <p:cNvSpPr>
                  <a:spLocks noChangeArrowheads="1"/>
                </p:cNvSpPr>
                <p:nvPr/>
              </p:nvSpPr>
              <p:spPr bwMode="auto">
                <a:xfrm>
                  <a:off x="1600" y="1112"/>
                  <a:ext cx="988" cy="13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25718" name="Rectangle 53"/>
                <p:cNvSpPr>
                  <a:spLocks noChangeArrowheads="1"/>
                </p:cNvSpPr>
                <p:nvPr/>
              </p:nvSpPr>
              <p:spPr bwMode="auto">
                <a:xfrm>
                  <a:off x="3168" y="1107"/>
                  <a:ext cx="988" cy="13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257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512" y="1021"/>
                  <a:ext cx="731" cy="13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000"/>
                </a:p>
              </p:txBody>
            </p:sp>
            <p:sp>
              <p:nvSpPr>
                <p:cNvPr id="2572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597" y="1107"/>
                  <a:ext cx="1141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/>
                    <a:t>Aluminium</a:t>
                  </a:r>
                </a:p>
              </p:txBody>
            </p:sp>
          </p:grpSp>
        </p:grpSp>
        <p:grpSp>
          <p:nvGrpSpPr>
            <p:cNvPr id="25707" name="Group 56"/>
            <p:cNvGrpSpPr>
              <a:grpSpLocks/>
            </p:cNvGrpSpPr>
            <p:nvPr/>
          </p:nvGrpSpPr>
          <p:grpSpPr bwMode="auto">
            <a:xfrm>
              <a:off x="2528" y="2985"/>
              <a:ext cx="676" cy="1193"/>
              <a:chOff x="2535" y="3022"/>
              <a:chExt cx="676" cy="1138"/>
            </a:xfrm>
          </p:grpSpPr>
          <p:sp>
            <p:nvSpPr>
              <p:cNvPr id="25708" name="Line 57"/>
              <p:cNvSpPr>
                <a:spLocks noChangeShapeType="1"/>
              </p:cNvSpPr>
              <p:nvPr/>
            </p:nvSpPr>
            <p:spPr bwMode="auto">
              <a:xfrm>
                <a:off x="2785" y="3025"/>
                <a:ext cx="0" cy="1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09" name="Line 58"/>
              <p:cNvSpPr>
                <a:spLocks noChangeShapeType="1"/>
              </p:cNvSpPr>
              <p:nvPr/>
            </p:nvSpPr>
            <p:spPr bwMode="auto">
              <a:xfrm>
                <a:off x="2737" y="3022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10" name="Line 59"/>
              <p:cNvSpPr>
                <a:spLocks noChangeShapeType="1"/>
              </p:cNvSpPr>
              <p:nvPr/>
            </p:nvSpPr>
            <p:spPr bwMode="auto">
              <a:xfrm>
                <a:off x="2737" y="4160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11" name="Line 60"/>
              <p:cNvSpPr>
                <a:spLocks noChangeShapeType="1"/>
              </p:cNvSpPr>
              <p:nvPr/>
            </p:nvSpPr>
            <p:spPr bwMode="auto">
              <a:xfrm>
                <a:off x="2785" y="345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12" name="Text Box 61"/>
              <p:cNvSpPr txBox="1">
                <a:spLocks noChangeArrowheads="1"/>
              </p:cNvSpPr>
              <p:nvPr/>
            </p:nvSpPr>
            <p:spPr bwMode="auto">
              <a:xfrm>
                <a:off x="2535" y="3567"/>
                <a:ext cx="676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/>
                  <a:t>1,2 mm</a:t>
                </a:r>
              </a:p>
            </p:txBody>
          </p:sp>
        </p:grpSp>
      </p:grpSp>
      <p:grpSp>
        <p:nvGrpSpPr>
          <p:cNvPr id="25607" name="Group 62"/>
          <p:cNvGrpSpPr>
            <a:grpSpLocks/>
          </p:cNvGrpSpPr>
          <p:nvPr/>
        </p:nvGrpSpPr>
        <p:grpSpPr bwMode="auto">
          <a:xfrm>
            <a:off x="543730" y="2230019"/>
            <a:ext cx="1368425" cy="1296988"/>
            <a:chOff x="3016" y="700"/>
            <a:chExt cx="2201" cy="2178"/>
          </a:xfrm>
        </p:grpSpPr>
        <p:sp>
          <p:nvSpPr>
            <p:cNvPr id="35903" name="Oval 63"/>
            <p:cNvSpPr>
              <a:spLocks noChangeArrowheads="1"/>
            </p:cNvSpPr>
            <p:nvPr/>
          </p:nvSpPr>
          <p:spPr bwMode="auto">
            <a:xfrm>
              <a:off x="3016" y="700"/>
              <a:ext cx="2201" cy="217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>
                    <a:alpha val="67000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25705" name="Oval 64"/>
            <p:cNvSpPr>
              <a:spLocks noChangeArrowheads="1"/>
            </p:cNvSpPr>
            <p:nvPr/>
          </p:nvSpPr>
          <p:spPr bwMode="auto">
            <a:xfrm>
              <a:off x="3882" y="1581"/>
              <a:ext cx="470" cy="4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grpSp>
        <p:nvGrpSpPr>
          <p:cNvPr id="35906" name="Group 66"/>
          <p:cNvGrpSpPr>
            <a:grpSpLocks/>
          </p:cNvGrpSpPr>
          <p:nvPr/>
        </p:nvGrpSpPr>
        <p:grpSpPr bwMode="auto">
          <a:xfrm>
            <a:off x="5003800" y="2236788"/>
            <a:ext cx="1368425" cy="1296987"/>
            <a:chOff x="3515" y="254"/>
            <a:chExt cx="862" cy="817"/>
          </a:xfrm>
        </p:grpSpPr>
        <p:grpSp>
          <p:nvGrpSpPr>
            <p:cNvPr id="25696" name="Group 67"/>
            <p:cNvGrpSpPr>
              <a:grpSpLocks/>
            </p:cNvGrpSpPr>
            <p:nvPr/>
          </p:nvGrpSpPr>
          <p:grpSpPr bwMode="auto">
            <a:xfrm>
              <a:off x="3515" y="254"/>
              <a:ext cx="862" cy="817"/>
              <a:chOff x="3016" y="700"/>
              <a:chExt cx="2201" cy="2178"/>
            </a:xfrm>
          </p:grpSpPr>
          <p:sp>
            <p:nvSpPr>
              <p:cNvPr id="35908" name="Oval 68"/>
              <p:cNvSpPr>
                <a:spLocks noChangeArrowheads="1"/>
              </p:cNvSpPr>
              <p:nvPr/>
            </p:nvSpPr>
            <p:spPr bwMode="auto">
              <a:xfrm>
                <a:off x="3016" y="700"/>
                <a:ext cx="2201" cy="217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>
                      <a:alpha val="67000"/>
                    </a:srgbClr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701" name="Oval 69"/>
              <p:cNvSpPr>
                <a:spLocks noChangeArrowheads="1"/>
              </p:cNvSpPr>
              <p:nvPr/>
            </p:nvSpPr>
            <p:spPr bwMode="auto">
              <a:xfrm>
                <a:off x="3882" y="1581"/>
                <a:ext cx="470" cy="4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25697" name="Text Box 70"/>
            <p:cNvSpPr txBox="1">
              <a:spLocks noChangeArrowheads="1"/>
            </p:cNvSpPr>
            <p:nvPr/>
          </p:nvSpPr>
          <p:spPr bwMode="auto">
            <a:xfrm>
              <a:off x="3814" y="608"/>
              <a:ext cx="26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dirty="0"/>
                <a:t>DVD</a:t>
              </a:r>
            </a:p>
          </p:txBody>
        </p:sp>
      </p:grpSp>
      <p:grpSp>
        <p:nvGrpSpPr>
          <p:cNvPr id="25690" name="Group 72"/>
          <p:cNvGrpSpPr>
            <a:grpSpLocks/>
          </p:cNvGrpSpPr>
          <p:nvPr/>
        </p:nvGrpSpPr>
        <p:grpSpPr bwMode="auto">
          <a:xfrm>
            <a:off x="5003800" y="2238375"/>
            <a:ext cx="1368425" cy="1296988"/>
            <a:chOff x="3016" y="700"/>
            <a:chExt cx="2201" cy="2178"/>
          </a:xfrm>
        </p:grpSpPr>
        <p:sp>
          <p:nvSpPr>
            <p:cNvPr id="35913" name="Oval 73"/>
            <p:cNvSpPr>
              <a:spLocks noChangeArrowheads="1"/>
            </p:cNvSpPr>
            <p:nvPr/>
          </p:nvSpPr>
          <p:spPr bwMode="auto">
            <a:xfrm>
              <a:off x="3016" y="700"/>
              <a:ext cx="2201" cy="217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>
                    <a:alpha val="67000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25695" name="Oval 74"/>
            <p:cNvSpPr>
              <a:spLocks noChangeArrowheads="1"/>
            </p:cNvSpPr>
            <p:nvPr/>
          </p:nvSpPr>
          <p:spPr bwMode="auto">
            <a:xfrm>
              <a:off x="3882" y="1581"/>
              <a:ext cx="470" cy="4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25611" name="Text Box 76"/>
          <p:cNvSpPr txBox="1">
            <a:spLocks noChangeArrowheads="1"/>
          </p:cNvSpPr>
          <p:nvPr/>
        </p:nvSpPr>
        <p:spPr bwMode="auto">
          <a:xfrm>
            <a:off x="4989513" y="3621088"/>
            <a:ext cx="1533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8,5 GB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double/dual </a:t>
            </a:r>
            <a:r>
              <a:rPr lang="de-DE" altLang="de-DE" sz="1400" dirty="0" err="1"/>
              <a:t>layer</a:t>
            </a:r>
            <a:endParaRPr lang="de-DE" altLang="de-DE" sz="1400" dirty="0"/>
          </a:p>
        </p:txBody>
      </p:sp>
      <p:sp>
        <p:nvSpPr>
          <p:cNvPr id="25612" name="Text Box 77"/>
          <p:cNvSpPr txBox="1">
            <a:spLocks noChangeArrowheads="1"/>
          </p:cNvSpPr>
          <p:nvPr/>
        </p:nvSpPr>
        <p:spPr bwMode="auto">
          <a:xfrm>
            <a:off x="810430" y="3611144"/>
            <a:ext cx="801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700 </a:t>
            </a:r>
            <a:r>
              <a:rPr lang="de-DE" altLang="de-DE" sz="1400" dirty="0" smtClean="0"/>
              <a:t>MB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/>
              <a:t>CD</a:t>
            </a:r>
            <a:endParaRPr lang="de-DE" altLang="de-DE" sz="1400" dirty="0"/>
          </a:p>
        </p:txBody>
      </p:sp>
      <p:sp>
        <p:nvSpPr>
          <p:cNvPr id="25613" name="Text Box 78"/>
          <p:cNvSpPr txBox="1">
            <a:spLocks noChangeArrowheads="1"/>
          </p:cNvSpPr>
          <p:nvPr/>
        </p:nvSpPr>
        <p:spPr bwMode="auto">
          <a:xfrm>
            <a:off x="3023393" y="3617913"/>
            <a:ext cx="7425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4,7 </a:t>
            </a:r>
            <a:r>
              <a:rPr lang="de-DE" altLang="de-DE" sz="1400" dirty="0" smtClean="0"/>
              <a:t>GB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/>
              <a:t>DVD</a:t>
            </a:r>
            <a:endParaRPr lang="de-DE" altLang="de-DE" sz="1400" dirty="0"/>
          </a:p>
        </p:txBody>
      </p:sp>
      <p:sp>
        <p:nvSpPr>
          <p:cNvPr id="35919" name="Text Box 79"/>
          <p:cNvSpPr txBox="1">
            <a:spLocks noChangeArrowheads="1"/>
          </p:cNvSpPr>
          <p:nvPr/>
        </p:nvSpPr>
        <p:spPr bwMode="auto">
          <a:xfrm>
            <a:off x="7235825" y="3619500"/>
            <a:ext cx="1101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15-25 GB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Blu-ray/ HD</a:t>
            </a:r>
          </a:p>
        </p:txBody>
      </p:sp>
      <p:sp>
        <p:nvSpPr>
          <p:cNvPr id="25615" name="Rectangle 81"/>
          <p:cNvSpPr>
            <a:spLocks noChangeArrowheads="1"/>
          </p:cNvSpPr>
          <p:nvPr/>
        </p:nvSpPr>
        <p:spPr bwMode="auto">
          <a:xfrm>
            <a:off x="5341938" y="4581525"/>
            <a:ext cx="503237" cy="215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16" name="Rectangle 82"/>
          <p:cNvSpPr>
            <a:spLocks noChangeArrowheads="1"/>
          </p:cNvSpPr>
          <p:nvPr/>
        </p:nvSpPr>
        <p:spPr bwMode="auto">
          <a:xfrm>
            <a:off x="4803775" y="4725988"/>
            <a:ext cx="1571625" cy="5413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grpSp>
        <p:nvGrpSpPr>
          <p:cNvPr id="25617" name="Group 84"/>
          <p:cNvGrpSpPr>
            <a:grpSpLocks/>
          </p:cNvGrpSpPr>
          <p:nvPr/>
        </p:nvGrpSpPr>
        <p:grpSpPr bwMode="auto">
          <a:xfrm>
            <a:off x="4806950" y="5295900"/>
            <a:ext cx="1568450" cy="631825"/>
            <a:chOff x="1600" y="1142"/>
            <a:chExt cx="2540" cy="635"/>
          </a:xfrm>
        </p:grpSpPr>
        <p:sp>
          <p:nvSpPr>
            <p:cNvPr id="25688" name="Rectangle 85"/>
            <p:cNvSpPr>
              <a:spLocks noChangeArrowheads="1"/>
            </p:cNvSpPr>
            <p:nvPr/>
          </p:nvSpPr>
          <p:spPr bwMode="auto">
            <a:xfrm>
              <a:off x="1600" y="1233"/>
              <a:ext cx="2540" cy="5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89" name="Rectangle 86"/>
            <p:cNvSpPr>
              <a:spLocks noChangeArrowheads="1"/>
            </p:cNvSpPr>
            <p:nvPr/>
          </p:nvSpPr>
          <p:spPr bwMode="auto">
            <a:xfrm>
              <a:off x="2585" y="1142"/>
              <a:ext cx="590" cy="1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25618" name="Text Box 87"/>
          <p:cNvSpPr txBox="1">
            <a:spLocks noChangeArrowheads="1"/>
          </p:cNvSpPr>
          <p:nvPr/>
        </p:nvSpPr>
        <p:spPr bwMode="auto">
          <a:xfrm>
            <a:off x="4748213" y="5672138"/>
            <a:ext cx="92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Polycarbonat</a:t>
            </a:r>
          </a:p>
        </p:txBody>
      </p:sp>
      <p:sp>
        <p:nvSpPr>
          <p:cNvPr id="25619" name="Rectangle 89"/>
          <p:cNvSpPr>
            <a:spLocks noChangeArrowheads="1"/>
          </p:cNvSpPr>
          <p:nvPr/>
        </p:nvSpPr>
        <p:spPr bwMode="auto">
          <a:xfrm>
            <a:off x="4805363" y="5265738"/>
            <a:ext cx="609600" cy="130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20" name="Rectangle 90"/>
          <p:cNvSpPr>
            <a:spLocks noChangeArrowheads="1"/>
          </p:cNvSpPr>
          <p:nvPr/>
        </p:nvSpPr>
        <p:spPr bwMode="auto">
          <a:xfrm>
            <a:off x="5772150" y="5260975"/>
            <a:ext cx="609600" cy="130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21" name="Rectangle 91"/>
          <p:cNvSpPr>
            <a:spLocks noChangeArrowheads="1"/>
          </p:cNvSpPr>
          <p:nvPr/>
        </p:nvSpPr>
        <p:spPr bwMode="auto">
          <a:xfrm>
            <a:off x="5367338" y="5175250"/>
            <a:ext cx="450850" cy="130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22" name="Text Box 92"/>
          <p:cNvSpPr txBox="1">
            <a:spLocks noChangeArrowheads="1"/>
          </p:cNvSpPr>
          <p:nvPr/>
        </p:nvSpPr>
        <p:spPr bwMode="auto">
          <a:xfrm>
            <a:off x="4716463" y="5200650"/>
            <a:ext cx="776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Aluminium</a:t>
            </a:r>
          </a:p>
        </p:txBody>
      </p:sp>
      <p:sp>
        <p:nvSpPr>
          <p:cNvPr id="25623" name="Text Box 93"/>
          <p:cNvSpPr txBox="1">
            <a:spLocks noChangeArrowheads="1"/>
          </p:cNvSpPr>
          <p:nvPr/>
        </p:nvSpPr>
        <p:spPr bwMode="auto">
          <a:xfrm>
            <a:off x="4741863" y="4933950"/>
            <a:ext cx="1165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Polycarbonat</a:t>
            </a:r>
          </a:p>
        </p:txBody>
      </p:sp>
      <p:sp>
        <p:nvSpPr>
          <p:cNvPr id="25624" name="Line 95"/>
          <p:cNvSpPr>
            <a:spLocks noChangeShapeType="1"/>
          </p:cNvSpPr>
          <p:nvPr/>
        </p:nvSpPr>
        <p:spPr bwMode="auto">
          <a:xfrm>
            <a:off x="6532563" y="5221288"/>
            <a:ext cx="0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5" name="Line 96"/>
          <p:cNvSpPr>
            <a:spLocks noChangeShapeType="1"/>
          </p:cNvSpPr>
          <p:nvPr/>
        </p:nvSpPr>
        <p:spPr bwMode="auto">
          <a:xfrm>
            <a:off x="6503988" y="52181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6" name="Line 97"/>
          <p:cNvSpPr>
            <a:spLocks noChangeShapeType="1"/>
          </p:cNvSpPr>
          <p:nvPr/>
        </p:nvSpPr>
        <p:spPr bwMode="auto">
          <a:xfrm>
            <a:off x="6503988" y="594360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7" name="Line 98"/>
          <p:cNvSpPr>
            <a:spLocks noChangeShapeType="1"/>
          </p:cNvSpPr>
          <p:nvPr/>
        </p:nvSpPr>
        <p:spPr bwMode="auto">
          <a:xfrm>
            <a:off x="6532563" y="5491163"/>
            <a:ext cx="0" cy="2143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28" name="Text Box 99"/>
          <p:cNvSpPr txBox="1">
            <a:spLocks noChangeArrowheads="1"/>
          </p:cNvSpPr>
          <p:nvPr/>
        </p:nvSpPr>
        <p:spPr bwMode="auto">
          <a:xfrm>
            <a:off x="6329363" y="5480050"/>
            <a:ext cx="606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0,6 mm</a:t>
            </a:r>
          </a:p>
        </p:txBody>
      </p:sp>
      <p:sp>
        <p:nvSpPr>
          <p:cNvPr id="25629" name="Line 101"/>
          <p:cNvSpPr>
            <a:spLocks noChangeShapeType="1"/>
          </p:cNvSpPr>
          <p:nvPr/>
        </p:nvSpPr>
        <p:spPr bwMode="auto">
          <a:xfrm>
            <a:off x="6505575" y="519430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0" name="Line 103"/>
          <p:cNvSpPr>
            <a:spLocks noChangeShapeType="1"/>
          </p:cNvSpPr>
          <p:nvPr/>
        </p:nvSpPr>
        <p:spPr bwMode="auto">
          <a:xfrm>
            <a:off x="6534150" y="4457700"/>
            <a:ext cx="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1" name="Line 104"/>
          <p:cNvSpPr>
            <a:spLocks noChangeShapeType="1"/>
          </p:cNvSpPr>
          <p:nvPr/>
        </p:nvSpPr>
        <p:spPr bwMode="auto">
          <a:xfrm>
            <a:off x="6505575" y="44561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2" name="Line 105"/>
          <p:cNvSpPr>
            <a:spLocks noChangeShapeType="1"/>
          </p:cNvSpPr>
          <p:nvPr/>
        </p:nvSpPr>
        <p:spPr bwMode="auto">
          <a:xfrm>
            <a:off x="6534150" y="4735513"/>
            <a:ext cx="0" cy="219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33" name="Text Box 106"/>
          <p:cNvSpPr txBox="1">
            <a:spLocks noChangeArrowheads="1"/>
          </p:cNvSpPr>
          <p:nvPr/>
        </p:nvSpPr>
        <p:spPr bwMode="auto">
          <a:xfrm>
            <a:off x="6330950" y="4740275"/>
            <a:ext cx="606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0,6 mm</a:t>
            </a:r>
          </a:p>
        </p:txBody>
      </p:sp>
      <p:grpSp>
        <p:nvGrpSpPr>
          <p:cNvPr id="25634" name="Group 108"/>
          <p:cNvGrpSpPr>
            <a:grpSpLocks/>
          </p:cNvGrpSpPr>
          <p:nvPr/>
        </p:nvGrpSpPr>
        <p:grpSpPr bwMode="auto">
          <a:xfrm>
            <a:off x="4806950" y="4464050"/>
            <a:ext cx="1571625" cy="180975"/>
            <a:chOff x="1600" y="935"/>
            <a:chExt cx="2550" cy="182"/>
          </a:xfrm>
        </p:grpSpPr>
        <p:sp>
          <p:nvSpPr>
            <p:cNvPr id="25685" name="Rectangle 109"/>
            <p:cNvSpPr>
              <a:spLocks noChangeArrowheads="1"/>
            </p:cNvSpPr>
            <p:nvPr/>
          </p:nvSpPr>
          <p:spPr bwMode="auto">
            <a:xfrm>
              <a:off x="1600" y="935"/>
              <a:ext cx="2550" cy="9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86" name="Rectangle 110"/>
            <p:cNvSpPr>
              <a:spLocks noChangeArrowheads="1"/>
            </p:cNvSpPr>
            <p:nvPr/>
          </p:nvSpPr>
          <p:spPr bwMode="auto">
            <a:xfrm>
              <a:off x="1600" y="1026"/>
              <a:ext cx="907" cy="9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87" name="Rectangle 111"/>
            <p:cNvSpPr>
              <a:spLocks noChangeArrowheads="1"/>
            </p:cNvSpPr>
            <p:nvPr/>
          </p:nvSpPr>
          <p:spPr bwMode="auto">
            <a:xfrm>
              <a:off x="3243" y="1026"/>
              <a:ext cx="907" cy="9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</p:grpSp>
      <p:sp>
        <p:nvSpPr>
          <p:cNvPr id="25635" name="Text Box 112"/>
          <p:cNvSpPr txBox="1">
            <a:spLocks noChangeArrowheads="1"/>
          </p:cNvSpPr>
          <p:nvPr/>
        </p:nvSpPr>
        <p:spPr bwMode="auto">
          <a:xfrm>
            <a:off x="4767263" y="4405313"/>
            <a:ext cx="45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Lack</a:t>
            </a:r>
          </a:p>
        </p:txBody>
      </p:sp>
      <p:sp>
        <p:nvSpPr>
          <p:cNvPr id="25636" name="Rectangle 114"/>
          <p:cNvSpPr>
            <a:spLocks noChangeArrowheads="1"/>
          </p:cNvSpPr>
          <p:nvPr/>
        </p:nvSpPr>
        <p:spPr bwMode="auto">
          <a:xfrm>
            <a:off x="4800600" y="4608513"/>
            <a:ext cx="609600" cy="130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37" name="Rectangle 115"/>
          <p:cNvSpPr>
            <a:spLocks noChangeArrowheads="1"/>
          </p:cNvSpPr>
          <p:nvPr/>
        </p:nvSpPr>
        <p:spPr bwMode="auto">
          <a:xfrm>
            <a:off x="5767388" y="4603750"/>
            <a:ext cx="609600" cy="130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38" name="Rectangle 116"/>
          <p:cNvSpPr>
            <a:spLocks noChangeArrowheads="1"/>
          </p:cNvSpPr>
          <p:nvPr/>
        </p:nvSpPr>
        <p:spPr bwMode="auto">
          <a:xfrm>
            <a:off x="5362575" y="4518025"/>
            <a:ext cx="450850" cy="130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39" name="Text Box 117"/>
          <p:cNvSpPr txBox="1">
            <a:spLocks noChangeArrowheads="1"/>
          </p:cNvSpPr>
          <p:nvPr/>
        </p:nvSpPr>
        <p:spPr bwMode="auto">
          <a:xfrm>
            <a:off x="4716463" y="4545013"/>
            <a:ext cx="776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Aluminium</a:t>
            </a:r>
          </a:p>
        </p:txBody>
      </p:sp>
      <p:sp>
        <p:nvSpPr>
          <p:cNvPr id="25640" name="Oval 121"/>
          <p:cNvSpPr>
            <a:spLocks noChangeArrowheads="1"/>
          </p:cNvSpPr>
          <p:nvPr/>
        </p:nvSpPr>
        <p:spPr bwMode="auto">
          <a:xfrm>
            <a:off x="1767692" y="1420394"/>
            <a:ext cx="719138" cy="727075"/>
          </a:xfrm>
          <a:prstGeom prst="ellipse">
            <a:avLst/>
          </a:prstGeom>
          <a:solidFill>
            <a:srgbClr val="E03D10">
              <a:alpha val="30196"/>
            </a:srgbClr>
          </a:solidFill>
          <a:ln w="9525">
            <a:round/>
            <a:headEnd/>
            <a:tailEnd/>
          </a:ln>
          <a:effectLst/>
          <a:scene3d>
            <a:camera prst="legacyPerspectiveBottom">
              <a:rot lat="300000" lon="21299996" rev="0"/>
            </a:camera>
            <a:lightRig rig="legacyNormal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chemeClr val="bg1"/>
                </a:solidFill>
              </a:rPr>
              <a:t>780 nm</a:t>
            </a:r>
          </a:p>
        </p:txBody>
      </p:sp>
      <p:sp>
        <p:nvSpPr>
          <p:cNvPr id="35968" name="Oval 128"/>
          <p:cNvSpPr>
            <a:spLocks noChangeArrowheads="1"/>
          </p:cNvSpPr>
          <p:nvPr/>
        </p:nvSpPr>
        <p:spPr bwMode="auto">
          <a:xfrm>
            <a:off x="8388350" y="1652588"/>
            <a:ext cx="504825" cy="503237"/>
          </a:xfrm>
          <a:prstGeom prst="ellipse">
            <a:avLst/>
          </a:prstGeom>
          <a:solidFill>
            <a:srgbClr val="CC66FF">
              <a:alpha val="50980"/>
            </a:srgbClr>
          </a:solidFill>
          <a:ln w="9525">
            <a:round/>
            <a:headEnd/>
            <a:tailEnd/>
          </a:ln>
          <a:effectLst/>
          <a:scene3d>
            <a:camera prst="legacyPerspectiveBottom">
              <a:rot lat="300000" lon="21299996" rev="0"/>
            </a:camera>
            <a:lightRig rig="legacyNormal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chemeClr val="bg1"/>
                </a:solidFill>
              </a:rPr>
              <a:t>405 nm</a:t>
            </a:r>
          </a:p>
        </p:txBody>
      </p:sp>
      <p:sp>
        <p:nvSpPr>
          <p:cNvPr id="25642" name="Oval 131"/>
          <p:cNvSpPr>
            <a:spLocks noChangeArrowheads="1"/>
          </p:cNvSpPr>
          <p:nvPr/>
        </p:nvSpPr>
        <p:spPr bwMode="auto">
          <a:xfrm>
            <a:off x="6235700" y="1511300"/>
            <a:ext cx="655638" cy="665163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round/>
            <a:headEnd/>
            <a:tailEnd/>
          </a:ln>
          <a:effectLst/>
          <a:scene3d>
            <a:camera prst="legacyPerspectiveBottom">
              <a:rot lat="300000" lon="21299996" rev="0"/>
            </a:camera>
            <a:lightRig rig="legacyNormal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chemeClr val="bg1"/>
                </a:solidFill>
              </a:rPr>
              <a:t>650 nm</a:t>
            </a:r>
          </a:p>
        </p:txBody>
      </p:sp>
      <p:sp>
        <p:nvSpPr>
          <p:cNvPr id="25643" name="Oval 132"/>
          <p:cNvSpPr>
            <a:spLocks noChangeArrowheads="1"/>
          </p:cNvSpPr>
          <p:nvPr/>
        </p:nvSpPr>
        <p:spPr bwMode="auto">
          <a:xfrm>
            <a:off x="3934618" y="1508125"/>
            <a:ext cx="655637" cy="665163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round/>
            <a:headEnd/>
            <a:tailEnd/>
          </a:ln>
          <a:effectLst/>
          <a:scene3d>
            <a:camera prst="legacyPerspectiveBottom">
              <a:rot lat="300000" lon="21299996" rev="0"/>
            </a:camera>
            <a:lightRig rig="legacyNormal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solidFill>
                  <a:schemeClr val="bg1"/>
                </a:solidFill>
              </a:rPr>
              <a:t>650 nm</a:t>
            </a:r>
          </a:p>
        </p:txBody>
      </p:sp>
      <p:grpSp>
        <p:nvGrpSpPr>
          <p:cNvPr id="36005" name="Group 165"/>
          <p:cNvGrpSpPr>
            <a:grpSpLocks/>
          </p:cNvGrpSpPr>
          <p:nvPr/>
        </p:nvGrpSpPr>
        <p:grpSpPr bwMode="auto">
          <a:xfrm>
            <a:off x="6810375" y="4433888"/>
            <a:ext cx="2363788" cy="1508125"/>
            <a:chOff x="4255" y="2777"/>
            <a:chExt cx="1489" cy="918"/>
          </a:xfrm>
        </p:grpSpPr>
        <p:sp>
          <p:nvSpPr>
            <p:cNvPr id="25660" name="Rectangle 135"/>
            <p:cNvSpPr>
              <a:spLocks noChangeArrowheads="1"/>
            </p:cNvSpPr>
            <p:nvPr/>
          </p:nvSpPr>
          <p:spPr bwMode="auto">
            <a:xfrm>
              <a:off x="4658" y="2826"/>
              <a:ext cx="347" cy="12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61" name="Rectangle 136"/>
            <p:cNvSpPr>
              <a:spLocks noChangeArrowheads="1"/>
            </p:cNvSpPr>
            <p:nvPr/>
          </p:nvSpPr>
          <p:spPr bwMode="auto">
            <a:xfrm>
              <a:off x="4291" y="2897"/>
              <a:ext cx="1084" cy="4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grpSp>
          <p:nvGrpSpPr>
            <p:cNvPr id="25662" name="Group 138"/>
            <p:cNvGrpSpPr>
              <a:grpSpLocks/>
            </p:cNvGrpSpPr>
            <p:nvPr/>
          </p:nvGrpSpPr>
          <p:grpSpPr bwMode="auto">
            <a:xfrm>
              <a:off x="4292" y="3331"/>
              <a:ext cx="1083" cy="357"/>
              <a:chOff x="1600" y="1142"/>
              <a:chExt cx="2540" cy="635"/>
            </a:xfrm>
          </p:grpSpPr>
          <p:sp>
            <p:nvSpPr>
              <p:cNvPr id="25683" name="Rectangle 139"/>
              <p:cNvSpPr>
                <a:spLocks noChangeArrowheads="1"/>
              </p:cNvSpPr>
              <p:nvPr/>
            </p:nvSpPr>
            <p:spPr bwMode="auto">
              <a:xfrm>
                <a:off x="1600" y="1233"/>
                <a:ext cx="2540" cy="5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25684" name="Rectangle 140"/>
              <p:cNvSpPr>
                <a:spLocks noChangeArrowheads="1"/>
              </p:cNvSpPr>
              <p:nvPr/>
            </p:nvSpPr>
            <p:spPr bwMode="auto">
              <a:xfrm>
                <a:off x="2585" y="1142"/>
                <a:ext cx="590" cy="1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25663" name="Rectangle 143"/>
            <p:cNvSpPr>
              <a:spLocks noChangeArrowheads="1"/>
            </p:cNvSpPr>
            <p:nvPr/>
          </p:nvSpPr>
          <p:spPr bwMode="auto">
            <a:xfrm>
              <a:off x="4296" y="3530"/>
              <a:ext cx="417" cy="7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64" name="Rectangle 144"/>
            <p:cNvSpPr>
              <a:spLocks noChangeArrowheads="1"/>
            </p:cNvSpPr>
            <p:nvPr/>
          </p:nvSpPr>
          <p:spPr bwMode="auto">
            <a:xfrm>
              <a:off x="4958" y="3527"/>
              <a:ext cx="417" cy="7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65" name="Rectangle 145"/>
            <p:cNvSpPr>
              <a:spLocks noChangeArrowheads="1"/>
            </p:cNvSpPr>
            <p:nvPr/>
          </p:nvSpPr>
          <p:spPr bwMode="auto">
            <a:xfrm>
              <a:off x="4681" y="3479"/>
              <a:ext cx="309" cy="7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000"/>
            </a:p>
          </p:txBody>
        </p:sp>
        <p:sp>
          <p:nvSpPr>
            <p:cNvPr id="25666" name="Text Box 146"/>
            <p:cNvSpPr txBox="1">
              <a:spLocks noChangeArrowheads="1"/>
            </p:cNvSpPr>
            <p:nvPr/>
          </p:nvSpPr>
          <p:spPr bwMode="auto">
            <a:xfrm>
              <a:off x="4263" y="3490"/>
              <a:ext cx="48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Aluminium</a:t>
              </a:r>
            </a:p>
          </p:txBody>
        </p:sp>
        <p:sp>
          <p:nvSpPr>
            <p:cNvPr id="25667" name="Text Box 147"/>
            <p:cNvSpPr txBox="1">
              <a:spLocks noChangeArrowheads="1"/>
            </p:cNvSpPr>
            <p:nvPr/>
          </p:nvSpPr>
          <p:spPr bwMode="auto">
            <a:xfrm>
              <a:off x="4256" y="3113"/>
              <a:ext cx="58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Polycarbonat</a:t>
              </a:r>
            </a:p>
          </p:txBody>
        </p:sp>
        <p:sp>
          <p:nvSpPr>
            <p:cNvPr id="25668" name="Line 148"/>
            <p:cNvSpPr>
              <a:spLocks noChangeShapeType="1"/>
            </p:cNvSpPr>
            <p:nvPr/>
          </p:nvSpPr>
          <p:spPr bwMode="auto">
            <a:xfrm>
              <a:off x="5476" y="3535"/>
              <a:ext cx="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69" name="Line 149"/>
            <p:cNvSpPr>
              <a:spLocks noChangeShapeType="1"/>
            </p:cNvSpPr>
            <p:nvPr/>
          </p:nvSpPr>
          <p:spPr bwMode="auto">
            <a:xfrm>
              <a:off x="5495" y="2806"/>
              <a:ext cx="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0" name="Line 150"/>
            <p:cNvSpPr>
              <a:spLocks noChangeShapeType="1"/>
            </p:cNvSpPr>
            <p:nvPr/>
          </p:nvSpPr>
          <p:spPr bwMode="auto">
            <a:xfrm>
              <a:off x="5476" y="2804"/>
              <a:ext cx="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1" name="Line 151"/>
            <p:cNvSpPr>
              <a:spLocks noChangeShapeType="1"/>
            </p:cNvSpPr>
            <p:nvPr/>
          </p:nvSpPr>
          <p:spPr bwMode="auto">
            <a:xfrm>
              <a:off x="5494" y="3099"/>
              <a:ext cx="0" cy="15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2" name="Text Box 152"/>
            <p:cNvSpPr txBox="1">
              <a:spLocks noChangeArrowheads="1"/>
            </p:cNvSpPr>
            <p:nvPr/>
          </p:nvSpPr>
          <p:spPr bwMode="auto">
            <a:xfrm>
              <a:off x="5361" y="3103"/>
              <a:ext cx="38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1,1 mm</a:t>
              </a:r>
            </a:p>
          </p:txBody>
        </p:sp>
        <p:grpSp>
          <p:nvGrpSpPr>
            <p:cNvPr id="25673" name="Group 154"/>
            <p:cNvGrpSpPr>
              <a:grpSpLocks/>
            </p:cNvGrpSpPr>
            <p:nvPr/>
          </p:nvGrpSpPr>
          <p:grpSpPr bwMode="auto">
            <a:xfrm>
              <a:off x="4293" y="2801"/>
              <a:ext cx="1084" cy="102"/>
              <a:chOff x="1600" y="935"/>
              <a:chExt cx="2550" cy="182"/>
            </a:xfrm>
          </p:grpSpPr>
          <p:sp>
            <p:nvSpPr>
              <p:cNvPr id="25680" name="Rectangle 155"/>
              <p:cNvSpPr>
                <a:spLocks noChangeArrowheads="1"/>
              </p:cNvSpPr>
              <p:nvPr/>
            </p:nvSpPr>
            <p:spPr bwMode="auto">
              <a:xfrm>
                <a:off x="1600" y="935"/>
                <a:ext cx="2550" cy="9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25681" name="Rectangle 156"/>
              <p:cNvSpPr>
                <a:spLocks noChangeArrowheads="1"/>
              </p:cNvSpPr>
              <p:nvPr/>
            </p:nvSpPr>
            <p:spPr bwMode="auto">
              <a:xfrm>
                <a:off x="1600" y="1026"/>
                <a:ext cx="907" cy="9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  <p:sp>
            <p:nvSpPr>
              <p:cNvPr id="25682" name="Rectangle 157"/>
              <p:cNvSpPr>
                <a:spLocks noChangeArrowheads="1"/>
              </p:cNvSpPr>
              <p:nvPr/>
            </p:nvSpPr>
            <p:spPr bwMode="auto">
              <a:xfrm>
                <a:off x="3243" y="1026"/>
                <a:ext cx="907" cy="9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000"/>
              </a:p>
            </p:txBody>
          </p:sp>
        </p:grpSp>
        <p:sp>
          <p:nvSpPr>
            <p:cNvPr id="25674" name="Text Box 158"/>
            <p:cNvSpPr txBox="1">
              <a:spLocks noChangeArrowheads="1"/>
            </p:cNvSpPr>
            <p:nvPr/>
          </p:nvSpPr>
          <p:spPr bwMode="auto">
            <a:xfrm>
              <a:off x="4255" y="2777"/>
              <a:ext cx="28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Lack</a:t>
              </a:r>
            </a:p>
          </p:txBody>
        </p:sp>
        <p:sp>
          <p:nvSpPr>
            <p:cNvPr id="25675" name="Line 159"/>
            <p:cNvSpPr>
              <a:spLocks noChangeShapeType="1"/>
            </p:cNvSpPr>
            <p:nvPr/>
          </p:nvSpPr>
          <p:spPr bwMode="auto">
            <a:xfrm>
              <a:off x="5475" y="356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6" name="Line 160"/>
            <p:cNvSpPr>
              <a:spLocks noChangeShapeType="1"/>
            </p:cNvSpPr>
            <p:nvPr/>
          </p:nvSpPr>
          <p:spPr bwMode="auto">
            <a:xfrm>
              <a:off x="5475" y="3688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7" name="Line 161"/>
            <p:cNvSpPr>
              <a:spLocks noChangeShapeType="1"/>
            </p:cNvSpPr>
            <p:nvPr/>
          </p:nvSpPr>
          <p:spPr bwMode="auto">
            <a:xfrm>
              <a:off x="5494" y="3561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8" name="Line 162"/>
            <p:cNvSpPr>
              <a:spLocks noChangeShapeType="1"/>
            </p:cNvSpPr>
            <p:nvPr/>
          </p:nvSpPr>
          <p:spPr bwMode="auto">
            <a:xfrm>
              <a:off x="5494" y="3586"/>
              <a:ext cx="0" cy="7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79" name="Text Box 163"/>
            <p:cNvSpPr txBox="1">
              <a:spLocks noChangeArrowheads="1"/>
            </p:cNvSpPr>
            <p:nvPr/>
          </p:nvSpPr>
          <p:spPr bwMode="auto">
            <a:xfrm>
              <a:off x="5362" y="3546"/>
              <a:ext cx="38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/>
                <a:t>0,1 mm</a:t>
              </a:r>
            </a:p>
          </p:txBody>
        </p:sp>
      </p:grpSp>
      <p:sp>
        <p:nvSpPr>
          <p:cNvPr id="36008" name="Line 168"/>
          <p:cNvSpPr>
            <a:spLocks noChangeShapeType="1"/>
          </p:cNvSpPr>
          <p:nvPr/>
        </p:nvSpPr>
        <p:spPr bwMode="auto">
          <a:xfrm flipV="1">
            <a:off x="-2628900" y="6461125"/>
            <a:ext cx="8928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6" name="Line 169"/>
          <p:cNvSpPr>
            <a:spLocks noChangeShapeType="1"/>
          </p:cNvSpPr>
          <p:nvPr/>
        </p:nvSpPr>
        <p:spPr bwMode="auto">
          <a:xfrm flipH="1">
            <a:off x="1619250" y="64531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7" name="Line 170"/>
          <p:cNvSpPr>
            <a:spLocks noChangeShapeType="1"/>
          </p:cNvSpPr>
          <p:nvPr/>
        </p:nvSpPr>
        <p:spPr bwMode="auto">
          <a:xfrm>
            <a:off x="5580063" y="64531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8" name="Line 171"/>
          <p:cNvSpPr>
            <a:spLocks noChangeShapeType="1"/>
          </p:cNvSpPr>
          <p:nvPr/>
        </p:nvSpPr>
        <p:spPr bwMode="auto">
          <a:xfrm flipH="1">
            <a:off x="3563938" y="64531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49" name="Text Box 172"/>
          <p:cNvSpPr txBox="1">
            <a:spLocks noChangeArrowheads="1"/>
          </p:cNvSpPr>
          <p:nvPr/>
        </p:nvSpPr>
        <p:spPr bwMode="auto">
          <a:xfrm>
            <a:off x="1306513" y="653573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1977</a:t>
            </a:r>
          </a:p>
        </p:txBody>
      </p:sp>
      <p:sp>
        <p:nvSpPr>
          <p:cNvPr id="25650" name="Text Box 173"/>
          <p:cNvSpPr txBox="1">
            <a:spLocks noChangeArrowheads="1"/>
          </p:cNvSpPr>
          <p:nvPr/>
        </p:nvSpPr>
        <p:spPr bwMode="auto">
          <a:xfrm>
            <a:off x="5262563" y="653097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2004</a:t>
            </a:r>
          </a:p>
        </p:txBody>
      </p:sp>
      <p:sp>
        <p:nvSpPr>
          <p:cNvPr id="25651" name="Text Box 174"/>
          <p:cNvSpPr txBox="1">
            <a:spLocks noChangeArrowheads="1"/>
          </p:cNvSpPr>
          <p:nvPr/>
        </p:nvSpPr>
        <p:spPr bwMode="auto">
          <a:xfrm>
            <a:off x="3246438" y="653573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1995</a:t>
            </a:r>
          </a:p>
        </p:txBody>
      </p:sp>
      <p:sp>
        <p:nvSpPr>
          <p:cNvPr id="25652" name="Rectangle 175"/>
          <p:cNvSpPr>
            <a:spLocks noChangeArrowheads="1"/>
          </p:cNvSpPr>
          <p:nvPr/>
        </p:nvSpPr>
        <p:spPr bwMode="auto">
          <a:xfrm>
            <a:off x="-2828925" y="6092825"/>
            <a:ext cx="3311525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53" name="Rectangle 176"/>
          <p:cNvSpPr>
            <a:spLocks noChangeArrowheads="1"/>
          </p:cNvSpPr>
          <p:nvPr/>
        </p:nvSpPr>
        <p:spPr bwMode="auto">
          <a:xfrm>
            <a:off x="1260475" y="6092825"/>
            <a:ext cx="142875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54" name="Rectangle 177"/>
          <p:cNvSpPr>
            <a:spLocks noChangeArrowheads="1"/>
          </p:cNvSpPr>
          <p:nvPr/>
        </p:nvSpPr>
        <p:spPr bwMode="auto">
          <a:xfrm>
            <a:off x="971550" y="6092825"/>
            <a:ext cx="142875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25655" name="Rectangle 178"/>
          <p:cNvSpPr>
            <a:spLocks noChangeArrowheads="1"/>
          </p:cNvSpPr>
          <p:nvPr/>
        </p:nvSpPr>
        <p:spPr bwMode="auto">
          <a:xfrm>
            <a:off x="669925" y="6078538"/>
            <a:ext cx="142875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/>
          </a:p>
        </p:txBody>
      </p:sp>
      <p:sp>
        <p:nvSpPr>
          <p:cNvPr id="36019" name="Line 179"/>
          <p:cNvSpPr>
            <a:spLocks noChangeShapeType="1"/>
          </p:cNvSpPr>
          <p:nvPr/>
        </p:nvSpPr>
        <p:spPr bwMode="auto">
          <a:xfrm>
            <a:off x="7596188" y="64611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Text Box 180"/>
          <p:cNvSpPr txBox="1">
            <a:spLocks noChangeArrowheads="1"/>
          </p:cNvSpPr>
          <p:nvPr/>
        </p:nvSpPr>
        <p:spPr bwMode="auto">
          <a:xfrm>
            <a:off x="7278688" y="65500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2007</a:t>
            </a:r>
          </a:p>
        </p:txBody>
      </p:sp>
      <p:pic>
        <p:nvPicPr>
          <p:cNvPr id="35973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400550"/>
            <a:ext cx="85693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59" name="Rectangle 191"/>
          <p:cNvSpPr>
            <a:spLocks noChangeArrowheads="1"/>
          </p:cNvSpPr>
          <p:nvPr/>
        </p:nvSpPr>
        <p:spPr bwMode="auto">
          <a:xfrm>
            <a:off x="0" y="-26988"/>
            <a:ext cx="9144000" cy="575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 smtClean="0"/>
              <a:t>Speichereigenschaften </a:t>
            </a:r>
            <a:r>
              <a:rPr lang="de-DE" altLang="de-DE" b="1" dirty="0"/>
              <a:t>von CD, DVD und Co.</a:t>
            </a:r>
          </a:p>
        </p:txBody>
      </p:sp>
      <p:sp>
        <p:nvSpPr>
          <p:cNvPr id="151" name="Text Box 10"/>
          <p:cNvSpPr txBox="1">
            <a:spLocks noChangeArrowheads="1"/>
          </p:cNvSpPr>
          <p:nvPr/>
        </p:nvSpPr>
        <p:spPr bwMode="auto">
          <a:xfrm>
            <a:off x="1057623" y="2782888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CD</a:t>
            </a:r>
          </a:p>
        </p:txBody>
      </p:sp>
      <p:sp>
        <p:nvSpPr>
          <p:cNvPr id="153" name="Text Box 103"/>
          <p:cNvSpPr txBox="1">
            <a:spLocks noChangeArrowheads="1"/>
          </p:cNvSpPr>
          <p:nvPr/>
        </p:nvSpPr>
        <p:spPr bwMode="auto">
          <a:xfrm>
            <a:off x="3164680" y="2807699"/>
            <a:ext cx="425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DVD</a:t>
            </a:r>
          </a:p>
        </p:txBody>
      </p:sp>
      <p:sp>
        <p:nvSpPr>
          <p:cNvPr id="154" name="Text Box 103"/>
          <p:cNvSpPr txBox="1">
            <a:spLocks noChangeArrowheads="1"/>
          </p:cNvSpPr>
          <p:nvPr/>
        </p:nvSpPr>
        <p:spPr bwMode="auto">
          <a:xfrm>
            <a:off x="5492750" y="2783051"/>
            <a:ext cx="425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DVD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22448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" dur="2000" fill="hold"/>
                                        <p:tgtEl>
                                          <p:spTgt spid="36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9" grpId="0"/>
      <p:bldP spid="35968" grpId="0" animBg="1"/>
      <p:bldP spid="36008" grpId="0" animBg="1"/>
      <p:bldP spid="360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Synthesewege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19473" y="6174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Liquid Phase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(LPC-Verfahren)</a:t>
            </a:r>
          </a:p>
          <a:p>
            <a:pPr marL="0" indent="0">
              <a:buNone/>
            </a:pP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Phasengrenzflächen</a:t>
            </a:r>
            <a:r>
              <a:rPr lang="de-DE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Polykondensation</a:t>
            </a: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ulian\Documents\UNIVERSITÄT\Chemie\ÜiV\3. Vortrag - OC - Chemie der CD, DVD\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2440"/>
            <a:ext cx="1716088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ulian\Documents\UNIVERSITÄT\Chemie\ÜiV\3. Vortrag - OC - Chemie der CD, DVD\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6121"/>
            <a:ext cx="62547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lian\Documents\UNIVERSITÄT\Chemie\ÜiV\3. Vortrag - OC - Chemie der CD, DVD\C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9702"/>
            <a:ext cx="2716213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ulian\Documents\UNIVERSITÄT\Chemie\ÜiV\3. Vortrag - OC - Chemie der CD, DVD\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3" y="2496102"/>
            <a:ext cx="19208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Julian\Documents\UNIVERSITÄT\Chemie\ÜiV\3. Vortrag - OC - Chemie der CD, DVD\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10" y="2520734"/>
            <a:ext cx="19208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ulian\Documents\UNIVERSITÄT\Chemie\ÜiV\3. Vortrag - OC - Chemie der CD, DVD\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05" y="2520734"/>
            <a:ext cx="234504" cy="3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57220" y="1967298"/>
            <a:ext cx="8692877" cy="2325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8" name="Picture 14" descr="C:\Users\Julian\Documents\UNIVERSITÄT\Chemie\ÜiV\3. Vortrag - OC - Chemie der CD, DVD\P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7856"/>
            <a:ext cx="1656184" cy="10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827584" y="3389418"/>
            <a:ext cx="14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Bisphenol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91234" y="3389418"/>
            <a:ext cx="128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Phosgen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76256" y="34909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Polycarbonat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1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Synthesewege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19473" y="703262"/>
            <a:ext cx="8229600" cy="5462042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Solid Phase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(SPC-Verfahren)</a:t>
            </a:r>
          </a:p>
          <a:p>
            <a:pPr marL="0" indent="0">
              <a:buNone/>
            </a:pP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Umesterung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Herstellung von </a:t>
            </a:r>
            <a:r>
              <a:rPr lang="de-D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Diphenylcarbonat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DE" sz="24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47228" y="1994474"/>
            <a:ext cx="8867049" cy="2010590"/>
            <a:chOff x="221857" y="1700808"/>
            <a:chExt cx="8867049" cy="2010590"/>
          </a:xfrm>
        </p:grpSpPr>
        <p:pic>
          <p:nvPicPr>
            <p:cNvPr id="18" name="Picture 5" descr="C:\Users\Julian\Documents\UNIVERSITÄT\Chemie\ÜiV\3. Vortrag - OC - Chemie der CD, DVD\C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693" y="1910769"/>
              <a:ext cx="2716213" cy="136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pieren 4"/>
            <p:cNvGrpSpPr/>
            <p:nvPr/>
          </p:nvGrpSpPr>
          <p:grpSpPr>
            <a:xfrm>
              <a:off x="221857" y="1700808"/>
              <a:ext cx="8814639" cy="2010590"/>
              <a:chOff x="221857" y="1700808"/>
              <a:chExt cx="8814639" cy="2010590"/>
            </a:xfrm>
          </p:grpSpPr>
          <p:pic>
            <p:nvPicPr>
              <p:cNvPr id="3074" name="Picture 2" descr="C:\Users\Julian\Documents\UNIVERSITÄT\Chemie\ÜiV\3. Vortrag - OC - Chemie der CD, DVD\D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4212" y="2104766"/>
                <a:ext cx="1979962" cy="677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C:\Users\Julian\Documents\UNIVERSITÄT\Chemie\ÜiV\3. Vortrag - OC - Chemie der CD, DVD\Sch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2090492"/>
                <a:ext cx="1584176" cy="727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Julian\Documents\UNIVERSITÄT\Chemie\ÜiV\3. Vortrag - OC - Chemie der CD, DVD\C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898945"/>
                <a:ext cx="1777252" cy="1108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667258" y="3264195"/>
                <a:ext cx="1428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Bisphenol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29727" y="3264195"/>
                <a:ext cx="2028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Diphenylcarbonat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7164781" y="326419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Polycarbonat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Picture 9" descr="C:\Users\Julian\Documents\UNIVERSITÄT\Chemie\ÜiV\3. Vortrag - OC - Chemie der CD, DVD\K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796" y="2274458"/>
                <a:ext cx="234504" cy="359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C:\Users\Julian\Documents\UNIVERSITÄT\Chemie\ÜiV\3. Vortrag - OC - Chemie der CD, DVD\B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500" y="2330462"/>
                <a:ext cx="192087" cy="276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C:\Users\Julian\Documents\UNIVERSITÄT\Chemie\ÜiV\3. Vortrag - OC - Chemie der CD, DVD\B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988" y="2330462"/>
                <a:ext cx="192087" cy="276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hteck 24"/>
              <p:cNvSpPr/>
              <p:nvPr/>
            </p:nvSpPr>
            <p:spPr>
              <a:xfrm>
                <a:off x="221857" y="1700808"/>
                <a:ext cx="8814639" cy="20105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3077" name="Picture 5" descr="C:\Users\Julian\Documents\UNIVERSITÄT\Chemie\ÜiV\3. Vortrag - OC - Chemie der CD, DVD\Phen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2" y="4976936"/>
            <a:ext cx="688912" cy="10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5517951"/>
            <a:ext cx="42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9" descr="C:\Users\Julian\Documents\UNIVERSITÄT\Chemie\ÜiV\3. Vortrag - OC - Chemie der CD, DVD\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5" y="5476620"/>
            <a:ext cx="234504" cy="3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ulian\Documents\UNIVERSITÄT\Chemie\ÜiV\3. Vortrag - OC - Chemie der CD, DVD\pfei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91" y="5319409"/>
            <a:ext cx="1723337" cy="6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Julian\Documents\UNIVERSITÄT\Chemie\ÜiV\3. Vortrag - OC - Chemie der CD, DVD\D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82" y="5315740"/>
            <a:ext cx="1979962" cy="6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ulian\Documents\UNIVERSITÄT\Chemie\ÜiV\3. Vortrag - OC - Chemie der CD, DVD\rotes phosg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5" y="5365143"/>
            <a:ext cx="625475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A812-BF50-480B-B6CB-DC77D300B96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Bildschirmpräsentation (4:3)</PresentationFormat>
  <Paragraphs>155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Der Aufbau einer CD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Synthesewege</vt:lpstr>
      <vt:lpstr>Synthesewege</vt:lpstr>
      <vt:lpstr>Synthesewege</vt:lpstr>
      <vt:lpstr>Der entscheidende Faktor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</dc:creator>
  <cp:lastModifiedBy>Julian</cp:lastModifiedBy>
  <cp:revision>196</cp:revision>
  <dcterms:created xsi:type="dcterms:W3CDTF">2016-05-07T10:26:37Z</dcterms:created>
  <dcterms:modified xsi:type="dcterms:W3CDTF">2016-12-03T11:36:46Z</dcterms:modified>
</cp:coreProperties>
</file>