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0" autoAdjust="0"/>
  </p:normalViewPr>
  <p:slideViewPr>
    <p:cSldViewPr>
      <p:cViewPr>
        <p:scale>
          <a:sx n="73" d="100"/>
          <a:sy n="73" d="100"/>
        </p:scale>
        <p:origin x="57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F4F1C-A609-4915-929F-19733CA44A9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0C047-2429-4C3A-AB37-AC37E667A87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D26A3-4D6A-46D9-AC6C-E68FCD4BD61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34EFF-DACA-410B-A3E3-2E70117C989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ED302-6E21-4377-B597-6E78884617D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C7C61-58A9-41EB-A086-7968BC35316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7B0BD-C193-4B55-A561-0BB2CCAF136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ECFB8-5411-4BEE-8539-C16C2589560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6ADAB-F3A6-4A1C-9B7D-3E3A35317FF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EA118-0E19-4DC3-B656-43D30010344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67104-6E46-44B4-B05F-6A140C72770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CBDAA1-9B68-40AF-A16D-3A2CE4ED3541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340769"/>
            <a:ext cx="7848872" cy="2520280"/>
          </a:xfrm>
        </p:spPr>
        <p:txBody>
          <a:bodyPr/>
          <a:lstStyle/>
          <a:p>
            <a:pPr algn="l"/>
            <a:r>
              <a:rPr lang="de-DE" sz="1400" dirty="0"/>
              <a:t>	</a:t>
            </a:r>
            <a:r>
              <a:rPr lang="de-DE" sz="3200" b="1" dirty="0"/>
              <a:t>CH</a:t>
            </a:r>
            <a:r>
              <a:rPr lang="de-DE" sz="3200" b="1" baseline="-25000" dirty="0"/>
              <a:t>3</a:t>
            </a:r>
            <a:r>
              <a:rPr lang="de-DE" sz="3200" b="1" dirty="0"/>
              <a:t>COOH              CH</a:t>
            </a:r>
            <a:r>
              <a:rPr lang="de-DE" sz="3200" b="1" baseline="-25000" dirty="0"/>
              <a:t>3</a:t>
            </a:r>
            <a:r>
              <a:rPr lang="de-DE" sz="3200" b="1" dirty="0"/>
              <a:t>COO</a:t>
            </a:r>
            <a:r>
              <a:rPr lang="de-DE" sz="3200" b="1" baseline="30000" dirty="0"/>
              <a:t>-</a:t>
            </a:r>
            <a:r>
              <a:rPr lang="de-DE" sz="3200" b="1" dirty="0"/>
              <a:t>   +   H</a:t>
            </a:r>
            <a:r>
              <a:rPr lang="de-DE" sz="3200" b="1" baseline="30000" dirty="0"/>
              <a:t>+</a:t>
            </a:r>
            <a:r>
              <a:rPr lang="de-DE" sz="3200" b="1" dirty="0"/>
              <a:t>   </a:t>
            </a:r>
            <a:br>
              <a:rPr lang="de-DE" sz="3200" b="1" dirty="0"/>
            </a:br>
            <a:br>
              <a:rPr lang="de-DE" sz="3200" b="1" dirty="0"/>
            </a:br>
            <a:r>
              <a:rPr lang="de-DE" sz="3200" b="1" dirty="0"/>
              <a:t>	H</a:t>
            </a:r>
            <a:r>
              <a:rPr lang="de-DE" sz="3200" b="1" baseline="-25000" dirty="0"/>
              <a:t>2</a:t>
            </a:r>
            <a:r>
              <a:rPr lang="de-DE" sz="3200" b="1" dirty="0"/>
              <a:t>O   +   H</a:t>
            </a:r>
            <a:r>
              <a:rPr lang="de-DE" sz="3200" b="1" baseline="30000" dirty="0"/>
              <a:t>+</a:t>
            </a:r>
            <a:r>
              <a:rPr lang="de-DE" sz="3200" b="1" dirty="0"/>
              <a:t>             H</a:t>
            </a:r>
            <a:r>
              <a:rPr lang="de-DE" sz="3200" b="1" baseline="-25000" dirty="0"/>
              <a:t>3</a:t>
            </a:r>
            <a:r>
              <a:rPr lang="de-DE" sz="3200" b="1" dirty="0"/>
              <a:t>O</a:t>
            </a:r>
            <a:r>
              <a:rPr lang="de-DE" sz="3200" b="1" baseline="30000" dirty="0"/>
              <a:t>+</a:t>
            </a:r>
            <a:br>
              <a:rPr lang="de-DE" sz="3200" b="1" baseline="30000" dirty="0"/>
            </a:br>
            <a:br>
              <a:rPr lang="de-DE" sz="1400" baseline="30000" dirty="0"/>
            </a:br>
            <a:br>
              <a:rPr lang="de-DE" sz="1400" baseline="30000" dirty="0"/>
            </a:br>
            <a:br>
              <a:rPr lang="de-DE" sz="1400" baseline="30000" dirty="0"/>
            </a:br>
            <a:r>
              <a:rPr lang="de-DE" sz="1400" baseline="30000" dirty="0"/>
              <a:t>		</a:t>
            </a:r>
            <a:br>
              <a:rPr lang="de-DE" sz="1400" baseline="30000" dirty="0"/>
            </a:br>
            <a:endParaRPr lang="de-DE" sz="1400" baseline="30000" dirty="0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284984"/>
            <a:ext cx="8496944" cy="1752600"/>
          </a:xfrm>
        </p:spPr>
        <p:txBody>
          <a:bodyPr/>
          <a:lstStyle/>
          <a:p>
            <a:pPr algn="l"/>
            <a:r>
              <a:rPr lang="de-DE" b="1" dirty="0">
                <a:solidFill>
                  <a:srgbClr val="FF0000"/>
                </a:solidFill>
              </a:rPr>
              <a:t>CH</a:t>
            </a:r>
            <a:r>
              <a:rPr lang="de-DE" b="1" baseline="-25000" dirty="0">
                <a:solidFill>
                  <a:srgbClr val="FF0000"/>
                </a:solidFill>
              </a:rPr>
              <a:t>3</a:t>
            </a:r>
            <a:r>
              <a:rPr lang="de-DE" b="1" dirty="0">
                <a:solidFill>
                  <a:srgbClr val="FF0000"/>
                </a:solidFill>
              </a:rPr>
              <a:t>COOH</a:t>
            </a:r>
            <a:r>
              <a:rPr lang="de-DE" b="1" dirty="0"/>
              <a:t>   +   </a:t>
            </a:r>
            <a:r>
              <a:rPr lang="de-DE" b="1" dirty="0">
                <a:solidFill>
                  <a:srgbClr val="0000FF"/>
                </a:solidFill>
              </a:rPr>
              <a:t>H</a:t>
            </a:r>
            <a:r>
              <a:rPr lang="de-DE" b="1" baseline="-25000" dirty="0">
                <a:solidFill>
                  <a:srgbClr val="0000FF"/>
                </a:solidFill>
              </a:rPr>
              <a:t>2</a:t>
            </a:r>
            <a:r>
              <a:rPr lang="de-DE" b="1" dirty="0">
                <a:solidFill>
                  <a:srgbClr val="0000FF"/>
                </a:solidFill>
              </a:rPr>
              <a:t>O</a:t>
            </a:r>
            <a:r>
              <a:rPr lang="de-DE" b="1" dirty="0"/>
              <a:t>           </a:t>
            </a:r>
            <a:r>
              <a:rPr lang="de-DE" b="1" dirty="0">
                <a:solidFill>
                  <a:srgbClr val="FF0000"/>
                </a:solidFill>
              </a:rPr>
              <a:t>H</a:t>
            </a:r>
            <a:r>
              <a:rPr lang="de-DE" b="1" baseline="-25000" dirty="0">
                <a:solidFill>
                  <a:srgbClr val="FF0000"/>
                </a:solidFill>
              </a:rPr>
              <a:t>3</a:t>
            </a:r>
            <a:r>
              <a:rPr lang="de-DE" b="1" dirty="0">
                <a:solidFill>
                  <a:srgbClr val="FF0000"/>
                </a:solidFill>
              </a:rPr>
              <a:t>O</a:t>
            </a:r>
            <a:r>
              <a:rPr lang="de-DE" b="1" baseline="30000" dirty="0">
                <a:solidFill>
                  <a:srgbClr val="FF0000"/>
                </a:solidFill>
              </a:rPr>
              <a:t>+</a:t>
            </a:r>
            <a:r>
              <a:rPr lang="de-DE" b="1" dirty="0"/>
              <a:t>  +  </a:t>
            </a:r>
            <a:r>
              <a:rPr lang="de-DE" b="1" dirty="0">
                <a:solidFill>
                  <a:srgbClr val="0000FF"/>
                </a:solidFill>
              </a:rPr>
              <a:t>CH</a:t>
            </a:r>
            <a:r>
              <a:rPr lang="de-DE" b="1" baseline="-25000" dirty="0">
                <a:solidFill>
                  <a:srgbClr val="0000FF"/>
                </a:solidFill>
              </a:rPr>
              <a:t>3</a:t>
            </a:r>
            <a:r>
              <a:rPr lang="de-DE" b="1" dirty="0">
                <a:solidFill>
                  <a:srgbClr val="0000FF"/>
                </a:solidFill>
              </a:rPr>
              <a:t>COO</a:t>
            </a:r>
            <a:r>
              <a:rPr lang="de-DE" b="1" baseline="30000" dirty="0">
                <a:solidFill>
                  <a:srgbClr val="0000FF"/>
                </a:solidFill>
              </a:rPr>
              <a:t>-</a:t>
            </a:r>
          </a:p>
          <a:p>
            <a:pPr algn="l"/>
            <a:endParaRPr lang="de-DE" b="1" baseline="30000" dirty="0">
              <a:solidFill>
                <a:srgbClr val="0000FF"/>
              </a:solidFill>
            </a:endParaRPr>
          </a:p>
          <a:p>
            <a:pPr algn="l"/>
            <a:endParaRPr lang="de-DE" b="1" baseline="30000" dirty="0">
              <a:solidFill>
                <a:srgbClr val="0000FF"/>
              </a:solidFill>
            </a:endParaRPr>
          </a:p>
          <a:p>
            <a:pPr algn="l"/>
            <a:endParaRPr lang="de-DE" b="1" baseline="30000" dirty="0">
              <a:solidFill>
                <a:srgbClr val="0000FF"/>
              </a:solidFill>
            </a:endParaRPr>
          </a:p>
          <a:p>
            <a:pPr algn="l"/>
            <a:endParaRPr lang="de-DE" b="1" baseline="30000" dirty="0">
              <a:solidFill>
                <a:srgbClr val="0000FF"/>
              </a:solidFill>
            </a:endParaRPr>
          </a:p>
          <a:p>
            <a:pPr algn="l"/>
            <a:endParaRPr lang="de-DE" b="1" baseline="30000" dirty="0">
              <a:solidFill>
                <a:srgbClr val="0000FF"/>
              </a:solidFill>
            </a:endParaRPr>
          </a:p>
          <a:p>
            <a:pPr algn="l"/>
            <a:endParaRPr lang="de-DE" b="1" baseline="30000" dirty="0">
              <a:solidFill>
                <a:srgbClr val="0000FF"/>
              </a:solidFill>
            </a:endParaRPr>
          </a:p>
          <a:p>
            <a:pPr algn="l"/>
            <a:endParaRPr lang="de-DE" b="1" baseline="30000" dirty="0">
              <a:solidFill>
                <a:srgbClr val="0000FF"/>
              </a:solidFill>
            </a:endParaRPr>
          </a:p>
          <a:p>
            <a:pPr algn="l"/>
            <a:endParaRPr lang="de-DE" b="1" baseline="30000" dirty="0">
              <a:solidFill>
                <a:srgbClr val="0000FF"/>
              </a:solidFill>
            </a:endParaRPr>
          </a:p>
          <a:p>
            <a:pPr algn="l"/>
            <a:endParaRPr lang="de-DE" b="1" baseline="30000" dirty="0">
              <a:solidFill>
                <a:srgbClr val="0000FF"/>
              </a:solidFill>
            </a:endParaRPr>
          </a:p>
          <a:p>
            <a:pPr algn="l"/>
            <a:endParaRPr lang="de-DE" b="1" baseline="30000" dirty="0">
              <a:solidFill>
                <a:srgbClr val="0000FF"/>
              </a:solidFill>
            </a:endParaRPr>
          </a:p>
          <a:p>
            <a:pPr algn="l"/>
            <a:endParaRPr lang="de-DE" b="1" baseline="30000" dirty="0">
              <a:solidFill>
                <a:srgbClr val="0000FF"/>
              </a:solidFill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995936" y="1700808"/>
            <a:ext cx="863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3923928" y="1844824"/>
            <a:ext cx="7921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4067944" y="2636912"/>
            <a:ext cx="79273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3995936" y="2780928"/>
            <a:ext cx="7921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395536" y="3140969"/>
            <a:ext cx="856895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4355976" y="3501008"/>
            <a:ext cx="863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4283968" y="3645024"/>
            <a:ext cx="7921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2123728" y="2636912"/>
            <a:ext cx="5688632" cy="96353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LiH</a:t>
            </a: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+  H</a:t>
            </a:r>
            <a:r>
              <a:rPr kumimoji="0" lang="de-DE" sz="3200" b="1" i="0" u="none" strike="noStrike" kern="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             H</a:t>
            </a:r>
            <a:r>
              <a:rPr kumimoji="0" lang="de-DE" sz="3200" b="1" i="0" u="none" strike="noStrike" kern="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+</a:t>
            </a:r>
            <a:r>
              <a:rPr kumimoji="0" lang="de-DE" sz="3200" b="1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kumimoji="0" lang="de-DE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LiOH</a:t>
            </a: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4572000" y="2924944"/>
            <a:ext cx="792088" cy="15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47CB688C-C80D-4E47-8924-54B8935A1A61}"/>
              </a:ext>
            </a:extLst>
          </p:cNvPr>
          <p:cNvGrpSpPr/>
          <p:nvPr/>
        </p:nvGrpSpPr>
        <p:grpSpPr>
          <a:xfrm>
            <a:off x="35496" y="1340768"/>
            <a:ext cx="9073008" cy="3462714"/>
            <a:chOff x="35496" y="1340768"/>
            <a:chExt cx="9073008" cy="3462714"/>
          </a:xfrm>
        </p:grpSpPr>
        <p:sp>
          <p:nvSpPr>
            <p:cNvPr id="2" name="Titel 1"/>
            <p:cNvSpPr txBox="1">
              <a:spLocks/>
            </p:cNvSpPr>
            <p:nvPr/>
          </p:nvSpPr>
          <p:spPr>
            <a:xfrm>
              <a:off x="35496" y="2636912"/>
              <a:ext cx="1728192" cy="963538"/>
            </a:xfrm>
            <a:prstGeom prst="rect">
              <a:avLst/>
            </a:prstGeom>
          </p:spPr>
          <p:txBody>
            <a:bodyPr>
              <a:normAutofit fontScale="97500" lnSpcReduction="10000"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HA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3200" b="1" kern="0" dirty="0">
                  <a:solidFill>
                    <a:srgbClr val="FF0000"/>
                  </a:solidFill>
                  <a:latin typeface="Arial" pitchFamily="34" charset="0"/>
                  <a:ea typeface="+mj-ea"/>
                  <a:cs typeface="Arial" pitchFamily="34" charset="0"/>
                </a:rPr>
                <a:t>Säure 1</a:t>
              </a:r>
              <a:endParaRPr kumimoji="0" lang="de-DE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5" name="Titel 1">
              <a:extLst>
                <a:ext uri="{FF2B5EF4-FFF2-40B4-BE49-F238E27FC236}">
                  <a16:creationId xmlns:a16="http://schemas.microsoft.com/office/drawing/2014/main" id="{F9E21C85-222E-44AF-AB9C-88A91A35BB11}"/>
                </a:ext>
              </a:extLst>
            </p:cNvPr>
            <p:cNvSpPr txBox="1">
              <a:spLocks/>
            </p:cNvSpPr>
            <p:nvPr/>
          </p:nvSpPr>
          <p:spPr>
            <a:xfrm>
              <a:off x="1907704" y="2636912"/>
              <a:ext cx="1728192" cy="963538"/>
            </a:xfrm>
            <a:prstGeom prst="rect">
              <a:avLst/>
            </a:prstGeom>
          </p:spPr>
          <p:txBody>
            <a:bodyPr>
              <a:normAutofit fontScale="97500" lnSpcReduction="10000"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B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3200" b="1" kern="0" dirty="0">
                  <a:solidFill>
                    <a:srgbClr val="0000FF"/>
                  </a:solidFill>
                  <a:latin typeface="Arial" pitchFamily="34" charset="0"/>
                  <a:ea typeface="+mj-ea"/>
                  <a:cs typeface="Arial" pitchFamily="34" charset="0"/>
                </a:rPr>
                <a:t>Base 2</a:t>
              </a:r>
              <a:endParaRPr kumimoji="0" lang="de-DE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6" name="Titel 1">
              <a:extLst>
                <a:ext uri="{FF2B5EF4-FFF2-40B4-BE49-F238E27FC236}">
                  <a16:creationId xmlns:a16="http://schemas.microsoft.com/office/drawing/2014/main" id="{4C04B434-A4E3-4842-B298-FA7B0E62AA30}"/>
                </a:ext>
              </a:extLst>
            </p:cNvPr>
            <p:cNvSpPr txBox="1">
              <a:spLocks/>
            </p:cNvSpPr>
            <p:nvPr/>
          </p:nvSpPr>
          <p:spPr>
            <a:xfrm>
              <a:off x="1691680" y="2636912"/>
              <a:ext cx="1728192" cy="963538"/>
            </a:xfrm>
            <a:prstGeom prst="rect">
              <a:avLst/>
            </a:prstGeom>
          </p:spPr>
          <p:txBody>
            <a:bodyPr>
              <a:normAutofit fontScale="97500"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+</a:t>
              </a:r>
              <a:endParaRPr kumimoji="0" lang="de-DE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7" name="Titel 1">
              <a:extLst>
                <a:ext uri="{FF2B5EF4-FFF2-40B4-BE49-F238E27FC236}">
                  <a16:creationId xmlns:a16="http://schemas.microsoft.com/office/drawing/2014/main" id="{C190EC92-3034-4F94-9424-479803616B09}"/>
                </a:ext>
              </a:extLst>
            </p:cNvPr>
            <p:cNvSpPr txBox="1">
              <a:spLocks/>
            </p:cNvSpPr>
            <p:nvPr/>
          </p:nvSpPr>
          <p:spPr>
            <a:xfrm>
              <a:off x="5580112" y="2636912"/>
              <a:ext cx="1728192" cy="963538"/>
            </a:xfrm>
            <a:prstGeom prst="rect">
              <a:avLst/>
            </a:prstGeom>
          </p:spPr>
          <p:txBody>
            <a:bodyPr>
              <a:normAutofit fontScale="97500" lnSpcReduction="10000"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A</a:t>
              </a:r>
              <a:r>
                <a:rPr kumimoji="0" lang="de-DE" sz="3200" b="1" i="0" u="none" strike="noStrike" kern="0" cap="none" spc="0" normalizeH="0" baseline="3000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-</a:t>
              </a:r>
              <a:endPara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3200" b="1" kern="0" dirty="0">
                  <a:solidFill>
                    <a:srgbClr val="0000FF"/>
                  </a:solidFill>
                  <a:latin typeface="Arial" pitchFamily="34" charset="0"/>
                  <a:ea typeface="+mj-ea"/>
                  <a:cs typeface="Arial" pitchFamily="34" charset="0"/>
                </a:rPr>
                <a:t>Base 1</a:t>
              </a:r>
              <a:endParaRPr kumimoji="0" lang="de-DE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8" name="Titel 1">
              <a:extLst>
                <a:ext uri="{FF2B5EF4-FFF2-40B4-BE49-F238E27FC236}">
                  <a16:creationId xmlns:a16="http://schemas.microsoft.com/office/drawing/2014/main" id="{9F0A9A4D-FAE0-4B40-8615-E64205E46693}"/>
                </a:ext>
              </a:extLst>
            </p:cNvPr>
            <p:cNvSpPr txBox="1">
              <a:spLocks/>
            </p:cNvSpPr>
            <p:nvPr/>
          </p:nvSpPr>
          <p:spPr>
            <a:xfrm>
              <a:off x="7380312" y="2636912"/>
              <a:ext cx="1728192" cy="963538"/>
            </a:xfrm>
            <a:prstGeom prst="rect">
              <a:avLst/>
            </a:prstGeom>
          </p:spPr>
          <p:txBody>
            <a:bodyPr>
              <a:normAutofit fontScale="97500" lnSpcReduction="10000"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3200" b="1" kern="0" dirty="0">
                  <a:solidFill>
                    <a:srgbClr val="FF0000"/>
                  </a:solidFill>
                  <a:latin typeface="Arial" pitchFamily="34" charset="0"/>
                  <a:ea typeface="+mj-ea"/>
                  <a:cs typeface="Arial" pitchFamily="34" charset="0"/>
                </a:rPr>
                <a:t>H</a:t>
              </a: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B</a:t>
              </a:r>
              <a:r>
                <a:rPr kumimoji="0" lang="de-DE" sz="3200" b="1" i="0" u="none" strike="noStrike" kern="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+</a:t>
              </a:r>
              <a:endPara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3200" b="1" kern="0" dirty="0">
                  <a:solidFill>
                    <a:srgbClr val="FF0000"/>
                  </a:solidFill>
                  <a:latin typeface="Arial" pitchFamily="34" charset="0"/>
                  <a:ea typeface="+mj-ea"/>
                  <a:cs typeface="Arial" pitchFamily="34" charset="0"/>
                </a:rPr>
                <a:t>Säure 2</a:t>
              </a:r>
              <a:endParaRPr kumimoji="0" lang="de-DE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9" name="Titel 1">
              <a:extLst>
                <a:ext uri="{FF2B5EF4-FFF2-40B4-BE49-F238E27FC236}">
                  <a16:creationId xmlns:a16="http://schemas.microsoft.com/office/drawing/2014/main" id="{E9F69C16-C5A4-481A-85E4-601EEC1806A3}"/>
                </a:ext>
              </a:extLst>
            </p:cNvPr>
            <p:cNvSpPr txBox="1">
              <a:spLocks/>
            </p:cNvSpPr>
            <p:nvPr/>
          </p:nvSpPr>
          <p:spPr>
            <a:xfrm>
              <a:off x="7092280" y="2636912"/>
              <a:ext cx="1728192" cy="963538"/>
            </a:xfrm>
            <a:prstGeom prst="rect">
              <a:avLst/>
            </a:prstGeom>
          </p:spPr>
          <p:txBody>
            <a:bodyPr>
              <a:normAutofit fontScale="97500"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+</a:t>
              </a:r>
              <a:endParaRPr kumimoji="0" lang="de-DE" sz="3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0" name="Line 4">
              <a:extLst>
                <a:ext uri="{FF2B5EF4-FFF2-40B4-BE49-F238E27FC236}">
                  <a16:creationId xmlns:a16="http://schemas.microsoft.com/office/drawing/2014/main" id="{A79A5508-1E9E-4C88-82DD-30CCCDCF0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1960" y="2852936"/>
              <a:ext cx="8636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Line 5">
              <a:extLst>
                <a:ext uri="{FF2B5EF4-FFF2-40B4-BE49-F238E27FC236}">
                  <a16:creationId xmlns:a16="http://schemas.microsoft.com/office/drawing/2014/main" id="{0066609F-7F61-4F0E-A5DD-653AE79FA3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9952" y="2996952"/>
              <a:ext cx="79216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Titel 1">
              <a:extLst>
                <a:ext uri="{FF2B5EF4-FFF2-40B4-BE49-F238E27FC236}">
                  <a16:creationId xmlns:a16="http://schemas.microsoft.com/office/drawing/2014/main" id="{7A0200C0-E77F-467B-B3DA-2ED968DE9976}"/>
                </a:ext>
              </a:extLst>
            </p:cNvPr>
            <p:cNvSpPr txBox="1">
              <a:spLocks/>
            </p:cNvSpPr>
            <p:nvPr/>
          </p:nvSpPr>
          <p:spPr>
            <a:xfrm>
              <a:off x="467544" y="1340768"/>
              <a:ext cx="6444208" cy="654402"/>
            </a:xfrm>
            <a:prstGeom prst="rect">
              <a:avLst/>
            </a:prstGeom>
          </p:spPr>
          <p:txBody>
            <a:bodyPr>
              <a:normAutofit fontScale="97500"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Konjugiertes </a:t>
              </a: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Säure</a:t>
              </a: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-</a:t>
              </a: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Base</a:t>
              </a: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-Paar 1</a:t>
              </a:r>
              <a:endParaRPr kumimoji="0" lang="de-DE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8B828216-77C1-4E7D-AEA4-F6E86A442EA6}"/>
                </a:ext>
              </a:extLst>
            </p:cNvPr>
            <p:cNvGrpSpPr/>
            <p:nvPr/>
          </p:nvGrpSpPr>
          <p:grpSpPr>
            <a:xfrm>
              <a:off x="918886" y="2000558"/>
              <a:ext cx="5525322" cy="580757"/>
              <a:chOff x="918886" y="2000558"/>
              <a:chExt cx="5525322" cy="580757"/>
            </a:xfrm>
          </p:grpSpPr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8B0431A6-7037-4273-BA3D-29E68D5E6430}"/>
                  </a:ext>
                </a:extLst>
              </p:cNvPr>
              <p:cNvSpPr/>
              <p:nvPr/>
            </p:nvSpPr>
            <p:spPr>
              <a:xfrm>
                <a:off x="918886" y="2000558"/>
                <a:ext cx="72008" cy="576064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BE79F988-F71F-4ED3-B98B-918F8938F9AD}"/>
                  </a:ext>
                </a:extLst>
              </p:cNvPr>
              <p:cNvSpPr/>
              <p:nvPr/>
            </p:nvSpPr>
            <p:spPr>
              <a:xfrm>
                <a:off x="6372200" y="2005251"/>
                <a:ext cx="72008" cy="576064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7B888FE3-FD29-4236-A6F4-9C84D2D26CD9}"/>
                  </a:ext>
                </a:extLst>
              </p:cNvPr>
              <p:cNvSpPr/>
              <p:nvPr/>
            </p:nvSpPr>
            <p:spPr>
              <a:xfrm rot="5400000">
                <a:off x="3672204" y="-699438"/>
                <a:ext cx="72008" cy="5472000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4312B765-6611-4912-981C-AF5E92C22419}"/>
                </a:ext>
              </a:extLst>
            </p:cNvPr>
            <p:cNvGrpSpPr/>
            <p:nvPr/>
          </p:nvGrpSpPr>
          <p:grpSpPr>
            <a:xfrm rot="10800000">
              <a:off x="2719086" y="3573016"/>
              <a:ext cx="5525322" cy="580757"/>
              <a:chOff x="918886" y="2000558"/>
              <a:chExt cx="5525322" cy="580757"/>
            </a:xfrm>
          </p:grpSpPr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E2AD333D-0BD6-4B0A-A34A-C69F46FB5F20}"/>
                  </a:ext>
                </a:extLst>
              </p:cNvPr>
              <p:cNvSpPr/>
              <p:nvPr/>
            </p:nvSpPr>
            <p:spPr>
              <a:xfrm>
                <a:off x="918886" y="2000558"/>
                <a:ext cx="72008" cy="576064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E945D14F-24C4-4AE3-8BB3-3CE89A6A2697}"/>
                  </a:ext>
                </a:extLst>
              </p:cNvPr>
              <p:cNvSpPr/>
              <p:nvPr/>
            </p:nvSpPr>
            <p:spPr>
              <a:xfrm>
                <a:off x="6372200" y="2005251"/>
                <a:ext cx="72008" cy="576064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" name="Rechteck 18">
                <a:extLst>
                  <a:ext uri="{FF2B5EF4-FFF2-40B4-BE49-F238E27FC236}">
                    <a16:creationId xmlns:a16="http://schemas.microsoft.com/office/drawing/2014/main" id="{1157AFE0-66F7-4DFB-A176-82571DD4FBED}"/>
                  </a:ext>
                </a:extLst>
              </p:cNvPr>
              <p:cNvSpPr/>
              <p:nvPr/>
            </p:nvSpPr>
            <p:spPr>
              <a:xfrm rot="5400000">
                <a:off x="3672204" y="-699438"/>
                <a:ext cx="72008" cy="5472000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0" name="Titel 1">
              <a:extLst>
                <a:ext uri="{FF2B5EF4-FFF2-40B4-BE49-F238E27FC236}">
                  <a16:creationId xmlns:a16="http://schemas.microsoft.com/office/drawing/2014/main" id="{D017A53D-786B-4ECF-8454-D3A4F8672290}"/>
                </a:ext>
              </a:extLst>
            </p:cNvPr>
            <p:cNvSpPr txBox="1">
              <a:spLocks/>
            </p:cNvSpPr>
            <p:nvPr/>
          </p:nvSpPr>
          <p:spPr>
            <a:xfrm>
              <a:off x="2232248" y="4149080"/>
              <a:ext cx="6444208" cy="654402"/>
            </a:xfrm>
            <a:prstGeom prst="rect">
              <a:avLst/>
            </a:prstGeom>
          </p:spPr>
          <p:txBody>
            <a:bodyPr>
              <a:normAutofit fontScale="97500"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Konjugiertes </a:t>
              </a: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Säure</a:t>
              </a: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-</a:t>
              </a: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Base</a:t>
              </a:r>
              <a:r>
                <a:rPr kumimoji="0" lang="de-DE" sz="3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-Paar 2</a:t>
              </a:r>
              <a:endParaRPr kumimoji="0" lang="de-DE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9814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F9E21C85-222E-44AF-AB9C-88A91A35BB11}"/>
              </a:ext>
            </a:extLst>
          </p:cNvPr>
          <p:cNvSpPr txBox="1">
            <a:spLocks/>
          </p:cNvSpPr>
          <p:nvPr/>
        </p:nvSpPr>
        <p:spPr>
          <a:xfrm>
            <a:off x="899592" y="2636912"/>
            <a:ext cx="1728192" cy="96353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Säure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C190EC92-3034-4F94-9424-479803616B09}"/>
              </a:ext>
            </a:extLst>
          </p:cNvPr>
          <p:cNvSpPr txBox="1">
            <a:spLocks/>
          </p:cNvSpPr>
          <p:nvPr/>
        </p:nvSpPr>
        <p:spPr>
          <a:xfrm>
            <a:off x="5436096" y="2636912"/>
            <a:ext cx="1728192" cy="96353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Base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9F0A9A4D-FAE0-4B40-8615-E64205E46693}"/>
              </a:ext>
            </a:extLst>
          </p:cNvPr>
          <p:cNvSpPr txBox="1">
            <a:spLocks/>
          </p:cNvSpPr>
          <p:nvPr/>
        </p:nvSpPr>
        <p:spPr>
          <a:xfrm>
            <a:off x="7164288" y="2636912"/>
            <a:ext cx="1728192" cy="96353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dirty="0">
                <a:latin typeface="Arial" pitchFamily="34" charset="0"/>
                <a:ea typeface="+mj-ea"/>
                <a:cs typeface="Arial" pitchFamily="34" charset="0"/>
              </a:rPr>
              <a:t>Proton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E9F69C16-C5A4-481A-85E4-601EEC1806A3}"/>
              </a:ext>
            </a:extLst>
          </p:cNvPr>
          <p:cNvSpPr txBox="1">
            <a:spLocks/>
          </p:cNvSpPr>
          <p:nvPr/>
        </p:nvSpPr>
        <p:spPr>
          <a:xfrm>
            <a:off x="6876256" y="2636912"/>
            <a:ext cx="1728192" cy="96353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Line 4">
            <a:extLst>
              <a:ext uri="{FF2B5EF4-FFF2-40B4-BE49-F238E27FC236}">
                <a16:creationId xmlns:a16="http://schemas.microsoft.com/office/drawing/2014/main" id="{A79A5508-1E9E-4C88-82DD-30CCCDCF0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776" y="2852935"/>
            <a:ext cx="2951262" cy="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1" name="Line 5">
            <a:extLst>
              <a:ext uri="{FF2B5EF4-FFF2-40B4-BE49-F238E27FC236}">
                <a16:creationId xmlns:a16="http://schemas.microsoft.com/office/drawing/2014/main" id="{0066609F-7F61-4F0E-A5DD-653AE79FA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776" y="2996951"/>
            <a:ext cx="2807816" cy="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D017A53D-786B-4ECF-8454-D3A4F8672290}"/>
              </a:ext>
            </a:extLst>
          </p:cNvPr>
          <p:cNvSpPr txBox="1">
            <a:spLocks/>
          </p:cNvSpPr>
          <p:nvPr/>
        </p:nvSpPr>
        <p:spPr>
          <a:xfrm>
            <a:off x="880160" y="3918779"/>
            <a:ext cx="6444208" cy="65440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Konjugiertes </a:t>
            </a: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Säure</a:t>
            </a: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Base</a:t>
            </a: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-Paar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A99D6E8F-94FE-4CBE-9E6B-E5D8AE2D4EF6}"/>
              </a:ext>
            </a:extLst>
          </p:cNvPr>
          <p:cNvGrpSpPr/>
          <p:nvPr/>
        </p:nvGrpSpPr>
        <p:grpSpPr>
          <a:xfrm rot="10800000">
            <a:off x="1763688" y="3153414"/>
            <a:ext cx="4608512" cy="635625"/>
            <a:chOff x="1763688" y="1916832"/>
            <a:chExt cx="4608512" cy="635625"/>
          </a:xfrm>
        </p:grpSpPr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BF5AB4CC-04BD-44A5-887D-8D8538E78997}"/>
                </a:ext>
              </a:extLst>
            </p:cNvPr>
            <p:cNvSpPr/>
            <p:nvPr/>
          </p:nvSpPr>
          <p:spPr>
            <a:xfrm>
              <a:off x="1763688" y="1976393"/>
              <a:ext cx="72008" cy="576064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BFFA6738-10FB-445D-92D9-65B16804D5AA}"/>
                </a:ext>
              </a:extLst>
            </p:cNvPr>
            <p:cNvSpPr/>
            <p:nvPr/>
          </p:nvSpPr>
          <p:spPr>
            <a:xfrm>
              <a:off x="6300192" y="1976393"/>
              <a:ext cx="72008" cy="576064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3C0AB628-C2A1-4E10-AC97-915CDEF415E7}"/>
                </a:ext>
              </a:extLst>
            </p:cNvPr>
            <p:cNvSpPr/>
            <p:nvPr/>
          </p:nvSpPr>
          <p:spPr>
            <a:xfrm rot="5400000">
              <a:off x="4032196" y="-351164"/>
              <a:ext cx="72008" cy="4608000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48326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27584" y="2132856"/>
            <a:ext cx="77724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BF</a:t>
            </a:r>
            <a:r>
              <a:rPr kumimoji="0" lang="de-DE" sz="3200" b="1" i="0" u="none" strike="noStrike" kern="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+   NH</a:t>
            </a:r>
            <a:r>
              <a:rPr kumimoji="0" lang="de-DE" sz="3200" b="1" i="0" u="none" strike="noStrike" kern="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de-D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        </a:t>
            </a: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</a:t>
            </a:r>
            <a:r>
              <a:rPr kumimoji="0" lang="de-DE" sz="3200" b="1" i="0" u="none" strike="noStrike" kern="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      NH</a:t>
            </a:r>
            <a:r>
              <a:rPr kumimoji="0" lang="de-DE" sz="3200" b="1" i="0" u="none" strike="noStrike" kern="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4211960" y="2852936"/>
            <a:ext cx="1152128" cy="15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rot="10800000">
            <a:off x="4211960" y="3068960"/>
            <a:ext cx="504056" cy="15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6876256" y="2852936"/>
            <a:ext cx="504056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lus 29"/>
          <p:cNvSpPr/>
          <p:nvPr/>
        </p:nvSpPr>
        <p:spPr>
          <a:xfrm>
            <a:off x="7308304" y="2348880"/>
            <a:ext cx="360040" cy="360040"/>
          </a:xfrm>
          <a:prstGeom prst="mathPlus">
            <a:avLst>
              <a:gd name="adj1" fmla="val 17171"/>
            </a:avLst>
          </a:prstGeom>
          <a:solidFill>
            <a:schemeClr val="tx1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6588224" y="2348880"/>
            <a:ext cx="360040" cy="360040"/>
          </a:xfrm>
          <a:prstGeom prst="ellipse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Minus 31"/>
          <p:cNvSpPr/>
          <p:nvPr/>
        </p:nvSpPr>
        <p:spPr>
          <a:xfrm flipH="1" flipV="1">
            <a:off x="6660232" y="2492896"/>
            <a:ext cx="216024" cy="72008"/>
          </a:xfrm>
          <a:prstGeom prst="mathMinus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7308304" y="2348880"/>
            <a:ext cx="360040" cy="360040"/>
          </a:xfrm>
          <a:prstGeom prst="ellipse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0668990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Bildschirmpräsentation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Arial</vt:lpstr>
      <vt:lpstr>Standarddesign</vt:lpstr>
      <vt:lpstr> CH3COOH              CH3COO-   +   H+      H2O   +   H+             H3O+       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 Bayreuth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CH3COOH                            CH3COO- + H+</dc:title>
  <dc:creator>che0-102</dc:creator>
  <cp:lastModifiedBy>Sven</cp:lastModifiedBy>
  <cp:revision>27</cp:revision>
  <dcterms:created xsi:type="dcterms:W3CDTF">2010-07-28T12:07:28Z</dcterms:created>
  <dcterms:modified xsi:type="dcterms:W3CDTF">2020-01-13T09:19:57Z</dcterms:modified>
</cp:coreProperties>
</file>