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5" autoAdjust="0"/>
    <p:restoredTop sz="91895" autoAdjust="0"/>
  </p:normalViewPr>
  <p:slideViewPr>
    <p:cSldViewPr snapToGrid="0">
      <p:cViewPr varScale="1">
        <p:scale>
          <a:sx n="82" d="100"/>
          <a:sy n="82" d="100"/>
        </p:scale>
        <p:origin x="6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B17AD-0E25-480A-8C1A-63D6506CE505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BD1BC-E52A-4C64-AECB-54F74C34F0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73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43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78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11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49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90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4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79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72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9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23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63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47A8-42A1-4882-98A5-96081DF41CD1}" type="datetimeFigureOut">
              <a:rPr lang="de-DE" smtClean="0"/>
              <a:t>12.01.2018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4638A-0AEA-41BC-92CA-5D646DC30F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75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Säure			⇌			Base + </a:t>
            </a:r>
            <a:r>
              <a:rPr lang="de-DE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Proton</a:t>
            </a:r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042942" y="2345370"/>
            <a:ext cx="59154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Protonenabspaltung</a:t>
            </a:r>
            <a:endParaRPr lang="de-DE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1282995" y="4001294"/>
            <a:ext cx="6899952" cy="654682"/>
            <a:chOff x="1282995" y="4001294"/>
            <a:chExt cx="6899952" cy="654682"/>
          </a:xfrm>
        </p:grpSpPr>
        <p:cxnSp>
          <p:nvCxnSpPr>
            <p:cNvPr id="10" name="Gerader Verbinder 9"/>
            <p:cNvCxnSpPr/>
            <p:nvPr/>
          </p:nvCxnSpPr>
          <p:spPr>
            <a:xfrm>
              <a:off x="1282995" y="4001294"/>
              <a:ext cx="0" cy="65468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 flipH="1">
              <a:off x="1282996" y="4655976"/>
              <a:ext cx="6899951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8182947" y="4001294"/>
              <a:ext cx="0" cy="65468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feld 19"/>
          <p:cNvSpPr txBox="1"/>
          <p:nvPr/>
        </p:nvSpPr>
        <p:spPr>
          <a:xfrm>
            <a:off x="217008" y="4673851"/>
            <a:ext cx="87639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onjugiertes Säure-Base-Paar</a:t>
            </a:r>
            <a:endParaRPr lang="de-DE" sz="5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Base + </a:t>
            </a:r>
            <a:r>
              <a:rPr lang="de-DE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Proton</a:t>
            </a:r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			⇌			</a:t>
            </a: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 Säure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714944" y="2464524"/>
            <a:ext cx="56300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Protonenaufnahme</a:t>
            </a:r>
            <a:endParaRPr lang="de-DE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1133705" y="3981864"/>
            <a:ext cx="9316581" cy="674112"/>
            <a:chOff x="1133705" y="3981864"/>
            <a:chExt cx="9316581" cy="674112"/>
          </a:xfrm>
        </p:grpSpPr>
        <p:cxnSp>
          <p:nvCxnSpPr>
            <p:cNvPr id="10" name="Gerader Verbinder 9"/>
            <p:cNvCxnSpPr/>
            <p:nvPr/>
          </p:nvCxnSpPr>
          <p:spPr>
            <a:xfrm>
              <a:off x="1133705" y="3981864"/>
              <a:ext cx="0" cy="654682"/>
            </a:xfrm>
            <a:prstGeom prst="line">
              <a:avLst/>
            </a:prstGeom>
            <a:ln w="28575">
              <a:solidFill>
                <a:srgbClr val="0066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 flipH="1">
              <a:off x="1133706" y="4636546"/>
              <a:ext cx="9316580" cy="0"/>
            </a:xfrm>
            <a:prstGeom prst="line">
              <a:avLst/>
            </a:prstGeom>
            <a:ln w="28575">
              <a:solidFill>
                <a:srgbClr val="0066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10450286" y="4001294"/>
              <a:ext cx="0" cy="654682"/>
            </a:xfrm>
            <a:prstGeom prst="line">
              <a:avLst/>
            </a:prstGeom>
            <a:ln w="28575">
              <a:solidFill>
                <a:srgbClr val="0066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0" name="Textfeld 19"/>
          <p:cNvSpPr txBox="1"/>
          <p:nvPr/>
        </p:nvSpPr>
        <p:spPr>
          <a:xfrm>
            <a:off x="1410027" y="4771484"/>
            <a:ext cx="87639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50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onjugiertes Säure-Base-Paar</a:t>
            </a:r>
            <a:endParaRPr lang="de-DE" sz="5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Säure 1 + Base 2 ⇌ Base 1 </a:t>
            </a: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Säure 2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4133171" y="1825625"/>
            <a:ext cx="6018101" cy="654682"/>
            <a:chOff x="4133171" y="1825625"/>
            <a:chExt cx="6018101" cy="654682"/>
          </a:xfrm>
        </p:grpSpPr>
        <p:cxnSp>
          <p:nvCxnSpPr>
            <p:cNvPr id="4" name="Gerader Verbinder 3"/>
            <p:cNvCxnSpPr/>
            <p:nvPr/>
          </p:nvCxnSpPr>
          <p:spPr>
            <a:xfrm>
              <a:off x="4133171" y="1825625"/>
              <a:ext cx="0" cy="654682"/>
            </a:xfrm>
            <a:prstGeom prst="line">
              <a:avLst/>
            </a:prstGeom>
            <a:ln w="28575">
              <a:solidFill>
                <a:srgbClr val="0066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" name="Gerader Verbinder 4"/>
            <p:cNvCxnSpPr/>
            <p:nvPr/>
          </p:nvCxnSpPr>
          <p:spPr>
            <a:xfrm flipH="1">
              <a:off x="4133171" y="1825625"/>
              <a:ext cx="6018101" cy="0"/>
            </a:xfrm>
            <a:prstGeom prst="line">
              <a:avLst/>
            </a:prstGeom>
            <a:ln w="28575">
              <a:solidFill>
                <a:srgbClr val="0066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" name="Gerader Verbinder 5"/>
            <p:cNvCxnSpPr/>
            <p:nvPr/>
          </p:nvCxnSpPr>
          <p:spPr>
            <a:xfrm>
              <a:off x="10151272" y="1825625"/>
              <a:ext cx="0" cy="654682"/>
            </a:xfrm>
            <a:prstGeom prst="line">
              <a:avLst/>
            </a:prstGeom>
            <a:ln w="28575">
              <a:solidFill>
                <a:srgbClr val="0066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" name="Gruppieren 1"/>
          <p:cNvGrpSpPr/>
          <p:nvPr/>
        </p:nvGrpSpPr>
        <p:grpSpPr>
          <a:xfrm>
            <a:off x="1411236" y="3937181"/>
            <a:ext cx="5658979" cy="658964"/>
            <a:chOff x="1411236" y="3937181"/>
            <a:chExt cx="5658979" cy="658964"/>
          </a:xfrm>
        </p:grpSpPr>
        <p:cxnSp>
          <p:nvCxnSpPr>
            <p:cNvPr id="9" name="Gerader Verbinder 8"/>
            <p:cNvCxnSpPr/>
            <p:nvPr/>
          </p:nvCxnSpPr>
          <p:spPr>
            <a:xfrm>
              <a:off x="1422520" y="3937181"/>
              <a:ext cx="0" cy="65468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 flipH="1">
              <a:off x="1411236" y="4587583"/>
              <a:ext cx="5658979" cy="856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>
              <a:off x="7070215" y="3937181"/>
              <a:ext cx="0" cy="65468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4" name="Textfeld 23"/>
          <p:cNvSpPr txBox="1"/>
          <p:nvPr/>
        </p:nvSpPr>
        <p:spPr>
          <a:xfrm>
            <a:off x="2664873" y="814678"/>
            <a:ext cx="92977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50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onjugiertes Säure-Base-Paar 2</a:t>
            </a:r>
            <a:endParaRPr lang="de-DE" sz="5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62976" y="4648024"/>
            <a:ext cx="9297738" cy="8617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de-DE" sz="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onjugiertes Säure-Base-Paar 1</a:t>
            </a:r>
            <a:endParaRPr lang="de-DE" sz="5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98634" y="3077964"/>
            <a:ext cx="11464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810005" y="307228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10080766" y="3072280"/>
                <a:ext cx="1579150" cy="1095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54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de-DE" sz="5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m:rPr>
                            <m:nor/>
                          </m:rPr>
                          <a:rPr lang="de-DE" sz="5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+</m:t>
                        </m:r>
                      </m:sup>
                    </m:sSup>
                  </m:oMath>
                </a14:m>
                <a:endParaRPr lang="de-DE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0766" y="3072280"/>
                <a:ext cx="1579150" cy="1095556"/>
              </a:xfrm>
              <a:prstGeom prst="rect">
                <a:avLst/>
              </a:prstGeom>
              <a:blipFill rotWithShape="0">
                <a:blip r:embed="rId2"/>
                <a:stretch>
                  <a:fillRect l="-20849" b="-32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6679223" y="3073085"/>
                <a:ext cx="109824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5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e-DE" sz="54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de-DE" sz="54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de-DE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223" y="3073085"/>
                <a:ext cx="1098249" cy="9233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2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375969" y="98742"/>
                <a:ext cx="11933262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5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de-DE" sz="5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SO</m:t>
                        </m:r>
                      </m:e>
                      <m:sub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de-DE" sz="5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de-DE" sz="5400" b="1" i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O</m:t>
                    </m:r>
                    <m:r>
                      <m:rPr>
                        <m:nor/>
                      </m:rPr>
                      <a:rPr lang="de-DE" sz="5400" b="1" i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→</m:t>
                    </m:r>
                  </m:oMath>
                </a14:m>
                <a:r>
                  <a:rPr lang="de-DE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54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de-DE" sz="5400" b="1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HSO</m:t>
                        </m:r>
                      </m:e>
                      <m:sub>
                        <m:r>
                          <m:rPr>
                            <m:nor/>
                          </m:rPr>
                          <a:rPr lang="de-DE" sz="5400" b="1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  <m:sup>
                        <m:r>
                          <m:rPr>
                            <m:nor/>
                          </m:rPr>
                          <a:rPr lang="de-DE" sz="5400" b="1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</m:sup>
                    </m:sSubSup>
                    <m:r>
                      <m:rPr>
                        <m:nor/>
                      </m:rPr>
                      <a:rPr lang="de-DE" sz="5400" b="1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5400" b="1" i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</m:t>
                    </m:r>
                    <m:sSup>
                      <m:sSupPr>
                        <m:ctrlPr>
                          <a:rPr lang="de-DE" sz="5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de-DE" sz="5400" b="1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e-DE" sz="5400" b="1" i="0" dirty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p>
                        <m:r>
                          <m:rPr>
                            <m:nor/>
                          </m:rPr>
                          <a:rPr lang="de-DE" sz="5400" b="1" i="0" dirty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+</m:t>
                        </m:r>
                      </m:sup>
                    </m:sSup>
                  </m:oMath>
                </a14:m>
                <a:endParaRPr lang="de-DE" sz="5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54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NH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54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de-DE" sz="5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e-DE" sz="54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+ </m:t>
                          </m:r>
                          <m:r>
                            <m:rPr>
                              <m:nor/>
                            </m:rPr>
                            <a:rPr lang="de-DE" sz="54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de-DE" sz="54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</m:sup>
                      </m:sSup>
                      <m:r>
                        <m:rPr>
                          <m:nor/>
                        </m:rPr>
                        <a:rPr lang="de-DE" sz="54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       </m:t>
                      </m:r>
                      <m:r>
                        <m:rPr>
                          <m:nor/>
                        </m:rPr>
                        <a:rPr lang="de-DE" sz="5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→</m:t>
                      </m:r>
                      <m:r>
                        <m:rPr>
                          <m:nor/>
                        </m:rPr>
                        <a:rPr lang="de-DE" sz="5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sSubSup>
                        <m:sSubSupPr>
                          <m:ctrlPr>
                            <a:rPr lang="de-DE" sz="54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de-DE" sz="5400" b="1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NH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5400" b="1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de-DE" sz="5400" b="1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de-DE" sz="5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endParaRPr lang="de-DE" sz="5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5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sz="5400" b="1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de-DE" sz="5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SO</m:t>
                        </m:r>
                      </m:e>
                      <m:sub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de-DE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sz="5400" b="1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NH</m:t>
                        </m:r>
                      </m:e>
                      <m:sub>
                        <m:r>
                          <m:rPr>
                            <m:nor/>
                          </m:rPr>
                          <a:rPr lang="de-DE" sz="5400" b="1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de-DE" sz="5400" b="1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54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de-DE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54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de-DE" sz="5400" b="1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HSO</m:t>
                        </m:r>
                      </m:e>
                      <m:sub>
                        <m:r>
                          <m:rPr>
                            <m:nor/>
                          </m:rPr>
                          <a:rPr lang="de-DE" sz="5400" b="1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  <m:sup>
                        <m:r>
                          <m:rPr>
                            <m:nor/>
                          </m:rPr>
                          <a:rPr lang="de-DE" sz="5400" b="1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</m:sup>
                    </m:sSubSup>
                    <m:r>
                      <m:rPr>
                        <m:nor/>
                      </m:rPr>
                      <a:rPr lang="de-DE" sz="5400" b="1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5400" b="1" i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</m:t>
                    </m:r>
                    <m:sSubSup>
                      <m:sSubSupPr>
                        <m:ctrlPr>
                          <a:rPr lang="de-DE" sz="54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de-DE" sz="5400" b="1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e-DE" sz="5400" b="1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de-DE" sz="5400" b="1" i="0" dirty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m:rPr>
                            <m:nor/>
                          </m:rPr>
                          <a:rPr lang="de-DE" sz="5400" b="1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sub>
                      <m:sup>
                        <m:r>
                          <m:rPr>
                            <m:nor/>
                          </m:rPr>
                          <a:rPr lang="de-DE" sz="5400" b="1" i="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+</m:t>
                        </m:r>
                      </m:sup>
                    </m:sSubSup>
                  </m:oMath>
                </a14:m>
                <a:endParaRPr lang="de-DE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969" y="98742"/>
                <a:ext cx="11933262" cy="4351338"/>
              </a:xfrm>
              <a:blipFill rotWithShape="0">
                <a:blip r:embed="rId2"/>
                <a:stretch>
                  <a:fillRect t="-11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Gerader Verbinder 4"/>
          <p:cNvCxnSpPr/>
          <p:nvPr/>
        </p:nvCxnSpPr>
        <p:spPr>
          <a:xfrm>
            <a:off x="258738" y="2886171"/>
            <a:ext cx="101859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3"/>
          <p:cNvGrpSpPr/>
          <p:nvPr/>
        </p:nvGrpSpPr>
        <p:grpSpPr>
          <a:xfrm>
            <a:off x="683621" y="4189067"/>
            <a:ext cx="5658979" cy="658964"/>
            <a:chOff x="247454" y="4186563"/>
            <a:chExt cx="5658979" cy="658964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258738" y="4186563"/>
              <a:ext cx="0" cy="65468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/>
            <p:cNvCxnSpPr/>
            <p:nvPr/>
          </p:nvCxnSpPr>
          <p:spPr>
            <a:xfrm flipH="1">
              <a:off x="247454" y="4836965"/>
              <a:ext cx="5658979" cy="856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/>
            <p:cNvCxnSpPr/>
            <p:nvPr/>
          </p:nvCxnSpPr>
          <p:spPr>
            <a:xfrm>
              <a:off x="5906433" y="4186563"/>
              <a:ext cx="0" cy="65468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feld 8"/>
          <p:cNvSpPr txBox="1"/>
          <p:nvPr/>
        </p:nvSpPr>
        <p:spPr>
          <a:xfrm>
            <a:off x="375969" y="4932934"/>
            <a:ext cx="92977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onjugiertes Säure-Base-Paar 1</a:t>
            </a:r>
            <a:endParaRPr lang="de-DE" sz="5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711824" y="5800074"/>
            <a:ext cx="94801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50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onjugiertes Säure-Base-Paar 2</a:t>
            </a:r>
            <a:endParaRPr lang="de-DE" sz="5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reihandform 1"/>
          <p:cNvSpPr/>
          <p:nvPr/>
        </p:nvSpPr>
        <p:spPr>
          <a:xfrm>
            <a:off x="3930870" y="4175538"/>
            <a:ext cx="4823460" cy="411480"/>
          </a:xfrm>
          <a:custGeom>
            <a:avLst/>
            <a:gdLst>
              <a:gd name="connsiteX0" fmla="*/ 0 w 4823460"/>
              <a:gd name="connsiteY0" fmla="*/ 0 h 411480"/>
              <a:gd name="connsiteX1" fmla="*/ 11430 w 4823460"/>
              <a:gd name="connsiteY1" fmla="*/ 411480 h 411480"/>
              <a:gd name="connsiteX2" fmla="*/ 4823460 w 4823460"/>
              <a:gd name="connsiteY2" fmla="*/ 411480 h 411480"/>
              <a:gd name="connsiteX3" fmla="*/ 4823460 w 4823460"/>
              <a:gd name="connsiteY3" fmla="*/ 4572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3460" h="411480">
                <a:moveTo>
                  <a:pt x="0" y="0"/>
                </a:moveTo>
                <a:lnTo>
                  <a:pt x="11430" y="411480"/>
                </a:lnTo>
                <a:lnTo>
                  <a:pt x="4823460" y="411480"/>
                </a:lnTo>
                <a:lnTo>
                  <a:pt x="4823460" y="45720"/>
                </a:lnTo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73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Breitbild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Emine Nisanur Minaz</dc:creator>
  <cp:lastModifiedBy>Emine Nisanur Minaz</cp:lastModifiedBy>
  <cp:revision>40</cp:revision>
  <dcterms:created xsi:type="dcterms:W3CDTF">2017-12-21T10:34:50Z</dcterms:created>
  <dcterms:modified xsi:type="dcterms:W3CDTF">2018-01-12T09:03:45Z</dcterms:modified>
</cp:coreProperties>
</file>