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1" r:id="rId7"/>
    <p:sldId id="265" r:id="rId8"/>
    <p:sldId id="262" r:id="rId9"/>
    <p:sldId id="263" r:id="rId10"/>
    <p:sldId id="264" r:id="rId11"/>
    <p:sldId id="266" r:id="rId12"/>
    <p:sldId id="267" r:id="rId13"/>
    <p:sldId id="272" r:id="rId14"/>
    <p:sldId id="27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753805"/>
    <a:srgbClr val="4320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50" d="100"/>
          <a:sy n="150" d="100"/>
        </p:scale>
        <p:origin x="-504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7772C-CA75-4328-A1DE-2550A23827F8}" type="datetimeFigureOut">
              <a:rPr lang="de-DE" smtClean="0"/>
              <a:pPr/>
              <a:t>04.02.2011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380F-E0B3-4562-BFB3-C7DC8E420AD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819F-0BA8-457D-BD85-C2B45265621C}" type="datetimeFigureOut">
              <a:rPr lang="de-DE" smtClean="0"/>
              <a:pPr/>
              <a:t>04.02.2011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1B5-CA0A-4964-8170-CAC510297B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819F-0BA8-457D-BD85-C2B45265621C}" type="datetimeFigureOut">
              <a:rPr lang="de-DE" smtClean="0"/>
              <a:pPr/>
              <a:t>04.02.2011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1B5-CA0A-4964-8170-CAC510297B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819F-0BA8-457D-BD85-C2B45265621C}" type="datetimeFigureOut">
              <a:rPr lang="de-DE" smtClean="0"/>
              <a:pPr/>
              <a:t>04.02.2011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1B5-CA0A-4964-8170-CAC510297B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819F-0BA8-457D-BD85-C2B45265621C}" type="datetimeFigureOut">
              <a:rPr lang="de-DE" smtClean="0"/>
              <a:pPr/>
              <a:t>04.02.2011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1B5-CA0A-4964-8170-CAC510297B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819F-0BA8-457D-BD85-C2B45265621C}" type="datetimeFigureOut">
              <a:rPr lang="de-DE" smtClean="0"/>
              <a:pPr/>
              <a:t>04.02.2011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1B5-CA0A-4964-8170-CAC510297B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819F-0BA8-457D-BD85-C2B45265621C}" type="datetimeFigureOut">
              <a:rPr lang="de-DE" smtClean="0"/>
              <a:pPr/>
              <a:t>04.02.2011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1B5-CA0A-4964-8170-CAC510297B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819F-0BA8-457D-BD85-C2B45265621C}" type="datetimeFigureOut">
              <a:rPr lang="de-DE" smtClean="0"/>
              <a:pPr/>
              <a:t>04.02.2011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1B5-CA0A-4964-8170-CAC510297B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819F-0BA8-457D-BD85-C2B45265621C}" type="datetimeFigureOut">
              <a:rPr lang="de-DE" smtClean="0"/>
              <a:pPr/>
              <a:t>04.02.2011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1B5-CA0A-4964-8170-CAC510297B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819F-0BA8-457D-BD85-C2B45265621C}" type="datetimeFigureOut">
              <a:rPr lang="de-DE" smtClean="0"/>
              <a:pPr/>
              <a:t>04.02.2011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1B5-CA0A-4964-8170-CAC510297B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819F-0BA8-457D-BD85-C2B45265621C}" type="datetimeFigureOut">
              <a:rPr lang="de-DE" smtClean="0"/>
              <a:pPr/>
              <a:t>04.02.2011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1B5-CA0A-4964-8170-CAC510297B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819F-0BA8-457D-BD85-C2B45265621C}" type="datetimeFigureOut">
              <a:rPr lang="de-DE" smtClean="0"/>
              <a:pPr/>
              <a:t>04.02.2011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31B5-CA0A-4964-8170-CAC510297B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819F-0BA8-457D-BD85-C2B45265621C}" type="datetimeFigureOut">
              <a:rPr lang="de-DE" smtClean="0"/>
              <a:pPr/>
              <a:t>04.02.2011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31B5-CA0A-4964-8170-CAC510297B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Wetterbedingungen während einer Autofahrt</a:t>
            </a:r>
            <a:endParaRPr lang="de-DE" sz="360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714348" y="1000108"/>
            <a:ext cx="3407924" cy="2390491"/>
            <a:chOff x="714348" y="1000108"/>
            <a:chExt cx="3407924" cy="2390491"/>
          </a:xfrm>
        </p:grpSpPr>
        <p:pic>
          <p:nvPicPr>
            <p:cNvPr id="6" name="Grafik 5" descr="1 Nieselregen.jpg"/>
            <p:cNvPicPr>
              <a:picLocks noChangeAspect="1"/>
            </p:cNvPicPr>
            <p:nvPr/>
          </p:nvPicPr>
          <p:blipFill>
            <a:blip r:embed="rId2"/>
            <a:srcRect t="4134" b="20079"/>
            <a:stretch>
              <a:fillRect/>
            </a:stretch>
          </p:blipFill>
          <p:spPr>
            <a:xfrm>
              <a:off x="714348" y="1000108"/>
              <a:ext cx="3407924" cy="1937056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714348" y="2928934"/>
              <a:ext cx="3400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Nieselregen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000628" y="3643314"/>
            <a:ext cx="3409300" cy="2390491"/>
            <a:chOff x="5000628" y="3643314"/>
            <a:chExt cx="3409300" cy="2390491"/>
          </a:xfrm>
        </p:grpSpPr>
        <p:pic>
          <p:nvPicPr>
            <p:cNvPr id="9" name="Grafik 8" descr="4 stumpfe scheibe.jpg"/>
            <p:cNvPicPr>
              <a:picLocks noChangeAspect="1"/>
            </p:cNvPicPr>
            <p:nvPr/>
          </p:nvPicPr>
          <p:blipFill>
            <a:blip r:embed="rId3"/>
            <a:srcRect b="15655"/>
            <a:stretch>
              <a:fillRect/>
            </a:stretch>
          </p:blipFill>
          <p:spPr>
            <a:xfrm>
              <a:off x="5000628" y="3643314"/>
              <a:ext cx="3409300" cy="1915428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5000628" y="5572140"/>
              <a:ext cx="3400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Trockene Wischerblätter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714348" y="3643314"/>
            <a:ext cx="3407601" cy="2390491"/>
            <a:chOff x="714348" y="3643314"/>
            <a:chExt cx="3407601" cy="2390491"/>
          </a:xfrm>
        </p:grpSpPr>
        <p:pic>
          <p:nvPicPr>
            <p:cNvPr id="8" name="Grafik 7" descr="3 Gischtfahne.jpg"/>
            <p:cNvPicPr>
              <a:picLocks/>
            </p:cNvPicPr>
            <p:nvPr/>
          </p:nvPicPr>
          <p:blipFill>
            <a:blip r:embed="rId4"/>
            <a:srcRect r="2652" b="11116"/>
            <a:stretch>
              <a:fillRect/>
            </a:stretch>
          </p:blipFill>
          <p:spPr>
            <a:xfrm>
              <a:off x="714348" y="3643314"/>
              <a:ext cx="3407601" cy="1899815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14348" y="5572140"/>
              <a:ext cx="3400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err="1" smtClean="0"/>
                <a:t>Gischtfahne</a:t>
              </a:r>
              <a:r>
                <a:rPr lang="de-DE" sz="2400" dirty="0" smtClean="0"/>
                <a:t> eines LKW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000628" y="1000108"/>
            <a:ext cx="3407197" cy="2319053"/>
            <a:chOff x="5000628" y="1000108"/>
            <a:chExt cx="3407197" cy="2319053"/>
          </a:xfrm>
        </p:grpSpPr>
        <p:pic>
          <p:nvPicPr>
            <p:cNvPr id="7" name="Grafik 6" descr="2 Starkregen.jpg"/>
            <p:cNvPicPr>
              <a:picLocks noChangeAspect="1"/>
            </p:cNvPicPr>
            <p:nvPr/>
          </p:nvPicPr>
          <p:blipFill>
            <a:blip r:embed="rId5"/>
            <a:srcRect l="1890" t="9792" r="19370"/>
            <a:stretch>
              <a:fillRect/>
            </a:stretch>
          </p:blipFill>
          <p:spPr>
            <a:xfrm>
              <a:off x="5000628" y="1000108"/>
              <a:ext cx="3407197" cy="188355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5000628" y="2857496"/>
              <a:ext cx="3400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Starkregen</a:t>
              </a: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Zusammenfassung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428596" y="1000108"/>
            <a:ext cx="723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→</a:t>
            </a:r>
            <a:r>
              <a:rPr lang="de-DE" sz="2400" dirty="0" smtClean="0"/>
              <a:t> Ein Lichtstrahl wird an einer Phasengrenze gebrochen: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785786" y="1500174"/>
            <a:ext cx="737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•</a:t>
            </a:r>
            <a:r>
              <a:rPr lang="de-DE" sz="2400" dirty="0" smtClean="0"/>
              <a:t> n</a:t>
            </a:r>
            <a:r>
              <a:rPr lang="de-DE" sz="2400" baseline="-25000" dirty="0" smtClean="0"/>
              <a:t>1 </a:t>
            </a:r>
            <a:r>
              <a:rPr lang="de-DE" sz="2400" dirty="0" smtClean="0"/>
              <a:t>˂ n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  </a:t>
            </a:r>
            <a:r>
              <a:rPr lang="de-DE" sz="2400" dirty="0" smtClean="0">
                <a:sym typeface="Wingdings" pitchFamily="2" charset="2"/>
              </a:rPr>
              <a:t> Lichtstrahl wird zum Einfallslot hin gebrochen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428596" y="3286124"/>
            <a:ext cx="8484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→</a:t>
            </a:r>
            <a:r>
              <a:rPr lang="de-DE" sz="2400" dirty="0" smtClean="0"/>
              <a:t> Die Richtungsänderung einer Brechung kann durch das snellsche</a:t>
            </a:r>
          </a:p>
          <a:p>
            <a:r>
              <a:rPr lang="de-DE" sz="2400" dirty="0" smtClean="0"/>
              <a:t>     Brechungsgesetz berechnet werden 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785786" y="2000240"/>
            <a:ext cx="7512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•</a:t>
            </a:r>
            <a:r>
              <a:rPr lang="de-DE" sz="2400" dirty="0" smtClean="0"/>
              <a:t> n</a:t>
            </a:r>
            <a:r>
              <a:rPr lang="de-DE" sz="2400" baseline="-25000" dirty="0" smtClean="0"/>
              <a:t>1 </a:t>
            </a:r>
            <a:r>
              <a:rPr lang="de-DE" sz="2400" dirty="0" smtClean="0"/>
              <a:t>˃ n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  </a:t>
            </a:r>
            <a:r>
              <a:rPr lang="de-DE" sz="2400" dirty="0" smtClean="0">
                <a:sym typeface="Wingdings" pitchFamily="2" charset="2"/>
              </a:rPr>
              <a:t> Lichtstrahl wird vom Einfallslot weg gebrochen</a:t>
            </a:r>
            <a:endParaRPr lang="de-DE" sz="24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1910743" y="2500306"/>
            <a:ext cx="4970400" cy="571504"/>
            <a:chOff x="1910743" y="2500306"/>
            <a:chExt cx="4970400" cy="571504"/>
          </a:xfrm>
        </p:grpSpPr>
        <p:sp>
          <p:nvSpPr>
            <p:cNvPr id="7" name="Textfeld 6"/>
            <p:cNvSpPr txBox="1"/>
            <p:nvPr/>
          </p:nvSpPr>
          <p:spPr>
            <a:xfrm>
              <a:off x="1910743" y="2517833"/>
              <a:ext cx="49704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ym typeface="Wingdings" pitchFamily="2" charset="2"/>
                </a:rPr>
                <a:t>      ˃      erfolgt eine Totalreflexion    </a:t>
              </a:r>
              <a:endParaRPr lang="de-DE" sz="2400" dirty="0"/>
            </a:p>
          </p:txBody>
        </p:sp>
        <p:pic>
          <p:nvPicPr>
            <p:cNvPr id="11" name="Grafik 10" descr="sin delta 1.PNG"/>
            <p:cNvPicPr>
              <a:picLocks noChangeAspect="1"/>
            </p:cNvPicPr>
            <p:nvPr/>
          </p:nvPicPr>
          <p:blipFill>
            <a:blip r:embed="rId3"/>
            <a:srcRect l="55985"/>
            <a:stretch>
              <a:fillRect/>
            </a:stretch>
          </p:blipFill>
          <p:spPr>
            <a:xfrm>
              <a:off x="2387090" y="2573364"/>
              <a:ext cx="339633" cy="371527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2857488" y="2500306"/>
              <a:ext cx="655949" cy="5715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de-DE" sz="2400" dirty="0" smtClean="0"/>
                <a:t>δ</a:t>
              </a:r>
              <a:r>
                <a:rPr lang="de-DE" sz="2400" baseline="-25000" dirty="0" smtClean="0"/>
                <a:t>c</a:t>
              </a:r>
              <a:r>
                <a:rPr lang="de-DE" sz="2400" dirty="0" smtClean="0"/>
                <a:t> </a:t>
              </a:r>
            </a:p>
            <a:p>
              <a:endParaRPr lang="de-DE" sz="2400" dirty="0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428596" y="5286388"/>
            <a:ext cx="8929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→</a:t>
            </a:r>
            <a:r>
              <a:rPr lang="de-DE" sz="2400" dirty="0" smtClean="0"/>
              <a:t> Brechungsgesetz kann aus </a:t>
            </a:r>
            <a:r>
              <a:rPr lang="de-DE" sz="2400" dirty="0" err="1" smtClean="0"/>
              <a:t>fresnelschen</a:t>
            </a:r>
            <a:r>
              <a:rPr lang="de-DE" sz="2400" dirty="0" smtClean="0"/>
              <a:t> Formeln abgeleitet werden 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428596" y="4429132"/>
            <a:ext cx="3797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→</a:t>
            </a:r>
            <a:r>
              <a:rPr lang="de-DE" sz="2400" dirty="0" smtClean="0"/>
              <a:t> Brechungsindex n = c</a:t>
            </a:r>
            <a:r>
              <a:rPr lang="de-DE" sz="2400" baseline="-25000" dirty="0" smtClean="0"/>
              <a:t>0  </a:t>
            </a:r>
            <a:r>
              <a:rPr lang="de-DE" sz="2400" dirty="0" smtClean="0"/>
              <a:t>/ c</a:t>
            </a:r>
            <a:r>
              <a:rPr lang="de-DE" sz="2400" baseline="-25000" dirty="0" smtClean="0"/>
              <a:t>m</a:t>
            </a:r>
            <a:endParaRPr lang="de-DE" sz="2400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5500694" y="3751685"/>
            <a:ext cx="3214710" cy="428628"/>
            <a:chOff x="5500694" y="3751685"/>
            <a:chExt cx="3214710" cy="428628"/>
          </a:xfrm>
        </p:grpSpPr>
        <p:grpSp>
          <p:nvGrpSpPr>
            <p:cNvPr id="17" name="Gruppieren 16"/>
            <p:cNvGrpSpPr>
              <a:grpSpLocks noChangeAspect="1"/>
            </p:cNvGrpSpPr>
            <p:nvPr/>
          </p:nvGrpSpPr>
          <p:grpSpPr>
            <a:xfrm>
              <a:off x="5572132" y="3786190"/>
              <a:ext cx="3121168" cy="369390"/>
              <a:chOff x="3850074" y="1409879"/>
              <a:chExt cx="3467963" cy="410433"/>
            </a:xfrm>
          </p:grpSpPr>
          <p:pic>
            <p:nvPicPr>
              <p:cNvPr id="18" name="Grafik 17" descr="n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2203" y="1441958"/>
                <a:ext cx="342948" cy="333422"/>
              </a:xfrm>
              <a:prstGeom prst="rect">
                <a:avLst/>
              </a:prstGeom>
            </p:spPr>
          </p:pic>
          <p:pic>
            <p:nvPicPr>
              <p:cNvPr id="19" name="Grafik 18" descr="n2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6984" y="1467838"/>
                <a:ext cx="381053" cy="352474"/>
              </a:xfrm>
              <a:prstGeom prst="rect">
                <a:avLst/>
              </a:prstGeom>
            </p:spPr>
          </p:pic>
          <p:pic>
            <p:nvPicPr>
              <p:cNvPr id="20" name="Grafik 19" descr="sin delta 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0074" y="1409879"/>
                <a:ext cx="771633" cy="371527"/>
              </a:xfrm>
              <a:prstGeom prst="rect">
                <a:avLst/>
              </a:prstGeom>
            </p:spPr>
          </p:pic>
          <p:pic>
            <p:nvPicPr>
              <p:cNvPr id="21" name="Grafik 20" descr="sin delta 2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66509" y="1417938"/>
                <a:ext cx="800212" cy="390580"/>
              </a:xfrm>
              <a:prstGeom prst="rect">
                <a:avLst/>
              </a:prstGeom>
            </p:spPr>
          </p:pic>
          <p:pic>
            <p:nvPicPr>
              <p:cNvPr id="22" name="Grafik 21" descr="mal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5140" y="1500174"/>
                <a:ext cx="181000" cy="200053"/>
              </a:xfrm>
              <a:prstGeom prst="rect">
                <a:avLst/>
              </a:prstGeom>
            </p:spPr>
          </p:pic>
          <p:pic>
            <p:nvPicPr>
              <p:cNvPr id="23" name="Grafik 22" descr="mal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3438" y="1500174"/>
                <a:ext cx="181000" cy="200053"/>
              </a:xfrm>
              <a:prstGeom prst="rect">
                <a:avLst/>
              </a:prstGeom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357818" y="1428736"/>
                <a:ext cx="34290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6" name="Rechteck 25"/>
            <p:cNvSpPr/>
            <p:nvPr/>
          </p:nvSpPr>
          <p:spPr>
            <a:xfrm>
              <a:off x="5500694" y="3751685"/>
              <a:ext cx="3214710" cy="4286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Regensensor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71546"/>
            <a:ext cx="5434029" cy="487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500174"/>
            <a:ext cx="50673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Regensensor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  <p:grpSp>
        <p:nvGrpSpPr>
          <p:cNvPr id="17" name="Gruppieren 16"/>
          <p:cNvGrpSpPr/>
          <p:nvPr/>
        </p:nvGrpSpPr>
        <p:grpSpPr>
          <a:xfrm>
            <a:off x="2000232" y="2753439"/>
            <a:ext cx="4714907" cy="1923690"/>
            <a:chOff x="2000232" y="3467819"/>
            <a:chExt cx="4714907" cy="192369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 l="9584" t="12687" r="7188" b="53421"/>
            <a:stretch>
              <a:fillRect/>
            </a:stretch>
          </p:blipFill>
          <p:spPr bwMode="auto">
            <a:xfrm rot="10800000">
              <a:off x="2033544" y="3675489"/>
              <a:ext cx="4522923" cy="165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hteck 5"/>
            <p:cNvSpPr/>
            <p:nvPr/>
          </p:nvSpPr>
          <p:spPr>
            <a:xfrm>
              <a:off x="2000232" y="3500438"/>
              <a:ext cx="135732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5004650" y="3555703"/>
              <a:ext cx="1710489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        </a:t>
              </a:r>
              <a:endParaRPr lang="de-DE" dirty="0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390181" y="5098211"/>
              <a:ext cx="3174521" cy="232914"/>
            </a:xfrm>
            <a:custGeom>
              <a:avLst/>
              <a:gdLst>
                <a:gd name="connsiteX0" fmla="*/ 0 w 3174521"/>
                <a:gd name="connsiteY0" fmla="*/ 232914 h 232914"/>
                <a:gd name="connsiteX1" fmla="*/ 25879 w 3174521"/>
                <a:gd name="connsiteY1" fmla="*/ 181155 h 232914"/>
                <a:gd name="connsiteX2" fmla="*/ 51759 w 3174521"/>
                <a:gd name="connsiteY2" fmla="*/ 172529 h 232914"/>
                <a:gd name="connsiteX3" fmla="*/ 60385 w 3174521"/>
                <a:gd name="connsiteY3" fmla="*/ 86264 h 232914"/>
                <a:gd name="connsiteX4" fmla="*/ 1768415 w 3174521"/>
                <a:gd name="connsiteY4" fmla="*/ 138023 h 232914"/>
                <a:gd name="connsiteX5" fmla="*/ 2682815 w 3174521"/>
                <a:gd name="connsiteY5" fmla="*/ 155276 h 232914"/>
                <a:gd name="connsiteX6" fmla="*/ 3174521 w 3174521"/>
                <a:gd name="connsiteY6" fmla="*/ 0 h 232914"/>
                <a:gd name="connsiteX7" fmla="*/ 3174521 w 3174521"/>
                <a:gd name="connsiteY7" fmla="*/ 207034 h 232914"/>
                <a:gd name="connsiteX8" fmla="*/ 0 w 3174521"/>
                <a:gd name="connsiteY8" fmla="*/ 232914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4521" h="232914">
                  <a:moveTo>
                    <a:pt x="0" y="232914"/>
                  </a:moveTo>
                  <a:cubicBezTo>
                    <a:pt x="5682" y="215868"/>
                    <a:pt x="10678" y="193315"/>
                    <a:pt x="25879" y="181155"/>
                  </a:cubicBezTo>
                  <a:cubicBezTo>
                    <a:pt x="32980" y="175475"/>
                    <a:pt x="43132" y="175404"/>
                    <a:pt x="51759" y="172529"/>
                  </a:cubicBezTo>
                  <a:cubicBezTo>
                    <a:pt x="66750" y="127553"/>
                    <a:pt x="60385" y="155742"/>
                    <a:pt x="60385" y="86264"/>
                  </a:cubicBezTo>
                  <a:lnTo>
                    <a:pt x="1768415" y="138023"/>
                  </a:lnTo>
                  <a:lnTo>
                    <a:pt x="2682815" y="155276"/>
                  </a:lnTo>
                  <a:lnTo>
                    <a:pt x="3174521" y="0"/>
                  </a:lnTo>
                  <a:lnTo>
                    <a:pt x="3174521" y="207034"/>
                  </a:lnTo>
                  <a:lnTo>
                    <a:pt x="0" y="23291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027208" y="4968815"/>
              <a:ext cx="1095554" cy="422694"/>
            </a:xfrm>
            <a:custGeom>
              <a:avLst/>
              <a:gdLst>
                <a:gd name="connsiteX0" fmla="*/ 0 w 1095554"/>
                <a:gd name="connsiteY0" fmla="*/ 0 h 422694"/>
                <a:gd name="connsiteX1" fmla="*/ 51758 w 1095554"/>
                <a:gd name="connsiteY1" fmla="*/ 25879 h 422694"/>
                <a:gd name="connsiteX2" fmla="*/ 94890 w 1095554"/>
                <a:gd name="connsiteY2" fmla="*/ 60385 h 422694"/>
                <a:gd name="connsiteX3" fmla="*/ 146649 w 1095554"/>
                <a:gd name="connsiteY3" fmla="*/ 86264 h 422694"/>
                <a:gd name="connsiteX4" fmla="*/ 172528 w 1095554"/>
                <a:gd name="connsiteY4" fmla="*/ 103517 h 422694"/>
                <a:gd name="connsiteX5" fmla="*/ 189781 w 1095554"/>
                <a:gd name="connsiteY5" fmla="*/ 112143 h 422694"/>
                <a:gd name="connsiteX6" fmla="*/ 465826 w 1095554"/>
                <a:gd name="connsiteY6" fmla="*/ 207034 h 422694"/>
                <a:gd name="connsiteX7" fmla="*/ 983411 w 1095554"/>
                <a:gd name="connsiteY7" fmla="*/ 207034 h 422694"/>
                <a:gd name="connsiteX8" fmla="*/ 1000664 w 1095554"/>
                <a:gd name="connsiteY8" fmla="*/ 327804 h 422694"/>
                <a:gd name="connsiteX9" fmla="*/ 1095554 w 1095554"/>
                <a:gd name="connsiteY9" fmla="*/ 362310 h 422694"/>
                <a:gd name="connsiteX10" fmla="*/ 25879 w 1095554"/>
                <a:gd name="connsiteY10" fmla="*/ 422694 h 422694"/>
                <a:gd name="connsiteX11" fmla="*/ 0 w 1095554"/>
                <a:gd name="connsiteY11" fmla="*/ 0 h 42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5554" h="422694">
                  <a:moveTo>
                    <a:pt x="0" y="0"/>
                  </a:moveTo>
                  <a:cubicBezTo>
                    <a:pt x="21046" y="7016"/>
                    <a:pt x="35037" y="9158"/>
                    <a:pt x="51758" y="25879"/>
                  </a:cubicBezTo>
                  <a:cubicBezTo>
                    <a:pt x="90778" y="64899"/>
                    <a:pt x="44508" y="43592"/>
                    <a:pt x="94890" y="60385"/>
                  </a:cubicBezTo>
                  <a:cubicBezTo>
                    <a:pt x="169055" y="109829"/>
                    <a:pt x="75219" y="50550"/>
                    <a:pt x="146649" y="86264"/>
                  </a:cubicBezTo>
                  <a:cubicBezTo>
                    <a:pt x="155922" y="90900"/>
                    <a:pt x="163638" y="98183"/>
                    <a:pt x="172528" y="103517"/>
                  </a:cubicBezTo>
                  <a:cubicBezTo>
                    <a:pt x="178041" y="106825"/>
                    <a:pt x="184030" y="109268"/>
                    <a:pt x="189781" y="112143"/>
                  </a:cubicBezTo>
                  <a:lnTo>
                    <a:pt x="465826" y="207034"/>
                  </a:lnTo>
                  <a:lnTo>
                    <a:pt x="983411" y="207034"/>
                  </a:lnTo>
                  <a:lnTo>
                    <a:pt x="1000664" y="327804"/>
                  </a:lnTo>
                  <a:lnTo>
                    <a:pt x="1095554" y="362310"/>
                  </a:lnTo>
                  <a:lnTo>
                    <a:pt x="25879" y="422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3243532" y="3467819"/>
              <a:ext cx="258793" cy="310551"/>
            </a:xfrm>
            <a:custGeom>
              <a:avLst/>
              <a:gdLst>
                <a:gd name="connsiteX0" fmla="*/ 103517 w 258793"/>
                <a:gd name="connsiteY0" fmla="*/ 310551 h 310551"/>
                <a:gd name="connsiteX1" fmla="*/ 258793 w 258793"/>
                <a:gd name="connsiteY1" fmla="*/ 198407 h 310551"/>
                <a:gd name="connsiteX2" fmla="*/ 0 w 258793"/>
                <a:gd name="connsiteY2" fmla="*/ 0 h 310551"/>
                <a:gd name="connsiteX3" fmla="*/ 103517 w 258793"/>
                <a:gd name="connsiteY3" fmla="*/ 310551 h 31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793" h="310551">
                  <a:moveTo>
                    <a:pt x="103517" y="310551"/>
                  </a:moveTo>
                  <a:lnTo>
                    <a:pt x="258793" y="198407"/>
                  </a:lnTo>
                  <a:lnTo>
                    <a:pt x="0" y="0"/>
                  </a:lnTo>
                  <a:lnTo>
                    <a:pt x="103517" y="31055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18"/>
          <p:cNvCxnSpPr/>
          <p:nvPr/>
        </p:nvCxnSpPr>
        <p:spPr>
          <a:xfrm rot="10800000" flipV="1">
            <a:off x="2571736" y="3857628"/>
            <a:ext cx="500066" cy="2143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16200000" flipV="1">
            <a:off x="2071670" y="3571876"/>
            <a:ext cx="500066" cy="5000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bgerundetes Rechteck 28"/>
          <p:cNvSpPr/>
          <p:nvPr/>
        </p:nvSpPr>
        <p:spPr>
          <a:xfrm>
            <a:off x="2285984" y="2857496"/>
            <a:ext cx="642942" cy="2496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5643570" y="2857495"/>
            <a:ext cx="642942" cy="2841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1357290" y="2589536"/>
            <a:ext cx="6070053" cy="30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23"/>
          <p:cNvCxnSpPr/>
          <p:nvPr/>
        </p:nvCxnSpPr>
        <p:spPr>
          <a:xfrm flipV="1">
            <a:off x="2071670" y="2598163"/>
            <a:ext cx="1051092" cy="9737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10800000">
            <a:off x="3116029" y="2600947"/>
            <a:ext cx="328884" cy="2857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fik 51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690" y="2587228"/>
            <a:ext cx="353539" cy="316966"/>
          </a:xfrm>
          <a:prstGeom prst="rect">
            <a:avLst/>
          </a:prstGeom>
        </p:spPr>
      </p:pic>
      <p:pic>
        <p:nvPicPr>
          <p:cNvPr id="53" name="Grafik 52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9166">
            <a:off x="3409696" y="2591710"/>
            <a:ext cx="353539" cy="316966"/>
          </a:xfrm>
          <a:prstGeom prst="rect">
            <a:avLst/>
          </a:prstGeom>
        </p:spPr>
      </p:pic>
      <p:pic>
        <p:nvPicPr>
          <p:cNvPr id="54" name="Grafik 53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7987">
            <a:off x="4037033" y="2593012"/>
            <a:ext cx="353539" cy="316966"/>
          </a:xfrm>
          <a:prstGeom prst="rect">
            <a:avLst/>
          </a:prstGeom>
        </p:spPr>
      </p:pic>
      <p:pic>
        <p:nvPicPr>
          <p:cNvPr id="56" name="Grafik 55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7987">
            <a:off x="5353273" y="2595795"/>
            <a:ext cx="353539" cy="316966"/>
          </a:xfrm>
          <a:prstGeom prst="rect">
            <a:avLst/>
          </a:prstGeom>
        </p:spPr>
      </p:pic>
      <p:pic>
        <p:nvPicPr>
          <p:cNvPr id="57" name="Grafik 56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7987">
            <a:off x="4694343" y="2590943"/>
            <a:ext cx="353539" cy="316966"/>
          </a:xfrm>
          <a:prstGeom prst="rect">
            <a:avLst/>
          </a:prstGeom>
        </p:spPr>
      </p:pic>
      <p:pic>
        <p:nvPicPr>
          <p:cNvPr id="58" name="Grafik 57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205" y="2588816"/>
            <a:ext cx="353539" cy="316966"/>
          </a:xfrm>
          <a:prstGeom prst="rect">
            <a:avLst/>
          </a:prstGeom>
        </p:spPr>
      </p:pic>
      <p:pic>
        <p:nvPicPr>
          <p:cNvPr id="59" name="Grafik 58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275" y="2584052"/>
            <a:ext cx="353539" cy="316966"/>
          </a:xfrm>
          <a:prstGeom prst="rect">
            <a:avLst/>
          </a:prstGeom>
        </p:spPr>
      </p:pic>
      <p:cxnSp>
        <p:nvCxnSpPr>
          <p:cNvPr id="60" name="Gerade Verbindung 59"/>
          <p:cNvCxnSpPr/>
          <p:nvPr/>
        </p:nvCxnSpPr>
        <p:spPr>
          <a:xfrm rot="16200000" flipH="1">
            <a:off x="5605692" y="2676741"/>
            <a:ext cx="965889" cy="8243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rot="5400000" flipH="1" flipV="1">
            <a:off x="5929322" y="3643314"/>
            <a:ext cx="642942" cy="5000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rot="10800000">
            <a:off x="5429256" y="4000504"/>
            <a:ext cx="571504" cy="21431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0" y="3071810"/>
            <a:ext cx="157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Silikonkissen</a:t>
            </a:r>
            <a:endParaRPr lang="de-DE" sz="2000" dirty="0"/>
          </a:p>
        </p:txBody>
      </p:sp>
      <p:sp>
        <p:nvSpPr>
          <p:cNvPr id="67" name="Textfeld 66"/>
          <p:cNvSpPr txBox="1"/>
          <p:nvPr/>
        </p:nvSpPr>
        <p:spPr>
          <a:xfrm>
            <a:off x="7286644" y="307181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Silikonkissen</a:t>
            </a:r>
            <a:endParaRPr lang="de-DE" sz="2000" dirty="0"/>
          </a:p>
        </p:txBody>
      </p:sp>
      <p:cxnSp>
        <p:nvCxnSpPr>
          <p:cNvPr id="69" name="Gerade Verbindung 68"/>
          <p:cNvCxnSpPr/>
          <p:nvPr/>
        </p:nvCxnSpPr>
        <p:spPr>
          <a:xfrm flipV="1">
            <a:off x="1414732" y="3003605"/>
            <a:ext cx="983411" cy="2932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67" idx="1"/>
          </p:cNvCxnSpPr>
          <p:nvPr/>
        </p:nvCxnSpPr>
        <p:spPr>
          <a:xfrm>
            <a:off x="6211019" y="2994978"/>
            <a:ext cx="1075625" cy="2768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6572264" y="178592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Windschutzscheibe</a:t>
            </a:r>
            <a:endParaRPr lang="de-DE" sz="2000" dirty="0"/>
          </a:p>
        </p:txBody>
      </p:sp>
      <p:cxnSp>
        <p:nvCxnSpPr>
          <p:cNvPr id="85" name="Gerade Verbindung 84"/>
          <p:cNvCxnSpPr/>
          <p:nvPr/>
        </p:nvCxnSpPr>
        <p:spPr>
          <a:xfrm rot="5400000">
            <a:off x="6536545" y="2464587"/>
            <a:ext cx="64294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1285852" y="478632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Leuchtdioden</a:t>
            </a:r>
            <a:endParaRPr lang="de-DE" sz="2000" dirty="0"/>
          </a:p>
        </p:txBody>
      </p:sp>
      <p:sp>
        <p:nvSpPr>
          <p:cNvPr id="88" name="Textfeld 87"/>
          <p:cNvSpPr txBox="1"/>
          <p:nvPr/>
        </p:nvSpPr>
        <p:spPr>
          <a:xfrm>
            <a:off x="5643570" y="4786322"/>
            <a:ext cx="157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Photodiode</a:t>
            </a:r>
            <a:endParaRPr lang="de-DE" sz="2000" dirty="0"/>
          </a:p>
        </p:txBody>
      </p:sp>
      <p:cxnSp>
        <p:nvCxnSpPr>
          <p:cNvPr id="89" name="Gerade Verbindung 88"/>
          <p:cNvCxnSpPr/>
          <p:nvPr/>
        </p:nvCxnSpPr>
        <p:spPr>
          <a:xfrm rot="5400000" flipH="1" flipV="1">
            <a:off x="2429654" y="4356900"/>
            <a:ext cx="1000132" cy="287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>
            <a:stCxn id="88" idx="1"/>
          </p:cNvCxnSpPr>
          <p:nvPr/>
        </p:nvCxnSpPr>
        <p:spPr>
          <a:xfrm rot="10800000">
            <a:off x="5430844" y="4071943"/>
            <a:ext cx="212726" cy="914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/>
          <p:cNvSpPr/>
          <p:nvPr/>
        </p:nvSpPr>
        <p:spPr>
          <a:xfrm>
            <a:off x="5858682" y="2472540"/>
            <a:ext cx="427830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3714744" y="2428868"/>
            <a:ext cx="427730" cy="253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4929190" y="2428868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1785918" y="2500306"/>
            <a:ext cx="714380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2971260" y="2474967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Regensensor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  <p:grpSp>
        <p:nvGrpSpPr>
          <p:cNvPr id="2" name="Gruppieren 16"/>
          <p:cNvGrpSpPr/>
          <p:nvPr/>
        </p:nvGrpSpPr>
        <p:grpSpPr>
          <a:xfrm>
            <a:off x="2000232" y="2753439"/>
            <a:ext cx="4714907" cy="1923690"/>
            <a:chOff x="2000232" y="3467819"/>
            <a:chExt cx="4714907" cy="192369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 l="9584" t="12687" r="7188" b="53421"/>
            <a:stretch>
              <a:fillRect/>
            </a:stretch>
          </p:blipFill>
          <p:spPr bwMode="auto">
            <a:xfrm rot="10800000">
              <a:off x="2033544" y="3675489"/>
              <a:ext cx="4522923" cy="165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hteck 5"/>
            <p:cNvSpPr/>
            <p:nvPr/>
          </p:nvSpPr>
          <p:spPr>
            <a:xfrm>
              <a:off x="2000232" y="3500438"/>
              <a:ext cx="135732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5004650" y="3555703"/>
              <a:ext cx="1710489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        </a:t>
              </a:r>
              <a:endParaRPr lang="de-DE" dirty="0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390181" y="5098211"/>
              <a:ext cx="3174521" cy="232914"/>
            </a:xfrm>
            <a:custGeom>
              <a:avLst/>
              <a:gdLst>
                <a:gd name="connsiteX0" fmla="*/ 0 w 3174521"/>
                <a:gd name="connsiteY0" fmla="*/ 232914 h 232914"/>
                <a:gd name="connsiteX1" fmla="*/ 25879 w 3174521"/>
                <a:gd name="connsiteY1" fmla="*/ 181155 h 232914"/>
                <a:gd name="connsiteX2" fmla="*/ 51759 w 3174521"/>
                <a:gd name="connsiteY2" fmla="*/ 172529 h 232914"/>
                <a:gd name="connsiteX3" fmla="*/ 60385 w 3174521"/>
                <a:gd name="connsiteY3" fmla="*/ 86264 h 232914"/>
                <a:gd name="connsiteX4" fmla="*/ 1768415 w 3174521"/>
                <a:gd name="connsiteY4" fmla="*/ 138023 h 232914"/>
                <a:gd name="connsiteX5" fmla="*/ 2682815 w 3174521"/>
                <a:gd name="connsiteY5" fmla="*/ 155276 h 232914"/>
                <a:gd name="connsiteX6" fmla="*/ 3174521 w 3174521"/>
                <a:gd name="connsiteY6" fmla="*/ 0 h 232914"/>
                <a:gd name="connsiteX7" fmla="*/ 3174521 w 3174521"/>
                <a:gd name="connsiteY7" fmla="*/ 207034 h 232914"/>
                <a:gd name="connsiteX8" fmla="*/ 0 w 3174521"/>
                <a:gd name="connsiteY8" fmla="*/ 232914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4521" h="232914">
                  <a:moveTo>
                    <a:pt x="0" y="232914"/>
                  </a:moveTo>
                  <a:cubicBezTo>
                    <a:pt x="5682" y="215868"/>
                    <a:pt x="10678" y="193315"/>
                    <a:pt x="25879" y="181155"/>
                  </a:cubicBezTo>
                  <a:cubicBezTo>
                    <a:pt x="32980" y="175475"/>
                    <a:pt x="43132" y="175404"/>
                    <a:pt x="51759" y="172529"/>
                  </a:cubicBezTo>
                  <a:cubicBezTo>
                    <a:pt x="66750" y="127553"/>
                    <a:pt x="60385" y="155742"/>
                    <a:pt x="60385" y="86264"/>
                  </a:cubicBezTo>
                  <a:lnTo>
                    <a:pt x="1768415" y="138023"/>
                  </a:lnTo>
                  <a:lnTo>
                    <a:pt x="2682815" y="155276"/>
                  </a:lnTo>
                  <a:lnTo>
                    <a:pt x="3174521" y="0"/>
                  </a:lnTo>
                  <a:lnTo>
                    <a:pt x="3174521" y="207034"/>
                  </a:lnTo>
                  <a:lnTo>
                    <a:pt x="0" y="23291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027208" y="4968815"/>
              <a:ext cx="1095554" cy="422694"/>
            </a:xfrm>
            <a:custGeom>
              <a:avLst/>
              <a:gdLst>
                <a:gd name="connsiteX0" fmla="*/ 0 w 1095554"/>
                <a:gd name="connsiteY0" fmla="*/ 0 h 422694"/>
                <a:gd name="connsiteX1" fmla="*/ 51758 w 1095554"/>
                <a:gd name="connsiteY1" fmla="*/ 25879 h 422694"/>
                <a:gd name="connsiteX2" fmla="*/ 94890 w 1095554"/>
                <a:gd name="connsiteY2" fmla="*/ 60385 h 422694"/>
                <a:gd name="connsiteX3" fmla="*/ 146649 w 1095554"/>
                <a:gd name="connsiteY3" fmla="*/ 86264 h 422694"/>
                <a:gd name="connsiteX4" fmla="*/ 172528 w 1095554"/>
                <a:gd name="connsiteY4" fmla="*/ 103517 h 422694"/>
                <a:gd name="connsiteX5" fmla="*/ 189781 w 1095554"/>
                <a:gd name="connsiteY5" fmla="*/ 112143 h 422694"/>
                <a:gd name="connsiteX6" fmla="*/ 465826 w 1095554"/>
                <a:gd name="connsiteY6" fmla="*/ 207034 h 422694"/>
                <a:gd name="connsiteX7" fmla="*/ 983411 w 1095554"/>
                <a:gd name="connsiteY7" fmla="*/ 207034 h 422694"/>
                <a:gd name="connsiteX8" fmla="*/ 1000664 w 1095554"/>
                <a:gd name="connsiteY8" fmla="*/ 327804 h 422694"/>
                <a:gd name="connsiteX9" fmla="*/ 1095554 w 1095554"/>
                <a:gd name="connsiteY9" fmla="*/ 362310 h 422694"/>
                <a:gd name="connsiteX10" fmla="*/ 25879 w 1095554"/>
                <a:gd name="connsiteY10" fmla="*/ 422694 h 422694"/>
                <a:gd name="connsiteX11" fmla="*/ 0 w 1095554"/>
                <a:gd name="connsiteY11" fmla="*/ 0 h 42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5554" h="422694">
                  <a:moveTo>
                    <a:pt x="0" y="0"/>
                  </a:moveTo>
                  <a:cubicBezTo>
                    <a:pt x="21046" y="7016"/>
                    <a:pt x="35037" y="9158"/>
                    <a:pt x="51758" y="25879"/>
                  </a:cubicBezTo>
                  <a:cubicBezTo>
                    <a:pt x="90778" y="64899"/>
                    <a:pt x="44508" y="43592"/>
                    <a:pt x="94890" y="60385"/>
                  </a:cubicBezTo>
                  <a:cubicBezTo>
                    <a:pt x="169055" y="109829"/>
                    <a:pt x="75219" y="50550"/>
                    <a:pt x="146649" y="86264"/>
                  </a:cubicBezTo>
                  <a:cubicBezTo>
                    <a:pt x="155922" y="90900"/>
                    <a:pt x="163638" y="98183"/>
                    <a:pt x="172528" y="103517"/>
                  </a:cubicBezTo>
                  <a:cubicBezTo>
                    <a:pt x="178041" y="106825"/>
                    <a:pt x="184030" y="109268"/>
                    <a:pt x="189781" y="112143"/>
                  </a:cubicBezTo>
                  <a:lnTo>
                    <a:pt x="465826" y="207034"/>
                  </a:lnTo>
                  <a:lnTo>
                    <a:pt x="983411" y="207034"/>
                  </a:lnTo>
                  <a:lnTo>
                    <a:pt x="1000664" y="327804"/>
                  </a:lnTo>
                  <a:lnTo>
                    <a:pt x="1095554" y="362310"/>
                  </a:lnTo>
                  <a:lnTo>
                    <a:pt x="25879" y="422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3243532" y="3467819"/>
              <a:ext cx="258793" cy="310551"/>
            </a:xfrm>
            <a:custGeom>
              <a:avLst/>
              <a:gdLst>
                <a:gd name="connsiteX0" fmla="*/ 103517 w 258793"/>
                <a:gd name="connsiteY0" fmla="*/ 310551 h 310551"/>
                <a:gd name="connsiteX1" fmla="*/ 258793 w 258793"/>
                <a:gd name="connsiteY1" fmla="*/ 198407 h 310551"/>
                <a:gd name="connsiteX2" fmla="*/ 0 w 258793"/>
                <a:gd name="connsiteY2" fmla="*/ 0 h 310551"/>
                <a:gd name="connsiteX3" fmla="*/ 103517 w 258793"/>
                <a:gd name="connsiteY3" fmla="*/ 310551 h 31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793" h="310551">
                  <a:moveTo>
                    <a:pt x="103517" y="310551"/>
                  </a:moveTo>
                  <a:lnTo>
                    <a:pt x="258793" y="198407"/>
                  </a:lnTo>
                  <a:lnTo>
                    <a:pt x="0" y="0"/>
                  </a:lnTo>
                  <a:lnTo>
                    <a:pt x="103517" y="31055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18"/>
          <p:cNvCxnSpPr/>
          <p:nvPr/>
        </p:nvCxnSpPr>
        <p:spPr>
          <a:xfrm rot="10800000" flipV="1">
            <a:off x="2571736" y="3857628"/>
            <a:ext cx="500066" cy="2143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16200000" flipV="1">
            <a:off x="2071670" y="3571876"/>
            <a:ext cx="500066" cy="5000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bgerundetes Rechteck 28"/>
          <p:cNvSpPr/>
          <p:nvPr/>
        </p:nvSpPr>
        <p:spPr>
          <a:xfrm>
            <a:off x="2285984" y="2857496"/>
            <a:ext cx="642942" cy="2496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5643570" y="2857495"/>
            <a:ext cx="642942" cy="2841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1357290" y="2589536"/>
            <a:ext cx="6070053" cy="30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23"/>
          <p:cNvCxnSpPr/>
          <p:nvPr/>
        </p:nvCxnSpPr>
        <p:spPr>
          <a:xfrm flipV="1">
            <a:off x="2071670" y="2598163"/>
            <a:ext cx="1051092" cy="9737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10800000">
            <a:off x="3130317" y="2600947"/>
            <a:ext cx="328884" cy="2857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fik 51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452" y="2591990"/>
            <a:ext cx="353539" cy="316966"/>
          </a:xfrm>
          <a:prstGeom prst="rect">
            <a:avLst/>
          </a:prstGeom>
        </p:spPr>
      </p:pic>
      <p:pic>
        <p:nvPicPr>
          <p:cNvPr id="53" name="Grafik 52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9166">
            <a:off x="3423983" y="2601236"/>
            <a:ext cx="353539" cy="316966"/>
          </a:xfrm>
          <a:prstGeom prst="rect">
            <a:avLst/>
          </a:prstGeom>
        </p:spPr>
      </p:pic>
      <p:pic>
        <p:nvPicPr>
          <p:cNvPr id="54" name="Grafik 53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7987">
            <a:off x="4060844" y="2593012"/>
            <a:ext cx="353539" cy="316966"/>
          </a:xfrm>
          <a:prstGeom prst="rect">
            <a:avLst/>
          </a:prstGeom>
        </p:spPr>
      </p:pic>
      <p:pic>
        <p:nvPicPr>
          <p:cNvPr id="56" name="Grafik 55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7987">
            <a:off x="5353273" y="2595795"/>
            <a:ext cx="353539" cy="316966"/>
          </a:xfrm>
          <a:prstGeom prst="rect">
            <a:avLst/>
          </a:prstGeom>
        </p:spPr>
      </p:pic>
      <p:pic>
        <p:nvPicPr>
          <p:cNvPr id="57" name="Grafik 56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7987">
            <a:off x="4727682" y="2586181"/>
            <a:ext cx="353539" cy="316966"/>
          </a:xfrm>
          <a:prstGeom prst="rect">
            <a:avLst/>
          </a:prstGeom>
        </p:spPr>
      </p:pic>
      <p:pic>
        <p:nvPicPr>
          <p:cNvPr id="58" name="Grafik 57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497" y="2574528"/>
            <a:ext cx="353539" cy="316966"/>
          </a:xfrm>
          <a:prstGeom prst="rect">
            <a:avLst/>
          </a:prstGeom>
        </p:spPr>
      </p:pic>
      <p:pic>
        <p:nvPicPr>
          <p:cNvPr id="59" name="Grafik 58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613" y="2584052"/>
            <a:ext cx="353539" cy="316966"/>
          </a:xfrm>
          <a:prstGeom prst="rect">
            <a:avLst/>
          </a:prstGeom>
        </p:spPr>
      </p:pic>
      <p:cxnSp>
        <p:nvCxnSpPr>
          <p:cNvPr id="60" name="Gerade Verbindung 59"/>
          <p:cNvCxnSpPr/>
          <p:nvPr/>
        </p:nvCxnSpPr>
        <p:spPr>
          <a:xfrm rot="16200000" flipH="1">
            <a:off x="5605692" y="2676741"/>
            <a:ext cx="965889" cy="8243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rot="5400000" flipH="1" flipV="1">
            <a:off x="5929322" y="3643314"/>
            <a:ext cx="642942" cy="5000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rot="10800000">
            <a:off x="5429256" y="4000504"/>
            <a:ext cx="571504" cy="21431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0" y="3071810"/>
            <a:ext cx="157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Silikonkissen</a:t>
            </a:r>
            <a:endParaRPr lang="de-DE" sz="2000" dirty="0"/>
          </a:p>
        </p:txBody>
      </p:sp>
      <p:sp>
        <p:nvSpPr>
          <p:cNvPr id="67" name="Textfeld 66"/>
          <p:cNvSpPr txBox="1"/>
          <p:nvPr/>
        </p:nvSpPr>
        <p:spPr>
          <a:xfrm>
            <a:off x="7286644" y="307181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Silikonkissen</a:t>
            </a:r>
            <a:endParaRPr lang="de-DE" sz="2000" dirty="0"/>
          </a:p>
        </p:txBody>
      </p:sp>
      <p:cxnSp>
        <p:nvCxnSpPr>
          <p:cNvPr id="69" name="Gerade Verbindung 68"/>
          <p:cNvCxnSpPr/>
          <p:nvPr/>
        </p:nvCxnSpPr>
        <p:spPr>
          <a:xfrm flipV="1">
            <a:off x="1414732" y="3003605"/>
            <a:ext cx="983411" cy="2932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67" idx="1"/>
          </p:cNvCxnSpPr>
          <p:nvPr/>
        </p:nvCxnSpPr>
        <p:spPr>
          <a:xfrm>
            <a:off x="6211019" y="2994978"/>
            <a:ext cx="1075625" cy="2768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6572264" y="178592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Windschutzscheibe</a:t>
            </a:r>
            <a:endParaRPr lang="de-DE" sz="2000" dirty="0"/>
          </a:p>
        </p:txBody>
      </p:sp>
      <p:cxnSp>
        <p:nvCxnSpPr>
          <p:cNvPr id="85" name="Gerade Verbindung 84"/>
          <p:cNvCxnSpPr/>
          <p:nvPr/>
        </p:nvCxnSpPr>
        <p:spPr>
          <a:xfrm rot="5400000">
            <a:off x="6536545" y="2464587"/>
            <a:ext cx="64294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1285852" y="478632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Leuchtdioden</a:t>
            </a:r>
            <a:endParaRPr lang="de-DE" sz="2000" dirty="0"/>
          </a:p>
        </p:txBody>
      </p:sp>
      <p:sp>
        <p:nvSpPr>
          <p:cNvPr id="88" name="Textfeld 87"/>
          <p:cNvSpPr txBox="1"/>
          <p:nvPr/>
        </p:nvSpPr>
        <p:spPr>
          <a:xfrm>
            <a:off x="5643570" y="4786322"/>
            <a:ext cx="157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Photodiode</a:t>
            </a:r>
            <a:endParaRPr lang="de-DE" sz="2000" dirty="0"/>
          </a:p>
        </p:txBody>
      </p:sp>
      <p:cxnSp>
        <p:nvCxnSpPr>
          <p:cNvPr id="89" name="Gerade Verbindung 88"/>
          <p:cNvCxnSpPr/>
          <p:nvPr/>
        </p:nvCxnSpPr>
        <p:spPr>
          <a:xfrm rot="5400000" flipH="1" flipV="1">
            <a:off x="2429654" y="4356900"/>
            <a:ext cx="1000132" cy="287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>
            <a:stCxn id="88" idx="1"/>
          </p:cNvCxnSpPr>
          <p:nvPr/>
        </p:nvCxnSpPr>
        <p:spPr>
          <a:xfrm rot="10800000">
            <a:off x="5430844" y="4071943"/>
            <a:ext cx="212726" cy="914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/>
          <p:cNvSpPr/>
          <p:nvPr/>
        </p:nvSpPr>
        <p:spPr>
          <a:xfrm>
            <a:off x="5858682" y="2472540"/>
            <a:ext cx="427830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3714744" y="2428868"/>
            <a:ext cx="427730" cy="253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4929190" y="2428868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1785918" y="2500306"/>
            <a:ext cx="714380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2971260" y="2474967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Regensensor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  <p:grpSp>
        <p:nvGrpSpPr>
          <p:cNvPr id="2" name="Gruppieren 16"/>
          <p:cNvGrpSpPr/>
          <p:nvPr/>
        </p:nvGrpSpPr>
        <p:grpSpPr>
          <a:xfrm>
            <a:off x="2000232" y="2753439"/>
            <a:ext cx="4714907" cy="1923690"/>
            <a:chOff x="2000232" y="3467819"/>
            <a:chExt cx="4714907" cy="192369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 l="9584" t="12687" r="7188" b="53421"/>
            <a:stretch>
              <a:fillRect/>
            </a:stretch>
          </p:blipFill>
          <p:spPr bwMode="auto">
            <a:xfrm rot="10800000">
              <a:off x="2033544" y="3675489"/>
              <a:ext cx="4522923" cy="165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hteck 5"/>
            <p:cNvSpPr/>
            <p:nvPr/>
          </p:nvSpPr>
          <p:spPr>
            <a:xfrm>
              <a:off x="2000232" y="3500438"/>
              <a:ext cx="135732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5004650" y="3555703"/>
              <a:ext cx="1710489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        </a:t>
              </a:r>
              <a:endParaRPr lang="de-DE" dirty="0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390181" y="5098211"/>
              <a:ext cx="3174521" cy="232914"/>
            </a:xfrm>
            <a:custGeom>
              <a:avLst/>
              <a:gdLst>
                <a:gd name="connsiteX0" fmla="*/ 0 w 3174521"/>
                <a:gd name="connsiteY0" fmla="*/ 232914 h 232914"/>
                <a:gd name="connsiteX1" fmla="*/ 25879 w 3174521"/>
                <a:gd name="connsiteY1" fmla="*/ 181155 h 232914"/>
                <a:gd name="connsiteX2" fmla="*/ 51759 w 3174521"/>
                <a:gd name="connsiteY2" fmla="*/ 172529 h 232914"/>
                <a:gd name="connsiteX3" fmla="*/ 60385 w 3174521"/>
                <a:gd name="connsiteY3" fmla="*/ 86264 h 232914"/>
                <a:gd name="connsiteX4" fmla="*/ 1768415 w 3174521"/>
                <a:gd name="connsiteY4" fmla="*/ 138023 h 232914"/>
                <a:gd name="connsiteX5" fmla="*/ 2682815 w 3174521"/>
                <a:gd name="connsiteY5" fmla="*/ 155276 h 232914"/>
                <a:gd name="connsiteX6" fmla="*/ 3174521 w 3174521"/>
                <a:gd name="connsiteY6" fmla="*/ 0 h 232914"/>
                <a:gd name="connsiteX7" fmla="*/ 3174521 w 3174521"/>
                <a:gd name="connsiteY7" fmla="*/ 207034 h 232914"/>
                <a:gd name="connsiteX8" fmla="*/ 0 w 3174521"/>
                <a:gd name="connsiteY8" fmla="*/ 232914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4521" h="232914">
                  <a:moveTo>
                    <a:pt x="0" y="232914"/>
                  </a:moveTo>
                  <a:cubicBezTo>
                    <a:pt x="5682" y="215868"/>
                    <a:pt x="10678" y="193315"/>
                    <a:pt x="25879" y="181155"/>
                  </a:cubicBezTo>
                  <a:cubicBezTo>
                    <a:pt x="32980" y="175475"/>
                    <a:pt x="43132" y="175404"/>
                    <a:pt x="51759" y="172529"/>
                  </a:cubicBezTo>
                  <a:cubicBezTo>
                    <a:pt x="66750" y="127553"/>
                    <a:pt x="60385" y="155742"/>
                    <a:pt x="60385" y="86264"/>
                  </a:cubicBezTo>
                  <a:lnTo>
                    <a:pt x="1768415" y="138023"/>
                  </a:lnTo>
                  <a:lnTo>
                    <a:pt x="2682815" y="155276"/>
                  </a:lnTo>
                  <a:lnTo>
                    <a:pt x="3174521" y="0"/>
                  </a:lnTo>
                  <a:lnTo>
                    <a:pt x="3174521" y="207034"/>
                  </a:lnTo>
                  <a:lnTo>
                    <a:pt x="0" y="23291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027208" y="4968815"/>
              <a:ext cx="1095554" cy="422694"/>
            </a:xfrm>
            <a:custGeom>
              <a:avLst/>
              <a:gdLst>
                <a:gd name="connsiteX0" fmla="*/ 0 w 1095554"/>
                <a:gd name="connsiteY0" fmla="*/ 0 h 422694"/>
                <a:gd name="connsiteX1" fmla="*/ 51758 w 1095554"/>
                <a:gd name="connsiteY1" fmla="*/ 25879 h 422694"/>
                <a:gd name="connsiteX2" fmla="*/ 94890 w 1095554"/>
                <a:gd name="connsiteY2" fmla="*/ 60385 h 422694"/>
                <a:gd name="connsiteX3" fmla="*/ 146649 w 1095554"/>
                <a:gd name="connsiteY3" fmla="*/ 86264 h 422694"/>
                <a:gd name="connsiteX4" fmla="*/ 172528 w 1095554"/>
                <a:gd name="connsiteY4" fmla="*/ 103517 h 422694"/>
                <a:gd name="connsiteX5" fmla="*/ 189781 w 1095554"/>
                <a:gd name="connsiteY5" fmla="*/ 112143 h 422694"/>
                <a:gd name="connsiteX6" fmla="*/ 465826 w 1095554"/>
                <a:gd name="connsiteY6" fmla="*/ 207034 h 422694"/>
                <a:gd name="connsiteX7" fmla="*/ 983411 w 1095554"/>
                <a:gd name="connsiteY7" fmla="*/ 207034 h 422694"/>
                <a:gd name="connsiteX8" fmla="*/ 1000664 w 1095554"/>
                <a:gd name="connsiteY8" fmla="*/ 327804 h 422694"/>
                <a:gd name="connsiteX9" fmla="*/ 1095554 w 1095554"/>
                <a:gd name="connsiteY9" fmla="*/ 362310 h 422694"/>
                <a:gd name="connsiteX10" fmla="*/ 25879 w 1095554"/>
                <a:gd name="connsiteY10" fmla="*/ 422694 h 422694"/>
                <a:gd name="connsiteX11" fmla="*/ 0 w 1095554"/>
                <a:gd name="connsiteY11" fmla="*/ 0 h 42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5554" h="422694">
                  <a:moveTo>
                    <a:pt x="0" y="0"/>
                  </a:moveTo>
                  <a:cubicBezTo>
                    <a:pt x="21046" y="7016"/>
                    <a:pt x="35037" y="9158"/>
                    <a:pt x="51758" y="25879"/>
                  </a:cubicBezTo>
                  <a:cubicBezTo>
                    <a:pt x="90778" y="64899"/>
                    <a:pt x="44508" y="43592"/>
                    <a:pt x="94890" y="60385"/>
                  </a:cubicBezTo>
                  <a:cubicBezTo>
                    <a:pt x="169055" y="109829"/>
                    <a:pt x="75219" y="50550"/>
                    <a:pt x="146649" y="86264"/>
                  </a:cubicBezTo>
                  <a:cubicBezTo>
                    <a:pt x="155922" y="90900"/>
                    <a:pt x="163638" y="98183"/>
                    <a:pt x="172528" y="103517"/>
                  </a:cubicBezTo>
                  <a:cubicBezTo>
                    <a:pt x="178041" y="106825"/>
                    <a:pt x="184030" y="109268"/>
                    <a:pt x="189781" y="112143"/>
                  </a:cubicBezTo>
                  <a:lnTo>
                    <a:pt x="465826" y="207034"/>
                  </a:lnTo>
                  <a:lnTo>
                    <a:pt x="983411" y="207034"/>
                  </a:lnTo>
                  <a:lnTo>
                    <a:pt x="1000664" y="327804"/>
                  </a:lnTo>
                  <a:lnTo>
                    <a:pt x="1095554" y="362310"/>
                  </a:lnTo>
                  <a:lnTo>
                    <a:pt x="25879" y="422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3243532" y="3467819"/>
              <a:ext cx="258793" cy="310551"/>
            </a:xfrm>
            <a:custGeom>
              <a:avLst/>
              <a:gdLst>
                <a:gd name="connsiteX0" fmla="*/ 103517 w 258793"/>
                <a:gd name="connsiteY0" fmla="*/ 310551 h 310551"/>
                <a:gd name="connsiteX1" fmla="*/ 258793 w 258793"/>
                <a:gd name="connsiteY1" fmla="*/ 198407 h 310551"/>
                <a:gd name="connsiteX2" fmla="*/ 0 w 258793"/>
                <a:gd name="connsiteY2" fmla="*/ 0 h 310551"/>
                <a:gd name="connsiteX3" fmla="*/ 103517 w 258793"/>
                <a:gd name="connsiteY3" fmla="*/ 310551 h 31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793" h="310551">
                  <a:moveTo>
                    <a:pt x="103517" y="310551"/>
                  </a:moveTo>
                  <a:lnTo>
                    <a:pt x="258793" y="198407"/>
                  </a:lnTo>
                  <a:lnTo>
                    <a:pt x="0" y="0"/>
                  </a:lnTo>
                  <a:lnTo>
                    <a:pt x="103517" y="31055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18"/>
          <p:cNvCxnSpPr/>
          <p:nvPr/>
        </p:nvCxnSpPr>
        <p:spPr>
          <a:xfrm rot="10800000" flipV="1">
            <a:off x="2571736" y="3857628"/>
            <a:ext cx="500066" cy="21431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16200000" flipV="1">
            <a:off x="2071670" y="3571876"/>
            <a:ext cx="500066" cy="5000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bgerundetes Rechteck 28"/>
          <p:cNvSpPr/>
          <p:nvPr/>
        </p:nvSpPr>
        <p:spPr>
          <a:xfrm>
            <a:off x="2285984" y="2857496"/>
            <a:ext cx="642942" cy="2496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5643570" y="2857495"/>
            <a:ext cx="642942" cy="2841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1357290" y="2589536"/>
            <a:ext cx="6070053" cy="30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23"/>
          <p:cNvCxnSpPr/>
          <p:nvPr/>
        </p:nvCxnSpPr>
        <p:spPr>
          <a:xfrm flipV="1">
            <a:off x="2071670" y="2598163"/>
            <a:ext cx="1051092" cy="97371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10800000">
            <a:off x="3130317" y="2600947"/>
            <a:ext cx="328884" cy="2857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fik 51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452" y="2591990"/>
            <a:ext cx="353539" cy="316966"/>
          </a:xfrm>
          <a:prstGeom prst="rect">
            <a:avLst/>
          </a:prstGeom>
        </p:spPr>
      </p:pic>
      <p:pic>
        <p:nvPicPr>
          <p:cNvPr id="53" name="Grafik 52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9166">
            <a:off x="3423983" y="2601236"/>
            <a:ext cx="353539" cy="316966"/>
          </a:xfrm>
          <a:prstGeom prst="rect">
            <a:avLst/>
          </a:prstGeom>
        </p:spPr>
      </p:pic>
      <p:pic>
        <p:nvPicPr>
          <p:cNvPr id="54" name="Grafik 53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7987">
            <a:off x="4060844" y="2593012"/>
            <a:ext cx="353539" cy="316966"/>
          </a:xfrm>
          <a:prstGeom prst="rect">
            <a:avLst/>
          </a:prstGeom>
        </p:spPr>
      </p:pic>
      <p:pic>
        <p:nvPicPr>
          <p:cNvPr id="56" name="Grafik 55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7987">
            <a:off x="5353273" y="2595795"/>
            <a:ext cx="353539" cy="316966"/>
          </a:xfrm>
          <a:prstGeom prst="rect">
            <a:avLst/>
          </a:prstGeom>
        </p:spPr>
      </p:pic>
      <p:pic>
        <p:nvPicPr>
          <p:cNvPr id="57" name="Grafik 56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7987">
            <a:off x="4727682" y="2586181"/>
            <a:ext cx="353539" cy="316966"/>
          </a:xfrm>
          <a:prstGeom prst="rect">
            <a:avLst/>
          </a:prstGeom>
        </p:spPr>
      </p:pic>
      <p:pic>
        <p:nvPicPr>
          <p:cNvPr id="58" name="Grafik 57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497" y="2574528"/>
            <a:ext cx="353539" cy="316966"/>
          </a:xfrm>
          <a:prstGeom prst="rect">
            <a:avLst/>
          </a:prstGeom>
        </p:spPr>
      </p:pic>
      <p:pic>
        <p:nvPicPr>
          <p:cNvPr id="59" name="Grafik 58" descr="Bild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613" y="2584052"/>
            <a:ext cx="353539" cy="316966"/>
          </a:xfrm>
          <a:prstGeom prst="rect">
            <a:avLst/>
          </a:prstGeom>
        </p:spPr>
      </p:pic>
      <p:cxnSp>
        <p:nvCxnSpPr>
          <p:cNvPr id="60" name="Gerade Verbindung 59"/>
          <p:cNvCxnSpPr/>
          <p:nvPr/>
        </p:nvCxnSpPr>
        <p:spPr>
          <a:xfrm rot="16200000" flipH="1">
            <a:off x="5605692" y="2676741"/>
            <a:ext cx="965889" cy="82437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rot="5400000" flipH="1" flipV="1">
            <a:off x="5929322" y="3643314"/>
            <a:ext cx="642942" cy="50006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rot="10800000">
            <a:off x="5429256" y="4000504"/>
            <a:ext cx="571504" cy="214314"/>
          </a:xfrm>
          <a:prstGeom prst="line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0" y="3071810"/>
            <a:ext cx="157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Silikonkissen</a:t>
            </a:r>
            <a:endParaRPr lang="de-DE" sz="2000" dirty="0"/>
          </a:p>
        </p:txBody>
      </p:sp>
      <p:sp>
        <p:nvSpPr>
          <p:cNvPr id="67" name="Textfeld 66"/>
          <p:cNvSpPr txBox="1"/>
          <p:nvPr/>
        </p:nvSpPr>
        <p:spPr>
          <a:xfrm>
            <a:off x="7286644" y="307181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Silikonkissen</a:t>
            </a:r>
            <a:endParaRPr lang="de-DE" sz="2000" dirty="0"/>
          </a:p>
        </p:txBody>
      </p:sp>
      <p:cxnSp>
        <p:nvCxnSpPr>
          <p:cNvPr id="69" name="Gerade Verbindung 68"/>
          <p:cNvCxnSpPr/>
          <p:nvPr/>
        </p:nvCxnSpPr>
        <p:spPr>
          <a:xfrm flipV="1">
            <a:off x="1414732" y="3003605"/>
            <a:ext cx="983411" cy="2932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67" idx="1"/>
          </p:cNvCxnSpPr>
          <p:nvPr/>
        </p:nvCxnSpPr>
        <p:spPr>
          <a:xfrm>
            <a:off x="6211019" y="2994978"/>
            <a:ext cx="1075625" cy="2768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6572264" y="178592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Windschutzscheibe</a:t>
            </a:r>
            <a:endParaRPr lang="de-DE" sz="2000" dirty="0"/>
          </a:p>
        </p:txBody>
      </p:sp>
      <p:cxnSp>
        <p:nvCxnSpPr>
          <p:cNvPr id="85" name="Gerade Verbindung 84"/>
          <p:cNvCxnSpPr/>
          <p:nvPr/>
        </p:nvCxnSpPr>
        <p:spPr>
          <a:xfrm rot="5400000">
            <a:off x="6536545" y="2464587"/>
            <a:ext cx="64294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1285852" y="478632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Leuchtdioden</a:t>
            </a:r>
            <a:endParaRPr lang="de-DE" sz="2000" dirty="0"/>
          </a:p>
        </p:txBody>
      </p:sp>
      <p:sp>
        <p:nvSpPr>
          <p:cNvPr id="88" name="Textfeld 87"/>
          <p:cNvSpPr txBox="1"/>
          <p:nvPr/>
        </p:nvSpPr>
        <p:spPr>
          <a:xfrm>
            <a:off x="5643570" y="4786322"/>
            <a:ext cx="157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Photodiode</a:t>
            </a:r>
            <a:endParaRPr lang="de-DE" sz="2000" dirty="0"/>
          </a:p>
        </p:txBody>
      </p:sp>
      <p:cxnSp>
        <p:nvCxnSpPr>
          <p:cNvPr id="89" name="Gerade Verbindung 88"/>
          <p:cNvCxnSpPr/>
          <p:nvPr/>
        </p:nvCxnSpPr>
        <p:spPr>
          <a:xfrm rot="5400000" flipH="1" flipV="1">
            <a:off x="2429654" y="4356900"/>
            <a:ext cx="1000132" cy="287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>
            <a:stCxn id="88" idx="1"/>
          </p:cNvCxnSpPr>
          <p:nvPr/>
        </p:nvCxnSpPr>
        <p:spPr>
          <a:xfrm rot="10800000">
            <a:off x="5430844" y="4071943"/>
            <a:ext cx="212726" cy="914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flipV="1">
            <a:off x="3128953" y="1681158"/>
            <a:ext cx="1404947" cy="914938"/>
          </a:xfrm>
          <a:prstGeom prst="line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V="1">
            <a:off x="3781425" y="1581145"/>
            <a:ext cx="1581150" cy="1010189"/>
          </a:xfrm>
          <a:prstGeom prst="line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5062539" y="1581147"/>
            <a:ext cx="1581150" cy="1010189"/>
          </a:xfrm>
          <a:prstGeom prst="line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Der Regensensor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  <p:grpSp>
        <p:nvGrpSpPr>
          <p:cNvPr id="20" name="Gruppieren 19"/>
          <p:cNvGrpSpPr/>
          <p:nvPr/>
        </p:nvGrpSpPr>
        <p:grpSpPr>
          <a:xfrm>
            <a:off x="1571604" y="1000108"/>
            <a:ext cx="5857916" cy="2277263"/>
            <a:chOff x="1571604" y="1000108"/>
            <a:chExt cx="5857916" cy="2277263"/>
          </a:xfrm>
        </p:grpSpPr>
        <p:pic>
          <p:nvPicPr>
            <p:cNvPr id="15" name="Grafik 14" descr="Regensensor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3042" y="1000108"/>
              <a:ext cx="5715040" cy="2000264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1571604" y="3000372"/>
              <a:ext cx="5857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http://www.kfztech.de/kfztechnik/sicherheit/regensensor/Regensensor1.jpg (29. 01. 2011)</a:t>
              </a:r>
              <a:endParaRPr lang="de-DE" sz="1200" dirty="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17030" y="3500438"/>
            <a:ext cx="7598308" cy="1405100"/>
            <a:chOff x="617030" y="3429000"/>
            <a:chExt cx="7598308" cy="1405100"/>
          </a:xfrm>
        </p:grpSpPr>
        <p:sp>
          <p:nvSpPr>
            <p:cNvPr id="18" name="Textfeld 17"/>
            <p:cNvSpPr txBox="1"/>
            <p:nvPr/>
          </p:nvSpPr>
          <p:spPr>
            <a:xfrm>
              <a:off x="714348" y="3429000"/>
              <a:ext cx="7500990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„Der Regensensor registriert Wassertropfen auf der Windschutzscheibe durch ein optoelektrisches Verfahren.“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17030" y="4249325"/>
              <a:ext cx="6026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http://www.kfztech.de/kfztechnik/sicherheit/regensensor.htm (29.01.2010)</a:t>
              </a:r>
            </a:p>
            <a:p>
              <a:endParaRPr lang="de-DE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621900" y="4857760"/>
            <a:ext cx="7593438" cy="1635893"/>
            <a:chOff x="621900" y="4857760"/>
            <a:chExt cx="7593438" cy="1635893"/>
          </a:xfrm>
        </p:grpSpPr>
        <p:sp>
          <p:nvSpPr>
            <p:cNvPr id="19" name="Textfeld 18"/>
            <p:cNvSpPr txBox="1"/>
            <p:nvPr/>
          </p:nvSpPr>
          <p:spPr>
            <a:xfrm>
              <a:off x="714348" y="4857760"/>
              <a:ext cx="7500990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„… dazu werden die physikalischen Effekte der Reflexion und der Brechung ausgenutzt.“ </a:t>
              </a:r>
              <a:endParaRPr lang="de-DE" sz="2400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21900" y="5693434"/>
              <a:ext cx="729360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http://rb-kwin.bosch.com/at/de/leistungverbrauchemission/elektrik_steuerungen/sensoren/</a:t>
              </a:r>
            </a:p>
            <a:p>
              <a:r>
                <a:rPr lang="de-DE" sz="1400" dirty="0" smtClean="0"/>
                <a:t>aktivefahrsicherheit/regensensor.html (29.01.2011)</a:t>
              </a:r>
            </a:p>
            <a:p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Experiment: Die magische Münze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  <p:grpSp>
        <p:nvGrpSpPr>
          <p:cNvPr id="46" name="Gruppieren 45"/>
          <p:cNvGrpSpPr/>
          <p:nvPr/>
        </p:nvGrpSpPr>
        <p:grpSpPr>
          <a:xfrm>
            <a:off x="4188292" y="1808756"/>
            <a:ext cx="4027047" cy="4192012"/>
            <a:chOff x="4188292" y="1808756"/>
            <a:chExt cx="4027047" cy="4192012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4188292" y="1808756"/>
              <a:ext cx="4027047" cy="4192012"/>
              <a:chOff x="4188292" y="1808756"/>
              <a:chExt cx="4027047" cy="4192012"/>
            </a:xfrm>
          </p:grpSpPr>
          <p:grpSp>
            <p:nvGrpSpPr>
              <p:cNvPr id="35" name="Gruppieren 34"/>
              <p:cNvGrpSpPr/>
              <p:nvPr/>
            </p:nvGrpSpPr>
            <p:grpSpPr>
              <a:xfrm>
                <a:off x="4188292" y="1808756"/>
                <a:ext cx="4027047" cy="4192012"/>
                <a:chOff x="4188292" y="1808756"/>
                <a:chExt cx="4027047" cy="4192012"/>
              </a:xfrm>
            </p:grpSpPr>
            <p:grpSp>
              <p:nvGrpSpPr>
                <p:cNvPr id="34" name="Gruppieren 33"/>
                <p:cNvGrpSpPr/>
                <p:nvPr/>
              </p:nvGrpSpPr>
              <p:grpSpPr>
                <a:xfrm>
                  <a:off x="4188292" y="1808756"/>
                  <a:ext cx="4027047" cy="4192012"/>
                  <a:chOff x="4188292" y="1808756"/>
                  <a:chExt cx="4027047" cy="4192012"/>
                </a:xfrm>
              </p:grpSpPr>
              <p:sp>
                <p:nvSpPr>
                  <p:cNvPr id="31" name="Gleichschenkliges Dreieck 30"/>
                  <p:cNvSpPr/>
                  <p:nvPr/>
                </p:nvSpPr>
                <p:spPr>
                  <a:xfrm rot="16200000">
                    <a:off x="6572265" y="4357693"/>
                    <a:ext cx="1285884" cy="2000265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30" name="Gruppieren 29"/>
                  <p:cNvGrpSpPr/>
                  <p:nvPr/>
                </p:nvGrpSpPr>
                <p:grpSpPr>
                  <a:xfrm>
                    <a:off x="4188292" y="1808756"/>
                    <a:ext cx="3471082" cy="3477632"/>
                    <a:chOff x="4188292" y="1808756"/>
                    <a:chExt cx="3471082" cy="3477632"/>
                  </a:xfrm>
                </p:grpSpPr>
                <p:sp>
                  <p:nvSpPr>
                    <p:cNvPr id="26" name="Zylinder 25"/>
                    <p:cNvSpPr/>
                    <p:nvPr/>
                  </p:nvSpPr>
                  <p:spPr>
                    <a:xfrm rot="2935843">
                      <a:off x="4474044" y="1982498"/>
                      <a:ext cx="642942" cy="1214446"/>
                    </a:xfrm>
                    <a:prstGeom prst="can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7" name="Halbbogen 26"/>
                    <p:cNvSpPr/>
                    <p:nvPr/>
                  </p:nvSpPr>
                  <p:spPr>
                    <a:xfrm rot="1917742">
                      <a:off x="4557151" y="1808756"/>
                      <a:ext cx="3102223" cy="2991557"/>
                    </a:xfrm>
                    <a:prstGeom prst="blockArc">
                      <a:avLst>
                        <a:gd name="adj1" fmla="val 11815995"/>
                        <a:gd name="adj2" fmla="val 19711051"/>
                        <a:gd name="adj3" fmla="val 10901"/>
                      </a:avLst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" name="Rechteck 27"/>
                    <p:cNvSpPr/>
                    <p:nvPr/>
                  </p:nvSpPr>
                  <p:spPr>
                    <a:xfrm>
                      <a:off x="7315200" y="3286124"/>
                      <a:ext cx="327804" cy="2000264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9" name="Rechteck 28"/>
                    <p:cNvSpPr/>
                    <p:nvPr/>
                  </p:nvSpPr>
                  <p:spPr>
                    <a:xfrm>
                      <a:off x="7320835" y="3247305"/>
                      <a:ext cx="313243" cy="285752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  <p:sp>
              <p:nvSpPr>
                <p:cNvPr id="33" name="Bogen 32"/>
                <p:cNvSpPr/>
                <p:nvPr/>
              </p:nvSpPr>
              <p:spPr>
                <a:xfrm rot="5400000">
                  <a:off x="7348280" y="5137077"/>
                  <a:ext cx="262042" cy="326074"/>
                </a:xfrm>
                <a:prstGeom prst="arc">
                  <a:avLst>
                    <a:gd name="adj1" fmla="val 15961320"/>
                    <a:gd name="adj2" fmla="val 5803551"/>
                  </a:avLst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6" name="Ellipse 35"/>
              <p:cNvSpPr/>
              <p:nvPr/>
            </p:nvSpPr>
            <p:spPr>
              <a:xfrm>
                <a:off x="7333798" y="5170722"/>
                <a:ext cx="291952" cy="2552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45" name="Gerade Verbindung 44"/>
            <p:cNvCxnSpPr/>
            <p:nvPr/>
          </p:nvCxnSpPr>
          <p:spPr>
            <a:xfrm rot="5400000">
              <a:off x="6992367" y="3556103"/>
              <a:ext cx="642942" cy="158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Gerade Verbindung mit Pfeil 68"/>
          <p:cNvCxnSpPr>
            <a:endCxn id="26" idx="3"/>
          </p:cNvCxnSpPr>
          <p:nvPr/>
        </p:nvCxnSpPr>
        <p:spPr>
          <a:xfrm flipV="1">
            <a:off x="1857356" y="2988649"/>
            <a:ext cx="2480364" cy="244061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V="1">
            <a:off x="2285984" y="4357694"/>
            <a:ext cx="928694" cy="90080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ylinder 78"/>
          <p:cNvSpPr/>
          <p:nvPr/>
        </p:nvSpPr>
        <p:spPr>
          <a:xfrm>
            <a:off x="1656272" y="4214819"/>
            <a:ext cx="1552754" cy="1340592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8" name="Gruppieren 77"/>
          <p:cNvGrpSpPr/>
          <p:nvPr/>
        </p:nvGrpSpPr>
        <p:grpSpPr>
          <a:xfrm>
            <a:off x="1633633" y="3880266"/>
            <a:ext cx="2141495" cy="1906188"/>
            <a:chOff x="1633633" y="3880266"/>
            <a:chExt cx="2141495" cy="1906188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643042" y="3929066"/>
              <a:ext cx="2132086" cy="1857388"/>
              <a:chOff x="1643042" y="4286256"/>
              <a:chExt cx="2132086" cy="1857388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1643042" y="4286256"/>
                <a:ext cx="2132086" cy="1643074"/>
                <a:chOff x="1643042" y="4286256"/>
                <a:chExt cx="2132086" cy="1643074"/>
              </a:xfrm>
            </p:grpSpPr>
            <p:sp>
              <p:nvSpPr>
                <p:cNvPr id="5" name="Zylinder 4"/>
                <p:cNvSpPr/>
                <p:nvPr/>
              </p:nvSpPr>
              <p:spPr>
                <a:xfrm>
                  <a:off x="1643042" y="4286256"/>
                  <a:ext cx="1571636" cy="1643074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" name="Halbbogen 6"/>
                <p:cNvSpPr/>
                <p:nvPr/>
              </p:nvSpPr>
              <p:spPr>
                <a:xfrm rot="5400000">
                  <a:off x="2786390" y="4581111"/>
                  <a:ext cx="863587" cy="1113888"/>
                </a:xfrm>
                <a:prstGeom prst="block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Bogen 10"/>
              <p:cNvSpPr/>
              <p:nvPr/>
            </p:nvSpPr>
            <p:spPr>
              <a:xfrm>
                <a:off x="1643042" y="5572140"/>
                <a:ext cx="1643074" cy="571504"/>
              </a:xfrm>
              <a:prstGeom prst="arc">
                <a:avLst>
                  <a:gd name="adj1" fmla="val 11099811"/>
                  <a:gd name="adj2" fmla="val 211483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7" name="Bogen 76"/>
            <p:cNvSpPr/>
            <p:nvPr/>
          </p:nvSpPr>
          <p:spPr>
            <a:xfrm rot="10800000">
              <a:off x="1633633" y="3880266"/>
              <a:ext cx="1571636" cy="438875"/>
            </a:xfrm>
            <a:prstGeom prst="arc">
              <a:avLst>
                <a:gd name="adj1" fmla="val 10827298"/>
                <a:gd name="adj2" fmla="val 2146803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2214546" y="1928802"/>
            <a:ext cx="604862" cy="634307"/>
            <a:chOff x="2000232" y="2428868"/>
            <a:chExt cx="604862" cy="571504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2000232" y="2428868"/>
              <a:ext cx="604862" cy="571504"/>
              <a:chOff x="2000232" y="2428868"/>
              <a:chExt cx="604862" cy="571504"/>
            </a:xfrm>
          </p:grpSpPr>
          <p:grpSp>
            <p:nvGrpSpPr>
              <p:cNvPr id="19" name="Gruppieren 18"/>
              <p:cNvGrpSpPr/>
              <p:nvPr/>
            </p:nvGrpSpPr>
            <p:grpSpPr>
              <a:xfrm>
                <a:off x="2000232" y="2428868"/>
                <a:ext cx="604862" cy="571504"/>
                <a:chOff x="2000232" y="2428868"/>
                <a:chExt cx="604862" cy="571504"/>
              </a:xfrm>
            </p:grpSpPr>
            <p:grpSp>
              <p:nvGrpSpPr>
                <p:cNvPr id="15" name="Gruppieren 14"/>
                <p:cNvGrpSpPr/>
                <p:nvPr/>
              </p:nvGrpSpPr>
              <p:grpSpPr>
                <a:xfrm>
                  <a:off x="2000232" y="2428868"/>
                  <a:ext cx="571504" cy="571504"/>
                  <a:chOff x="2000232" y="2428868"/>
                  <a:chExt cx="571504" cy="571504"/>
                </a:xfrm>
              </p:grpSpPr>
              <p:sp>
                <p:nvSpPr>
                  <p:cNvPr id="13" name="Ellipse 12"/>
                  <p:cNvSpPr/>
                  <p:nvPr/>
                </p:nvSpPr>
                <p:spPr>
                  <a:xfrm>
                    <a:off x="2000232" y="2500306"/>
                    <a:ext cx="571504" cy="500066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rgbClr val="7538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14" name="Textfeld 13"/>
                  <p:cNvSpPr txBox="1"/>
                  <p:nvPr/>
                </p:nvSpPr>
                <p:spPr>
                  <a:xfrm>
                    <a:off x="2000232" y="2428868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800" dirty="0" smtClean="0">
                        <a:solidFill>
                          <a:srgbClr val="753805"/>
                        </a:solidFill>
                      </a:rPr>
                      <a:t>2</a:t>
                    </a:r>
                    <a:endParaRPr lang="de-DE" sz="2800" dirty="0">
                      <a:solidFill>
                        <a:srgbClr val="753805"/>
                      </a:solidFill>
                    </a:endParaRPr>
                  </a:p>
                </p:txBody>
              </p:sp>
            </p:grpSp>
            <p:sp>
              <p:nvSpPr>
                <p:cNvPr id="17" name="Textfeld 16"/>
                <p:cNvSpPr txBox="1"/>
                <p:nvPr/>
              </p:nvSpPr>
              <p:spPr>
                <a:xfrm>
                  <a:off x="2143108" y="2571744"/>
                  <a:ext cx="4619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b="1" dirty="0" smtClean="0">
                      <a:solidFill>
                        <a:srgbClr val="753805"/>
                      </a:solidFill>
                    </a:rPr>
                    <a:t>CENT</a:t>
                  </a:r>
                </a:p>
              </p:txBody>
            </p:sp>
          </p:grpSp>
          <p:sp>
            <p:nvSpPr>
              <p:cNvPr id="18" name="Ellipse 17"/>
              <p:cNvSpPr/>
              <p:nvPr/>
            </p:nvSpPr>
            <p:spPr>
              <a:xfrm>
                <a:off x="2283573" y="2766653"/>
                <a:ext cx="181171" cy="16848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rgbClr val="7538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2" name="Gerade Verbindung 21"/>
            <p:cNvCxnSpPr/>
            <p:nvPr/>
          </p:nvCxnSpPr>
          <p:spPr>
            <a:xfrm rot="10800000" flipV="1">
              <a:off x="2177630" y="2740773"/>
              <a:ext cx="285752" cy="214314"/>
            </a:xfrm>
            <a:prstGeom prst="line">
              <a:avLst/>
            </a:prstGeom>
            <a:ln w="19050">
              <a:solidFill>
                <a:srgbClr val="7538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10800000" flipV="1">
              <a:off x="2244231" y="2747247"/>
              <a:ext cx="285752" cy="214314"/>
            </a:xfrm>
            <a:prstGeom prst="line">
              <a:avLst/>
            </a:prstGeom>
            <a:ln w="19050">
              <a:solidFill>
                <a:srgbClr val="7538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10800000" flipV="1">
              <a:off x="2283855" y="2765846"/>
              <a:ext cx="285752" cy="214314"/>
            </a:xfrm>
            <a:prstGeom prst="line">
              <a:avLst/>
            </a:prstGeom>
            <a:ln w="19050">
              <a:solidFill>
                <a:srgbClr val="7538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Gerade Verbindung mit Pfeil 83"/>
          <p:cNvCxnSpPr>
            <a:endCxn id="26" idx="3"/>
          </p:cNvCxnSpPr>
          <p:nvPr/>
        </p:nvCxnSpPr>
        <p:spPr>
          <a:xfrm flipV="1">
            <a:off x="2571736" y="2988649"/>
            <a:ext cx="1765984" cy="144048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 rot="5400000" flipH="1" flipV="1">
            <a:off x="2035951" y="4822041"/>
            <a:ext cx="928694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Bogen 88"/>
          <p:cNvSpPr/>
          <p:nvPr/>
        </p:nvSpPr>
        <p:spPr>
          <a:xfrm rot="10800000">
            <a:off x="1633216" y="3884114"/>
            <a:ext cx="1571636" cy="438875"/>
          </a:xfrm>
          <a:prstGeom prst="arc">
            <a:avLst>
              <a:gd name="adj1" fmla="val 10827298"/>
              <a:gd name="adj2" fmla="val 2146803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00434 0.456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Schematische Darstellung der Brechung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  <p:cxnSp>
        <p:nvCxnSpPr>
          <p:cNvPr id="6" name="Gerade Verbindung 5"/>
          <p:cNvCxnSpPr/>
          <p:nvPr/>
        </p:nvCxnSpPr>
        <p:spPr>
          <a:xfrm>
            <a:off x="0" y="3357562"/>
            <a:ext cx="64293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786314" y="2928934"/>
            <a:ext cx="1428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Grenzfläche</a:t>
            </a:r>
            <a:endParaRPr lang="de-DE" sz="2000" dirty="0"/>
          </a:p>
        </p:txBody>
      </p:sp>
      <p:cxnSp>
        <p:nvCxnSpPr>
          <p:cNvPr id="14" name="Gerade Verbindung 13"/>
          <p:cNvCxnSpPr/>
          <p:nvPr/>
        </p:nvCxnSpPr>
        <p:spPr>
          <a:xfrm rot="5400000">
            <a:off x="858018" y="3500438"/>
            <a:ext cx="4714114" cy="79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214678" y="1071546"/>
            <a:ext cx="1199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Einfallslot</a:t>
            </a:r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0" y="4071942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Medium 1</a:t>
            </a:r>
            <a:endParaRPr lang="de-DE" sz="2000" dirty="0"/>
          </a:p>
        </p:txBody>
      </p:sp>
      <p:sp>
        <p:nvSpPr>
          <p:cNvPr id="22" name="Textfeld 21"/>
          <p:cNvSpPr txBox="1"/>
          <p:nvPr/>
        </p:nvSpPr>
        <p:spPr>
          <a:xfrm>
            <a:off x="0" y="2071678"/>
            <a:ext cx="2184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Brechungsindex:</a:t>
            </a:r>
            <a:r>
              <a:rPr lang="de-DE" sz="2000" dirty="0" smtClean="0">
                <a:solidFill>
                  <a:srgbClr val="FF0000"/>
                </a:solidFill>
              </a:rPr>
              <a:t> n</a:t>
            </a:r>
            <a:r>
              <a:rPr lang="de-DE" sz="2000" baseline="-25000" dirty="0" smtClean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4" name="Gerade Verbindung mit Pfeil 23"/>
          <p:cNvCxnSpPr/>
          <p:nvPr/>
        </p:nvCxnSpPr>
        <p:spPr>
          <a:xfrm rot="5400000" flipH="1" flipV="1">
            <a:off x="1750199" y="3893347"/>
            <a:ext cx="2000264" cy="9286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3214678" y="2000240"/>
            <a:ext cx="1857388" cy="13573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/>
          <p:cNvGrpSpPr/>
          <p:nvPr/>
        </p:nvGrpSpPr>
        <p:grpSpPr>
          <a:xfrm>
            <a:off x="2714612" y="4056898"/>
            <a:ext cx="497618" cy="762461"/>
            <a:chOff x="2714612" y="4056898"/>
            <a:chExt cx="497618" cy="762461"/>
          </a:xfrm>
        </p:grpSpPr>
        <p:sp>
          <p:nvSpPr>
            <p:cNvPr id="37" name="Bogen 36"/>
            <p:cNvSpPr/>
            <p:nvPr/>
          </p:nvSpPr>
          <p:spPr>
            <a:xfrm rot="912566" flipV="1">
              <a:off x="2855040" y="4056898"/>
              <a:ext cx="357190" cy="285752"/>
            </a:xfrm>
            <a:prstGeom prst="arc">
              <a:avLst>
                <a:gd name="adj1" fmla="val 10883157"/>
                <a:gd name="adj2" fmla="val 2151058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2714612" y="4357694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</a:rPr>
                <a:t>δ</a:t>
              </a:r>
              <a:r>
                <a:rPr lang="de-DE" sz="2400" baseline="-25000" dirty="0" smtClean="0">
                  <a:solidFill>
                    <a:srgbClr val="FF0000"/>
                  </a:solidFill>
                </a:rPr>
                <a:t>1</a:t>
              </a:r>
              <a:endParaRPr lang="de-DE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3218566" y="2143116"/>
            <a:ext cx="732628" cy="849465"/>
            <a:chOff x="3218566" y="2143116"/>
            <a:chExt cx="732628" cy="849465"/>
          </a:xfrm>
        </p:grpSpPr>
        <p:sp>
          <p:nvSpPr>
            <p:cNvPr id="38" name="Bogen 37"/>
            <p:cNvSpPr/>
            <p:nvPr/>
          </p:nvSpPr>
          <p:spPr>
            <a:xfrm rot="12364200" flipV="1">
              <a:off x="3218566" y="2590375"/>
              <a:ext cx="613427" cy="402206"/>
            </a:xfrm>
            <a:prstGeom prst="arc">
              <a:avLst>
                <a:gd name="adj1" fmla="val 10883157"/>
                <a:gd name="adj2" fmla="val 2151058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3500430" y="2143116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</a:rPr>
                <a:t>δ</a:t>
              </a:r>
              <a:r>
                <a:rPr lang="de-DE" sz="2400" baseline="-25000" dirty="0" smtClean="0">
                  <a:solidFill>
                    <a:srgbClr val="FF0000"/>
                  </a:solidFill>
                </a:rPr>
                <a:t>2</a:t>
              </a:r>
              <a:endParaRPr lang="de-DE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Textfeld 42"/>
          <p:cNvSpPr txBox="1"/>
          <p:nvPr/>
        </p:nvSpPr>
        <p:spPr>
          <a:xfrm>
            <a:off x="0" y="164305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Medium 2</a:t>
            </a:r>
            <a:endParaRPr lang="de-DE" sz="2000" dirty="0"/>
          </a:p>
        </p:txBody>
      </p:sp>
      <p:sp>
        <p:nvSpPr>
          <p:cNvPr id="44" name="Textfeld 43"/>
          <p:cNvSpPr txBox="1"/>
          <p:nvPr/>
        </p:nvSpPr>
        <p:spPr>
          <a:xfrm>
            <a:off x="0" y="4500570"/>
            <a:ext cx="2163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Brechungsindex: </a:t>
            </a:r>
            <a:r>
              <a:rPr lang="de-DE" sz="2000" dirty="0" smtClean="0">
                <a:solidFill>
                  <a:srgbClr val="FF0000"/>
                </a:solidFill>
              </a:rPr>
              <a:t>n</a:t>
            </a:r>
            <a:r>
              <a:rPr lang="de-DE" sz="2000" baseline="-25000" dirty="0" smtClean="0">
                <a:solidFill>
                  <a:srgbClr val="FF0000"/>
                </a:solidFill>
              </a:rPr>
              <a:t>1</a:t>
            </a:r>
            <a:endParaRPr lang="de-DE" sz="2000" dirty="0" smtClean="0">
              <a:solidFill>
                <a:srgbClr val="FF0000"/>
              </a:solidFill>
            </a:endParaRPr>
          </a:p>
          <a:p>
            <a:endParaRPr lang="de-DE" sz="2000" dirty="0"/>
          </a:p>
        </p:txBody>
      </p:sp>
      <p:grpSp>
        <p:nvGrpSpPr>
          <p:cNvPr id="60" name="Gruppieren 59"/>
          <p:cNvGrpSpPr/>
          <p:nvPr/>
        </p:nvGrpSpPr>
        <p:grpSpPr>
          <a:xfrm>
            <a:off x="4214810" y="3857628"/>
            <a:ext cx="4143404" cy="1714512"/>
            <a:chOff x="4214810" y="3857628"/>
            <a:chExt cx="4143404" cy="1714512"/>
          </a:xfrm>
        </p:grpSpPr>
        <p:sp>
          <p:nvSpPr>
            <p:cNvPr id="46" name="Textfeld 45"/>
            <p:cNvSpPr txBox="1"/>
            <p:nvPr/>
          </p:nvSpPr>
          <p:spPr>
            <a:xfrm>
              <a:off x="4214810" y="3857628"/>
              <a:ext cx="4143404" cy="171451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de-DE" sz="2400" u="sng" dirty="0" smtClean="0"/>
                <a:t>Snelliussches Brechungsgesetz:</a:t>
              </a:r>
            </a:p>
            <a:p>
              <a:endParaRPr lang="de-DE" sz="2400" u="sng" dirty="0" smtClean="0"/>
            </a:p>
            <a:p>
              <a:endParaRPr lang="de-DE" dirty="0"/>
            </a:p>
          </p:txBody>
        </p:sp>
        <p:grpSp>
          <p:nvGrpSpPr>
            <p:cNvPr id="59" name="Gruppieren 58"/>
            <p:cNvGrpSpPr/>
            <p:nvPr/>
          </p:nvGrpSpPr>
          <p:grpSpPr>
            <a:xfrm>
              <a:off x="5286380" y="4500570"/>
              <a:ext cx="1810450" cy="797618"/>
              <a:chOff x="4352833" y="4500570"/>
              <a:chExt cx="1810450" cy="797618"/>
            </a:xfrm>
          </p:grpSpPr>
          <p:pic>
            <p:nvPicPr>
              <p:cNvPr id="47" name="Grafik 46" descr="n1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6951" y="4923256"/>
                <a:ext cx="342948" cy="333422"/>
              </a:xfrm>
              <a:prstGeom prst="rect">
                <a:avLst/>
              </a:prstGeom>
            </p:spPr>
          </p:pic>
          <p:pic>
            <p:nvPicPr>
              <p:cNvPr id="48" name="Grafik 47" descr="n2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6723" y="4579538"/>
                <a:ext cx="381053" cy="352474"/>
              </a:xfrm>
              <a:prstGeom prst="rect">
                <a:avLst/>
              </a:prstGeom>
            </p:spPr>
          </p:pic>
          <p:pic>
            <p:nvPicPr>
              <p:cNvPr id="49" name="Grafik 48" descr="sin delta 1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7686" y="4500570"/>
                <a:ext cx="771633" cy="371527"/>
              </a:xfrm>
              <a:prstGeom prst="rect">
                <a:avLst/>
              </a:prstGeom>
            </p:spPr>
          </p:pic>
          <p:pic>
            <p:nvPicPr>
              <p:cNvPr id="50" name="Grafik 49" descr="sin delta 2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6258" y="4907608"/>
                <a:ext cx="800212" cy="390580"/>
              </a:xfrm>
              <a:prstGeom prst="rect">
                <a:avLst/>
              </a:prstGeom>
            </p:spPr>
          </p:pic>
          <p:cxnSp>
            <p:nvCxnSpPr>
              <p:cNvPr id="53" name="Gerade Verbindung 52"/>
              <p:cNvCxnSpPr/>
              <p:nvPr/>
            </p:nvCxnSpPr>
            <p:spPr>
              <a:xfrm>
                <a:off x="4352833" y="4908430"/>
                <a:ext cx="78581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/>
            </p:nvCxnSpPr>
            <p:spPr>
              <a:xfrm>
                <a:off x="5734655" y="4906511"/>
                <a:ext cx="42862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89071" y="4734645"/>
                <a:ext cx="342900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31" name="Grafik 30" descr="nLuf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83" y="2457174"/>
            <a:ext cx="1257475" cy="289601"/>
          </a:xfrm>
          <a:prstGeom prst="rect">
            <a:avLst/>
          </a:prstGeom>
        </p:spPr>
      </p:pic>
      <p:pic>
        <p:nvPicPr>
          <p:cNvPr id="33" name="Grafik 32" descr="nWass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59" y="4894692"/>
            <a:ext cx="1226991" cy="289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Snelliussches Brechungsgesetz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  <p:pic>
        <p:nvPicPr>
          <p:cNvPr id="5" name="Grafik 4" descr="Brechungsgeset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214422"/>
            <a:ext cx="2219635" cy="914528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3449800" y="1672526"/>
            <a:ext cx="8572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/>
          <p:cNvGrpSpPr/>
          <p:nvPr/>
        </p:nvGrpSpPr>
        <p:grpSpPr>
          <a:xfrm>
            <a:off x="4493016" y="1481317"/>
            <a:ext cx="3467963" cy="410433"/>
            <a:chOff x="3850074" y="1409879"/>
            <a:chExt cx="3467963" cy="410433"/>
          </a:xfrm>
        </p:grpSpPr>
        <p:pic>
          <p:nvPicPr>
            <p:cNvPr id="9" name="Grafik 8" descr="n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2203" y="1441958"/>
              <a:ext cx="342948" cy="333422"/>
            </a:xfrm>
            <a:prstGeom prst="rect">
              <a:avLst/>
            </a:prstGeom>
          </p:spPr>
        </p:pic>
        <p:pic>
          <p:nvPicPr>
            <p:cNvPr id="11" name="Grafik 10" descr="n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6984" y="1467838"/>
              <a:ext cx="381053" cy="352474"/>
            </a:xfrm>
            <a:prstGeom prst="rect">
              <a:avLst/>
            </a:prstGeom>
          </p:spPr>
        </p:pic>
        <p:pic>
          <p:nvPicPr>
            <p:cNvPr id="12" name="Grafik 11" descr="sin delta 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0074" y="1409879"/>
              <a:ext cx="771633" cy="371527"/>
            </a:xfrm>
            <a:prstGeom prst="rect">
              <a:avLst/>
            </a:prstGeom>
          </p:spPr>
        </p:pic>
        <p:pic>
          <p:nvPicPr>
            <p:cNvPr id="13" name="Grafik 12" descr="sin delta 2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6509" y="1417938"/>
              <a:ext cx="800212" cy="390580"/>
            </a:xfrm>
            <a:prstGeom prst="rect">
              <a:avLst/>
            </a:prstGeom>
          </p:spPr>
        </p:pic>
        <p:pic>
          <p:nvPicPr>
            <p:cNvPr id="14" name="Grafik 13" descr="mal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5140" y="1500174"/>
              <a:ext cx="181000" cy="200053"/>
            </a:xfrm>
            <a:prstGeom prst="rect">
              <a:avLst/>
            </a:prstGeom>
          </p:spPr>
        </p:pic>
        <p:pic>
          <p:nvPicPr>
            <p:cNvPr id="15" name="Grafik 14" descr="mal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43438" y="1500174"/>
              <a:ext cx="181000" cy="200053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357818" y="1428736"/>
              <a:ext cx="3429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Rechteck 18"/>
          <p:cNvSpPr/>
          <p:nvPr/>
        </p:nvSpPr>
        <p:spPr>
          <a:xfrm>
            <a:off x="928662" y="1142984"/>
            <a:ext cx="7215238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8" name="Gruppieren 37"/>
          <p:cNvGrpSpPr/>
          <p:nvPr/>
        </p:nvGrpSpPr>
        <p:grpSpPr>
          <a:xfrm>
            <a:off x="921430" y="2500306"/>
            <a:ext cx="1615711" cy="461665"/>
            <a:chOff x="921430" y="2500306"/>
            <a:chExt cx="1615711" cy="461665"/>
          </a:xfrm>
        </p:grpSpPr>
        <p:pic>
          <p:nvPicPr>
            <p:cNvPr id="33" name="Grafik 32" descr="sin delta 2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1430" y="2555039"/>
              <a:ext cx="800212" cy="390580"/>
            </a:xfrm>
            <a:prstGeom prst="rect">
              <a:avLst/>
            </a:prstGeom>
          </p:spPr>
        </p:pic>
        <p:sp>
          <p:nvSpPr>
            <p:cNvPr id="35" name="Textfeld 34"/>
            <p:cNvSpPr txBox="1"/>
            <p:nvPr/>
          </p:nvSpPr>
          <p:spPr>
            <a:xfrm>
              <a:off x="1714480" y="2500306"/>
              <a:ext cx="822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= 50°</a:t>
              </a:r>
              <a:endParaRPr lang="de-DE" sz="2400" dirty="0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3071802" y="2500306"/>
            <a:ext cx="2341010" cy="461665"/>
            <a:chOff x="2950783" y="2500306"/>
            <a:chExt cx="2341010" cy="461665"/>
          </a:xfrm>
        </p:grpSpPr>
        <p:pic>
          <p:nvPicPr>
            <p:cNvPr id="36" name="Grafik 35" descr="n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0783" y="2591971"/>
              <a:ext cx="381053" cy="352474"/>
            </a:xfrm>
            <a:prstGeom prst="rect">
              <a:avLst/>
            </a:prstGeom>
          </p:spPr>
        </p:pic>
        <p:sp>
          <p:nvSpPr>
            <p:cNvPr id="37" name="Textfeld 36"/>
            <p:cNvSpPr txBox="1"/>
            <p:nvPr/>
          </p:nvSpPr>
          <p:spPr>
            <a:xfrm>
              <a:off x="3286116" y="2500306"/>
              <a:ext cx="2005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(Luft) = 1,0003</a:t>
              </a:r>
              <a:endParaRPr lang="de-DE" sz="2400" dirty="0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5857884" y="2500306"/>
            <a:ext cx="2335287" cy="461665"/>
            <a:chOff x="5000628" y="2500306"/>
            <a:chExt cx="2335287" cy="461665"/>
          </a:xfrm>
        </p:grpSpPr>
        <p:pic>
          <p:nvPicPr>
            <p:cNvPr id="40" name="Grafik 39" descr="n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628" y="2571744"/>
              <a:ext cx="342948" cy="333422"/>
            </a:xfrm>
            <a:prstGeom prst="rect">
              <a:avLst/>
            </a:prstGeom>
          </p:spPr>
        </p:pic>
        <p:sp>
          <p:nvSpPr>
            <p:cNvPr id="41" name="Textfeld 40"/>
            <p:cNvSpPr txBox="1"/>
            <p:nvPr/>
          </p:nvSpPr>
          <p:spPr>
            <a:xfrm>
              <a:off x="5286380" y="2500306"/>
              <a:ext cx="2049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(Wasser)= 1,33</a:t>
              </a:r>
              <a:endParaRPr lang="de-DE" sz="2400" dirty="0"/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910345" y="3199320"/>
            <a:ext cx="2606684" cy="728351"/>
            <a:chOff x="928662" y="3214686"/>
            <a:chExt cx="2606684" cy="728351"/>
          </a:xfrm>
        </p:grpSpPr>
        <p:pic>
          <p:nvPicPr>
            <p:cNvPr id="45" name="Grafik 44" descr="sin delta 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8662" y="3429000"/>
              <a:ext cx="771633" cy="371527"/>
            </a:xfrm>
            <a:prstGeom prst="rect">
              <a:avLst/>
            </a:prstGeom>
          </p:spPr>
        </p:pic>
        <p:sp>
          <p:nvSpPr>
            <p:cNvPr id="47" name="Rechteck 46"/>
            <p:cNvSpPr/>
            <p:nvPr/>
          </p:nvSpPr>
          <p:spPr>
            <a:xfrm>
              <a:off x="1714480" y="3357562"/>
              <a:ext cx="5453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dirty="0" smtClean="0"/>
                <a:t>=   </a:t>
              </a:r>
              <a:endParaRPr lang="de-DE" sz="2400" dirty="0"/>
            </a:p>
          </p:txBody>
        </p:sp>
        <p:grpSp>
          <p:nvGrpSpPr>
            <p:cNvPr id="58" name="Gruppieren 57"/>
            <p:cNvGrpSpPr/>
            <p:nvPr/>
          </p:nvGrpSpPr>
          <p:grpSpPr>
            <a:xfrm>
              <a:off x="2143108" y="3214686"/>
              <a:ext cx="1392238" cy="728351"/>
              <a:chOff x="3286116" y="3214686"/>
              <a:chExt cx="1392238" cy="728351"/>
            </a:xfrm>
          </p:grpSpPr>
          <p:pic>
            <p:nvPicPr>
              <p:cNvPr id="59" name="Grafik 58" descr="n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6328" y="3609615"/>
                <a:ext cx="342948" cy="333422"/>
              </a:xfrm>
              <a:prstGeom prst="rect">
                <a:avLst/>
              </a:prstGeom>
            </p:spPr>
          </p:pic>
          <p:pic>
            <p:nvPicPr>
              <p:cNvPr id="60" name="Grafik 59" descr="n2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7301" y="3255932"/>
                <a:ext cx="381053" cy="352474"/>
              </a:xfrm>
              <a:prstGeom prst="rect">
                <a:avLst/>
              </a:prstGeom>
            </p:spPr>
          </p:pic>
          <p:pic>
            <p:nvPicPr>
              <p:cNvPr id="61" name="Grafik 60" descr="sin delta 2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86116" y="3214686"/>
                <a:ext cx="800212" cy="390580"/>
              </a:xfrm>
              <a:prstGeom prst="rect">
                <a:avLst/>
              </a:prstGeom>
            </p:spPr>
          </p:pic>
          <p:cxnSp>
            <p:nvCxnSpPr>
              <p:cNvPr id="62" name="Gerade Verbindung 61"/>
              <p:cNvCxnSpPr/>
              <p:nvPr/>
            </p:nvCxnSpPr>
            <p:spPr>
              <a:xfrm>
                <a:off x="3340301" y="3605842"/>
                <a:ext cx="1298284" cy="86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3" name="Grafik 62" descr="mal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71934" y="3286124"/>
                <a:ext cx="181000" cy="200053"/>
              </a:xfrm>
              <a:prstGeom prst="rect">
                <a:avLst/>
              </a:prstGeom>
            </p:spPr>
          </p:pic>
        </p:grpSp>
      </p:grpSp>
      <p:grpSp>
        <p:nvGrpSpPr>
          <p:cNvPr id="77" name="Gruppieren 76"/>
          <p:cNvGrpSpPr/>
          <p:nvPr/>
        </p:nvGrpSpPr>
        <p:grpSpPr>
          <a:xfrm>
            <a:off x="935823" y="4065195"/>
            <a:ext cx="3424040" cy="785818"/>
            <a:chOff x="1289224" y="4251742"/>
            <a:chExt cx="3424040" cy="785818"/>
          </a:xfrm>
        </p:grpSpPr>
        <p:pic>
          <p:nvPicPr>
            <p:cNvPr id="65" name="Grafik 64" descr="sin delta 1.PNG"/>
            <p:cNvPicPr>
              <a:picLocks noChangeAspect="1"/>
            </p:cNvPicPr>
            <p:nvPr/>
          </p:nvPicPr>
          <p:blipFill>
            <a:blip r:embed="rId6"/>
            <a:srcRect l="55985"/>
            <a:stretch>
              <a:fillRect/>
            </a:stretch>
          </p:blipFill>
          <p:spPr>
            <a:xfrm>
              <a:off x="1289224" y="4500570"/>
              <a:ext cx="339633" cy="371527"/>
            </a:xfrm>
            <a:prstGeom prst="rect">
              <a:avLst/>
            </a:prstGeom>
          </p:spPr>
        </p:pic>
        <p:sp>
          <p:nvSpPr>
            <p:cNvPr id="66" name="Rechteck 65"/>
            <p:cNvSpPr/>
            <p:nvPr/>
          </p:nvSpPr>
          <p:spPr>
            <a:xfrm>
              <a:off x="1643042" y="4429132"/>
              <a:ext cx="1278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dirty="0" smtClean="0"/>
                <a:t>=  arcsin </a:t>
              </a:r>
              <a:endParaRPr lang="de-DE" sz="2400" dirty="0"/>
            </a:p>
          </p:txBody>
        </p:sp>
        <p:grpSp>
          <p:nvGrpSpPr>
            <p:cNvPr id="76" name="Gruppieren 75"/>
            <p:cNvGrpSpPr/>
            <p:nvPr/>
          </p:nvGrpSpPr>
          <p:grpSpPr>
            <a:xfrm>
              <a:off x="3070190" y="4251742"/>
              <a:ext cx="1643074" cy="785818"/>
              <a:chOff x="3071802" y="4214818"/>
              <a:chExt cx="1643074" cy="785818"/>
            </a:xfrm>
          </p:grpSpPr>
          <p:sp>
            <p:nvSpPr>
              <p:cNvPr id="68" name="Bogen 67"/>
              <p:cNvSpPr/>
              <p:nvPr/>
            </p:nvSpPr>
            <p:spPr>
              <a:xfrm>
                <a:off x="4429124" y="4214818"/>
                <a:ext cx="285752" cy="785818"/>
              </a:xfrm>
              <a:prstGeom prst="arc">
                <a:avLst>
                  <a:gd name="adj1" fmla="val 16200000"/>
                  <a:gd name="adj2" fmla="val 541889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69" name="Gruppieren 68"/>
              <p:cNvGrpSpPr/>
              <p:nvPr/>
            </p:nvGrpSpPr>
            <p:grpSpPr>
              <a:xfrm>
                <a:off x="3195813" y="4257942"/>
                <a:ext cx="1392238" cy="728351"/>
                <a:chOff x="3286116" y="3214686"/>
                <a:chExt cx="1392238" cy="728351"/>
              </a:xfrm>
            </p:grpSpPr>
            <p:pic>
              <p:nvPicPr>
                <p:cNvPr id="70" name="Grafik 69" descr="n1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36328" y="3609615"/>
                  <a:ext cx="342948" cy="333422"/>
                </a:xfrm>
                <a:prstGeom prst="rect">
                  <a:avLst/>
                </a:prstGeom>
              </p:spPr>
            </p:pic>
            <p:pic>
              <p:nvPicPr>
                <p:cNvPr id="71" name="Grafik 70" descr="n2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97301" y="3255932"/>
                  <a:ext cx="381053" cy="352474"/>
                </a:xfrm>
                <a:prstGeom prst="rect">
                  <a:avLst/>
                </a:prstGeom>
              </p:spPr>
            </p:pic>
            <p:pic>
              <p:nvPicPr>
                <p:cNvPr id="72" name="Grafik 71" descr="sin delta 2.PN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6116" y="3214686"/>
                  <a:ext cx="800212" cy="390580"/>
                </a:xfrm>
                <a:prstGeom prst="rect">
                  <a:avLst/>
                </a:prstGeom>
              </p:spPr>
            </p:pic>
            <p:cxnSp>
              <p:nvCxnSpPr>
                <p:cNvPr id="73" name="Gerade Verbindung 72"/>
                <p:cNvCxnSpPr/>
                <p:nvPr/>
              </p:nvCxnSpPr>
              <p:spPr>
                <a:xfrm>
                  <a:off x="3340301" y="3605842"/>
                  <a:ext cx="1298284" cy="86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4" name="Grafik 73" descr="mal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71934" y="3286124"/>
                  <a:ext cx="181000" cy="200053"/>
                </a:xfrm>
                <a:prstGeom prst="rect">
                  <a:avLst/>
                </a:prstGeom>
              </p:spPr>
            </p:pic>
          </p:grpSp>
          <p:sp>
            <p:nvSpPr>
              <p:cNvPr id="67" name="Bogen 66"/>
              <p:cNvSpPr/>
              <p:nvPr/>
            </p:nvSpPr>
            <p:spPr>
              <a:xfrm flipH="1">
                <a:off x="3071802" y="4214818"/>
                <a:ext cx="285752" cy="785818"/>
              </a:xfrm>
              <a:prstGeom prst="arc">
                <a:avLst>
                  <a:gd name="adj1" fmla="val 16200000"/>
                  <a:gd name="adj2" fmla="val 541889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95" name="Gruppieren 94"/>
          <p:cNvGrpSpPr/>
          <p:nvPr/>
        </p:nvGrpSpPr>
        <p:grpSpPr>
          <a:xfrm>
            <a:off x="910857" y="5139175"/>
            <a:ext cx="4018333" cy="894630"/>
            <a:chOff x="910857" y="5139175"/>
            <a:chExt cx="4018333" cy="894630"/>
          </a:xfrm>
        </p:grpSpPr>
        <p:sp>
          <p:nvSpPr>
            <p:cNvPr id="79" name="Bogen 78"/>
            <p:cNvSpPr/>
            <p:nvPr/>
          </p:nvSpPr>
          <p:spPr>
            <a:xfrm>
              <a:off x="4643438" y="5143512"/>
              <a:ext cx="285752" cy="785818"/>
            </a:xfrm>
            <a:prstGeom prst="arc">
              <a:avLst>
                <a:gd name="adj1" fmla="val 16200000"/>
                <a:gd name="adj2" fmla="val 541889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0" name="Gerade Verbindung 79"/>
            <p:cNvCxnSpPr/>
            <p:nvPr/>
          </p:nvCxnSpPr>
          <p:spPr>
            <a:xfrm>
              <a:off x="2892808" y="5577792"/>
              <a:ext cx="1920732" cy="121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Bogen 80"/>
            <p:cNvSpPr/>
            <p:nvPr/>
          </p:nvSpPr>
          <p:spPr>
            <a:xfrm flipH="1">
              <a:off x="2714612" y="5143512"/>
              <a:ext cx="285752" cy="785818"/>
            </a:xfrm>
            <a:prstGeom prst="arc">
              <a:avLst>
                <a:gd name="adj1" fmla="val 16200000"/>
                <a:gd name="adj2" fmla="val 541889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2" name="Grafik 81" descr="sin delta 1.PNG"/>
            <p:cNvPicPr>
              <a:picLocks noChangeAspect="1"/>
            </p:cNvPicPr>
            <p:nvPr/>
          </p:nvPicPr>
          <p:blipFill>
            <a:blip r:embed="rId6"/>
            <a:srcRect l="55985"/>
            <a:stretch>
              <a:fillRect/>
            </a:stretch>
          </p:blipFill>
          <p:spPr>
            <a:xfrm>
              <a:off x="910857" y="5405348"/>
              <a:ext cx="339633" cy="371527"/>
            </a:xfrm>
            <a:prstGeom prst="rect">
              <a:avLst/>
            </a:prstGeom>
          </p:spPr>
        </p:pic>
        <p:sp>
          <p:nvSpPr>
            <p:cNvPr id="83" name="Rechteck 82"/>
            <p:cNvSpPr/>
            <p:nvPr/>
          </p:nvSpPr>
          <p:spPr>
            <a:xfrm>
              <a:off x="1264675" y="5333910"/>
              <a:ext cx="1278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dirty="0" smtClean="0"/>
                <a:t>=  arcsin </a:t>
              </a:r>
              <a:endParaRPr lang="de-DE" sz="2400" dirty="0"/>
            </a:p>
          </p:txBody>
        </p:sp>
        <p:sp>
          <p:nvSpPr>
            <p:cNvPr id="85" name="Rechteck 84"/>
            <p:cNvSpPr/>
            <p:nvPr/>
          </p:nvSpPr>
          <p:spPr>
            <a:xfrm>
              <a:off x="2810865" y="5139175"/>
              <a:ext cx="10903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dirty="0" smtClean="0"/>
                <a:t>sin 50° </a:t>
              </a:r>
              <a:endParaRPr lang="de-DE" sz="2400" dirty="0"/>
            </a:p>
          </p:txBody>
        </p:sp>
        <p:pic>
          <p:nvPicPr>
            <p:cNvPr id="86" name="Grafik 85" descr="mal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4744" y="5286388"/>
              <a:ext cx="181000" cy="200053"/>
            </a:xfrm>
            <a:prstGeom prst="rect">
              <a:avLst/>
            </a:prstGeom>
          </p:spPr>
        </p:pic>
        <p:sp>
          <p:nvSpPr>
            <p:cNvPr id="87" name="Rechteck 86"/>
            <p:cNvSpPr/>
            <p:nvPr/>
          </p:nvSpPr>
          <p:spPr>
            <a:xfrm>
              <a:off x="3786182" y="5143512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dirty="0" smtClean="0"/>
                <a:t> 1,0003</a:t>
              </a:r>
              <a:endParaRPr lang="de-DE" sz="2400" dirty="0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3143240" y="5572140"/>
              <a:ext cx="1072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dirty="0" smtClean="0"/>
                <a:t>     1,33</a:t>
              </a:r>
              <a:endParaRPr lang="de-DE" sz="2400" dirty="0"/>
            </a:p>
          </p:txBody>
        </p:sp>
      </p:grpSp>
      <p:sp>
        <p:nvSpPr>
          <p:cNvPr id="92" name="Rechteck 91"/>
          <p:cNvSpPr/>
          <p:nvPr/>
        </p:nvSpPr>
        <p:spPr>
          <a:xfrm>
            <a:off x="4929988" y="5338928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≈   35,18°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Snelliussches Brechungsgesetz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  <p:pic>
        <p:nvPicPr>
          <p:cNvPr id="5" name="Grafik 4" descr="Brechungsgeset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214422"/>
            <a:ext cx="2219635" cy="914528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3449800" y="1672526"/>
            <a:ext cx="8572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7"/>
          <p:cNvGrpSpPr/>
          <p:nvPr/>
        </p:nvGrpSpPr>
        <p:grpSpPr>
          <a:xfrm>
            <a:off x="4493016" y="1481317"/>
            <a:ext cx="3467963" cy="410433"/>
            <a:chOff x="3850074" y="1409879"/>
            <a:chExt cx="3467963" cy="410433"/>
          </a:xfrm>
        </p:grpSpPr>
        <p:pic>
          <p:nvPicPr>
            <p:cNvPr id="9" name="Grafik 8" descr="n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2203" y="1441958"/>
              <a:ext cx="342948" cy="333422"/>
            </a:xfrm>
            <a:prstGeom prst="rect">
              <a:avLst/>
            </a:prstGeom>
          </p:spPr>
        </p:pic>
        <p:pic>
          <p:nvPicPr>
            <p:cNvPr id="11" name="Grafik 10" descr="n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6984" y="1467838"/>
              <a:ext cx="381053" cy="352474"/>
            </a:xfrm>
            <a:prstGeom prst="rect">
              <a:avLst/>
            </a:prstGeom>
          </p:spPr>
        </p:pic>
        <p:pic>
          <p:nvPicPr>
            <p:cNvPr id="12" name="Grafik 11" descr="sin delta 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0074" y="1409879"/>
              <a:ext cx="771633" cy="371527"/>
            </a:xfrm>
            <a:prstGeom prst="rect">
              <a:avLst/>
            </a:prstGeom>
          </p:spPr>
        </p:pic>
        <p:pic>
          <p:nvPicPr>
            <p:cNvPr id="13" name="Grafik 12" descr="sin delta 2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6509" y="1417938"/>
              <a:ext cx="800212" cy="390580"/>
            </a:xfrm>
            <a:prstGeom prst="rect">
              <a:avLst/>
            </a:prstGeom>
          </p:spPr>
        </p:pic>
        <p:pic>
          <p:nvPicPr>
            <p:cNvPr id="14" name="Grafik 13" descr="mal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5140" y="1500174"/>
              <a:ext cx="181000" cy="200053"/>
            </a:xfrm>
            <a:prstGeom prst="rect">
              <a:avLst/>
            </a:prstGeom>
          </p:spPr>
        </p:pic>
        <p:pic>
          <p:nvPicPr>
            <p:cNvPr id="15" name="Grafik 14" descr="mal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43438" y="1500174"/>
              <a:ext cx="181000" cy="200053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357818" y="1428736"/>
              <a:ext cx="3429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Rechteck 18"/>
          <p:cNvSpPr/>
          <p:nvPr/>
        </p:nvSpPr>
        <p:spPr>
          <a:xfrm>
            <a:off x="928662" y="1142984"/>
            <a:ext cx="7215238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8"/>
          <p:cNvGrpSpPr/>
          <p:nvPr/>
        </p:nvGrpSpPr>
        <p:grpSpPr>
          <a:xfrm>
            <a:off x="5857884" y="2500306"/>
            <a:ext cx="2272082" cy="461665"/>
            <a:chOff x="2950783" y="2500306"/>
            <a:chExt cx="2272082" cy="461665"/>
          </a:xfrm>
        </p:grpSpPr>
        <p:pic>
          <p:nvPicPr>
            <p:cNvPr id="36" name="Grafik 35" descr="n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0783" y="2591971"/>
              <a:ext cx="381053" cy="352474"/>
            </a:xfrm>
            <a:prstGeom prst="rect">
              <a:avLst/>
            </a:prstGeom>
          </p:spPr>
        </p:pic>
        <p:sp>
          <p:nvSpPr>
            <p:cNvPr id="37" name="Textfeld 36"/>
            <p:cNvSpPr txBox="1"/>
            <p:nvPr/>
          </p:nvSpPr>
          <p:spPr>
            <a:xfrm>
              <a:off x="3286116" y="2500306"/>
              <a:ext cx="1936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(Luft)= 1,0003</a:t>
              </a:r>
              <a:endParaRPr lang="de-DE" sz="2400" dirty="0"/>
            </a:p>
          </p:txBody>
        </p:sp>
      </p:grpSp>
      <p:grpSp>
        <p:nvGrpSpPr>
          <p:cNvPr id="6" name="Gruppieren 41"/>
          <p:cNvGrpSpPr/>
          <p:nvPr/>
        </p:nvGrpSpPr>
        <p:grpSpPr>
          <a:xfrm>
            <a:off x="3143240" y="2500306"/>
            <a:ext cx="2023728" cy="461665"/>
            <a:chOff x="5000628" y="2500306"/>
            <a:chExt cx="2023728" cy="461665"/>
          </a:xfrm>
        </p:grpSpPr>
        <p:pic>
          <p:nvPicPr>
            <p:cNvPr id="40" name="Grafik 39" descr="n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628" y="2571744"/>
              <a:ext cx="342948" cy="333422"/>
            </a:xfrm>
            <a:prstGeom prst="rect">
              <a:avLst/>
            </a:prstGeom>
          </p:spPr>
        </p:pic>
        <p:sp>
          <p:nvSpPr>
            <p:cNvPr id="41" name="Textfeld 40"/>
            <p:cNvSpPr txBox="1"/>
            <p:nvPr/>
          </p:nvSpPr>
          <p:spPr>
            <a:xfrm>
              <a:off x="5286380" y="2500306"/>
              <a:ext cx="1737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(Glas) = 1,46</a:t>
              </a:r>
              <a:endParaRPr lang="de-DE" sz="2400" dirty="0"/>
            </a:p>
          </p:txBody>
        </p:sp>
      </p:grpSp>
      <p:grpSp>
        <p:nvGrpSpPr>
          <p:cNvPr id="96" name="Gruppieren 95"/>
          <p:cNvGrpSpPr/>
          <p:nvPr/>
        </p:nvGrpSpPr>
        <p:grpSpPr>
          <a:xfrm>
            <a:off x="948656" y="3186920"/>
            <a:ext cx="2537532" cy="808868"/>
            <a:chOff x="948656" y="3186920"/>
            <a:chExt cx="2537532" cy="808868"/>
          </a:xfrm>
        </p:grpSpPr>
        <p:sp>
          <p:nvSpPr>
            <p:cNvPr id="47" name="Rechteck 46"/>
            <p:cNvSpPr/>
            <p:nvPr/>
          </p:nvSpPr>
          <p:spPr>
            <a:xfrm>
              <a:off x="1696163" y="3342196"/>
              <a:ext cx="5453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dirty="0" smtClean="0"/>
                <a:t>=   </a:t>
              </a:r>
              <a:endParaRPr lang="de-DE" sz="2400" dirty="0"/>
            </a:p>
          </p:txBody>
        </p:sp>
        <p:pic>
          <p:nvPicPr>
            <p:cNvPr id="61" name="Grafik 60" descr="sin delta 2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8656" y="3408241"/>
              <a:ext cx="800212" cy="390580"/>
            </a:xfrm>
            <a:prstGeom prst="rect">
              <a:avLst/>
            </a:prstGeom>
          </p:spPr>
        </p:pic>
        <p:grpSp>
          <p:nvGrpSpPr>
            <p:cNvPr id="78" name="Gruppieren 77"/>
            <p:cNvGrpSpPr/>
            <p:nvPr/>
          </p:nvGrpSpPr>
          <p:grpSpPr>
            <a:xfrm>
              <a:off x="2167923" y="3186920"/>
              <a:ext cx="1318265" cy="808868"/>
              <a:chOff x="2167923" y="3186920"/>
              <a:chExt cx="1318265" cy="808868"/>
            </a:xfrm>
          </p:grpSpPr>
          <p:pic>
            <p:nvPicPr>
              <p:cNvPr id="45" name="Grafik 44" descr="sin delta 1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7923" y="3186920"/>
                <a:ext cx="771633" cy="371527"/>
              </a:xfrm>
              <a:prstGeom prst="rect">
                <a:avLst/>
              </a:prstGeom>
            </p:spPr>
          </p:pic>
          <p:pic>
            <p:nvPicPr>
              <p:cNvPr id="59" name="Grafik 58" descr="n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3240" y="3214686"/>
                <a:ext cx="342948" cy="333422"/>
              </a:xfrm>
              <a:prstGeom prst="rect">
                <a:avLst/>
              </a:prstGeom>
            </p:spPr>
          </p:pic>
          <p:pic>
            <p:nvPicPr>
              <p:cNvPr id="60" name="Grafik 59" descr="n2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3174" y="3643314"/>
                <a:ext cx="381053" cy="352474"/>
              </a:xfrm>
              <a:prstGeom prst="rect">
                <a:avLst/>
              </a:prstGeom>
            </p:spPr>
          </p:pic>
          <p:cxnSp>
            <p:nvCxnSpPr>
              <p:cNvPr id="62" name="Gerade Verbindung 61"/>
              <p:cNvCxnSpPr/>
              <p:nvPr/>
            </p:nvCxnSpPr>
            <p:spPr>
              <a:xfrm>
                <a:off x="2178976" y="3590476"/>
                <a:ext cx="1298284" cy="86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3" name="Grafik 62" descr="mal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10609" y="3270758"/>
                <a:ext cx="181000" cy="200053"/>
              </a:xfrm>
              <a:prstGeom prst="rect">
                <a:avLst/>
              </a:prstGeom>
            </p:spPr>
          </p:pic>
        </p:grpSp>
      </p:grpSp>
      <p:sp>
        <p:nvSpPr>
          <p:cNvPr id="92" name="Rechteck 91"/>
          <p:cNvSpPr/>
          <p:nvPr/>
        </p:nvSpPr>
        <p:spPr>
          <a:xfrm>
            <a:off x="4723220" y="5338106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≈   29,95°</a:t>
            </a:r>
            <a:endParaRPr lang="de-DE" sz="2400" dirty="0"/>
          </a:p>
        </p:txBody>
      </p:sp>
      <p:grpSp>
        <p:nvGrpSpPr>
          <p:cNvPr id="76" name="Gruppieren 75"/>
          <p:cNvGrpSpPr/>
          <p:nvPr/>
        </p:nvGrpSpPr>
        <p:grpSpPr>
          <a:xfrm>
            <a:off x="915580" y="2500306"/>
            <a:ext cx="1621561" cy="461665"/>
            <a:chOff x="915580" y="2500306"/>
            <a:chExt cx="1621561" cy="461665"/>
          </a:xfrm>
        </p:grpSpPr>
        <p:sp>
          <p:nvSpPr>
            <p:cNvPr id="35" name="Textfeld 34"/>
            <p:cNvSpPr txBox="1"/>
            <p:nvPr/>
          </p:nvSpPr>
          <p:spPr>
            <a:xfrm>
              <a:off x="1714480" y="2500306"/>
              <a:ext cx="822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= 20°</a:t>
              </a:r>
              <a:endParaRPr lang="de-DE" sz="2400" dirty="0"/>
            </a:p>
          </p:txBody>
        </p:sp>
        <p:pic>
          <p:nvPicPr>
            <p:cNvPr id="64" name="Grafik 63" descr="sin delta 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580" y="2542724"/>
              <a:ext cx="771633" cy="371527"/>
            </a:xfrm>
            <a:prstGeom prst="rect">
              <a:avLst/>
            </a:prstGeom>
          </p:spPr>
        </p:pic>
      </p:grpSp>
      <p:grpSp>
        <p:nvGrpSpPr>
          <p:cNvPr id="100" name="Gruppieren 99"/>
          <p:cNvGrpSpPr/>
          <p:nvPr/>
        </p:nvGrpSpPr>
        <p:grpSpPr>
          <a:xfrm>
            <a:off x="928662" y="4065195"/>
            <a:ext cx="3431201" cy="815615"/>
            <a:chOff x="928662" y="4065195"/>
            <a:chExt cx="3431201" cy="815615"/>
          </a:xfrm>
        </p:grpSpPr>
        <p:grpSp>
          <p:nvGrpSpPr>
            <p:cNvPr id="77" name="Gruppieren 76"/>
            <p:cNvGrpSpPr/>
            <p:nvPr/>
          </p:nvGrpSpPr>
          <p:grpSpPr>
            <a:xfrm>
              <a:off x="928662" y="4065195"/>
              <a:ext cx="3431201" cy="785818"/>
              <a:chOff x="928662" y="4065195"/>
              <a:chExt cx="3431201" cy="785818"/>
            </a:xfrm>
          </p:grpSpPr>
          <p:grpSp>
            <p:nvGrpSpPr>
              <p:cNvPr id="20" name="Gruppieren 76"/>
              <p:cNvGrpSpPr/>
              <p:nvPr/>
            </p:nvGrpSpPr>
            <p:grpSpPr>
              <a:xfrm>
                <a:off x="1289641" y="4065195"/>
                <a:ext cx="3070222" cy="785818"/>
                <a:chOff x="1643042" y="4251742"/>
                <a:chExt cx="3070222" cy="785818"/>
              </a:xfrm>
            </p:grpSpPr>
            <p:sp>
              <p:nvSpPr>
                <p:cNvPr id="66" name="Rechteck 65"/>
                <p:cNvSpPr/>
                <p:nvPr/>
              </p:nvSpPr>
              <p:spPr>
                <a:xfrm>
                  <a:off x="1643042" y="4429132"/>
                  <a:ext cx="127823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2400" dirty="0" smtClean="0"/>
                    <a:t>=  arcsin </a:t>
                  </a:r>
                  <a:endParaRPr lang="de-DE" sz="2400" dirty="0"/>
                </a:p>
              </p:txBody>
            </p:sp>
            <p:grpSp>
              <p:nvGrpSpPr>
                <p:cNvPr id="21" name="Gruppieren 75"/>
                <p:cNvGrpSpPr/>
                <p:nvPr/>
              </p:nvGrpSpPr>
              <p:grpSpPr>
                <a:xfrm>
                  <a:off x="3070190" y="4251742"/>
                  <a:ext cx="1643074" cy="785818"/>
                  <a:chOff x="3071802" y="4214818"/>
                  <a:chExt cx="1643074" cy="785818"/>
                </a:xfrm>
              </p:grpSpPr>
              <p:sp>
                <p:nvSpPr>
                  <p:cNvPr id="68" name="Bogen 67"/>
                  <p:cNvSpPr/>
                  <p:nvPr/>
                </p:nvSpPr>
                <p:spPr>
                  <a:xfrm>
                    <a:off x="4429124" y="4214818"/>
                    <a:ext cx="285752" cy="785818"/>
                  </a:xfrm>
                  <a:prstGeom prst="arc">
                    <a:avLst>
                      <a:gd name="adj1" fmla="val 16200000"/>
                      <a:gd name="adj2" fmla="val 5418892"/>
                    </a:avLst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7" name="Bogen 66"/>
                  <p:cNvSpPr/>
                  <p:nvPr/>
                </p:nvSpPr>
                <p:spPr>
                  <a:xfrm flipH="1">
                    <a:off x="3071802" y="4214818"/>
                    <a:ext cx="285752" cy="785818"/>
                  </a:xfrm>
                  <a:prstGeom prst="arc">
                    <a:avLst>
                      <a:gd name="adj1" fmla="val 16200000"/>
                      <a:gd name="adj2" fmla="val 5418892"/>
                    </a:avLst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pic>
            <p:nvPicPr>
              <p:cNvPr id="69" name="Grafik 68" descr="sin delta 2.PNG"/>
              <p:cNvPicPr>
                <a:picLocks noChangeAspect="1"/>
              </p:cNvPicPr>
              <p:nvPr/>
            </p:nvPicPr>
            <p:blipFill>
              <a:blip r:embed="rId7"/>
              <a:srcRect l="49487"/>
              <a:stretch>
                <a:fillRect/>
              </a:stretch>
            </p:blipFill>
            <p:spPr>
              <a:xfrm>
                <a:off x="928662" y="4286256"/>
                <a:ext cx="404212" cy="390580"/>
              </a:xfrm>
              <a:prstGeom prst="rect">
                <a:avLst/>
              </a:prstGeom>
            </p:spPr>
          </p:pic>
        </p:grpSp>
        <p:grpSp>
          <p:nvGrpSpPr>
            <p:cNvPr id="88" name="Gruppieren 87"/>
            <p:cNvGrpSpPr/>
            <p:nvPr/>
          </p:nvGrpSpPr>
          <p:grpSpPr>
            <a:xfrm>
              <a:off x="2857488" y="4071942"/>
              <a:ext cx="1318265" cy="808868"/>
              <a:chOff x="2167923" y="3186920"/>
              <a:chExt cx="1318265" cy="808868"/>
            </a:xfrm>
          </p:grpSpPr>
          <p:pic>
            <p:nvPicPr>
              <p:cNvPr id="89" name="Grafik 88" descr="sin delta 1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7923" y="3186920"/>
                <a:ext cx="771633" cy="371527"/>
              </a:xfrm>
              <a:prstGeom prst="rect">
                <a:avLst/>
              </a:prstGeom>
            </p:spPr>
          </p:pic>
          <p:pic>
            <p:nvPicPr>
              <p:cNvPr id="90" name="Grafik 89" descr="n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3240" y="3214686"/>
                <a:ext cx="342948" cy="333422"/>
              </a:xfrm>
              <a:prstGeom prst="rect">
                <a:avLst/>
              </a:prstGeom>
            </p:spPr>
          </p:pic>
          <p:pic>
            <p:nvPicPr>
              <p:cNvPr id="93" name="Grafik 92" descr="n2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3174" y="3643314"/>
                <a:ext cx="381053" cy="352474"/>
              </a:xfrm>
              <a:prstGeom prst="rect">
                <a:avLst/>
              </a:prstGeom>
            </p:spPr>
          </p:pic>
          <p:cxnSp>
            <p:nvCxnSpPr>
              <p:cNvPr id="94" name="Gerade Verbindung 93"/>
              <p:cNvCxnSpPr/>
              <p:nvPr/>
            </p:nvCxnSpPr>
            <p:spPr>
              <a:xfrm>
                <a:off x="2178976" y="3590476"/>
                <a:ext cx="1298284" cy="86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5" name="Grafik 94" descr="mal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10609" y="3270758"/>
                <a:ext cx="181000" cy="200053"/>
              </a:xfrm>
              <a:prstGeom prst="rect">
                <a:avLst/>
              </a:prstGeom>
            </p:spPr>
          </p:pic>
        </p:grpSp>
      </p:grpSp>
      <p:grpSp>
        <p:nvGrpSpPr>
          <p:cNvPr id="99" name="Gruppieren 98"/>
          <p:cNvGrpSpPr/>
          <p:nvPr/>
        </p:nvGrpSpPr>
        <p:grpSpPr>
          <a:xfrm>
            <a:off x="926799" y="5139175"/>
            <a:ext cx="3716639" cy="894630"/>
            <a:chOff x="926799" y="5139175"/>
            <a:chExt cx="3716639" cy="894630"/>
          </a:xfrm>
        </p:grpSpPr>
        <p:grpSp>
          <p:nvGrpSpPr>
            <p:cNvPr id="23" name="Gruppieren 94"/>
            <p:cNvGrpSpPr/>
            <p:nvPr/>
          </p:nvGrpSpPr>
          <p:grpSpPr>
            <a:xfrm>
              <a:off x="1264675" y="5139175"/>
              <a:ext cx="3378763" cy="894630"/>
              <a:chOff x="1264675" y="5139175"/>
              <a:chExt cx="3378763" cy="894630"/>
            </a:xfrm>
          </p:grpSpPr>
          <p:sp>
            <p:nvSpPr>
              <p:cNvPr id="79" name="Bogen 78"/>
              <p:cNvSpPr/>
              <p:nvPr/>
            </p:nvSpPr>
            <p:spPr>
              <a:xfrm>
                <a:off x="4357686" y="5143512"/>
                <a:ext cx="285752" cy="785818"/>
              </a:xfrm>
              <a:prstGeom prst="arc">
                <a:avLst>
                  <a:gd name="adj1" fmla="val 16200000"/>
                  <a:gd name="adj2" fmla="val 541889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0" name="Gerade Verbindung 79"/>
              <p:cNvCxnSpPr/>
              <p:nvPr/>
            </p:nvCxnSpPr>
            <p:spPr>
              <a:xfrm>
                <a:off x="2892808" y="5577792"/>
                <a:ext cx="1627434" cy="12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Bogen 80"/>
              <p:cNvSpPr/>
              <p:nvPr/>
            </p:nvSpPr>
            <p:spPr>
              <a:xfrm flipH="1">
                <a:off x="2714612" y="5143512"/>
                <a:ext cx="285752" cy="785818"/>
              </a:xfrm>
              <a:prstGeom prst="arc">
                <a:avLst>
                  <a:gd name="adj1" fmla="val 16200000"/>
                  <a:gd name="adj2" fmla="val 541889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Rechteck 82"/>
              <p:cNvSpPr/>
              <p:nvPr/>
            </p:nvSpPr>
            <p:spPr>
              <a:xfrm>
                <a:off x="1264675" y="5333910"/>
                <a:ext cx="12782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 smtClean="0"/>
                  <a:t>=  arcsin </a:t>
                </a:r>
                <a:endParaRPr lang="de-DE" sz="2400" dirty="0"/>
              </a:p>
            </p:txBody>
          </p:sp>
          <p:sp>
            <p:nvSpPr>
              <p:cNvPr id="85" name="Rechteck 84"/>
              <p:cNvSpPr/>
              <p:nvPr/>
            </p:nvSpPr>
            <p:spPr>
              <a:xfrm>
                <a:off x="2810865" y="5139175"/>
                <a:ext cx="10903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 smtClean="0"/>
                  <a:t>sin 20° </a:t>
                </a:r>
                <a:endParaRPr lang="de-DE" sz="2400" dirty="0"/>
              </a:p>
            </p:txBody>
          </p:sp>
          <p:pic>
            <p:nvPicPr>
              <p:cNvPr id="86" name="Grafik 85" descr="mal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4744" y="5286388"/>
                <a:ext cx="181000" cy="200053"/>
              </a:xfrm>
              <a:prstGeom prst="rect">
                <a:avLst/>
              </a:prstGeom>
            </p:spPr>
          </p:pic>
          <p:sp>
            <p:nvSpPr>
              <p:cNvPr id="87" name="Rechteck 86"/>
              <p:cNvSpPr/>
              <p:nvPr/>
            </p:nvSpPr>
            <p:spPr>
              <a:xfrm>
                <a:off x="3786182" y="5143512"/>
                <a:ext cx="7970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 smtClean="0"/>
                  <a:t> 1,46</a:t>
                </a:r>
                <a:endParaRPr lang="de-DE" sz="2400" dirty="0"/>
              </a:p>
            </p:txBody>
          </p:sp>
          <p:sp>
            <p:nvSpPr>
              <p:cNvPr id="91" name="Rechteck 90"/>
              <p:cNvSpPr/>
              <p:nvPr/>
            </p:nvSpPr>
            <p:spPr>
              <a:xfrm>
                <a:off x="3143240" y="5572140"/>
                <a:ext cx="1107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 smtClean="0"/>
                  <a:t> 1,0003</a:t>
                </a:r>
                <a:endParaRPr lang="de-DE" sz="2400" dirty="0"/>
              </a:p>
            </p:txBody>
          </p:sp>
        </p:grpSp>
        <p:pic>
          <p:nvPicPr>
            <p:cNvPr id="97" name="Grafik 96" descr="sin delta 2.PNG"/>
            <p:cNvPicPr>
              <a:picLocks noChangeAspect="1"/>
            </p:cNvPicPr>
            <p:nvPr/>
          </p:nvPicPr>
          <p:blipFill>
            <a:blip r:embed="rId7"/>
            <a:srcRect l="49487"/>
            <a:stretch>
              <a:fillRect/>
            </a:stretch>
          </p:blipFill>
          <p:spPr>
            <a:xfrm>
              <a:off x="926799" y="5403909"/>
              <a:ext cx="404212" cy="3905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Snelliussches Brechungsgesetz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  <p:pic>
        <p:nvPicPr>
          <p:cNvPr id="5" name="Grafik 4" descr="Brechung 20 Grad grü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857232"/>
            <a:ext cx="6643704" cy="531496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428860" y="5715016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δ</a:t>
            </a:r>
            <a:r>
              <a:rPr lang="de-DE" sz="2400" baseline="-25000" dirty="0" smtClean="0">
                <a:solidFill>
                  <a:schemeClr val="bg1"/>
                </a:solidFill>
              </a:rPr>
              <a:t>1</a:t>
            </a:r>
            <a:r>
              <a:rPr lang="de-DE" sz="2400" dirty="0" smtClean="0">
                <a:solidFill>
                  <a:schemeClr val="bg1"/>
                </a:solidFill>
              </a:rPr>
              <a:t> = 20°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72198" y="857232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δ</a:t>
            </a:r>
            <a:r>
              <a:rPr lang="de-DE" sz="2400" baseline="-25000" dirty="0" smtClean="0">
                <a:solidFill>
                  <a:schemeClr val="bg1"/>
                </a:solidFill>
              </a:rPr>
              <a:t>2</a:t>
            </a:r>
            <a:r>
              <a:rPr lang="de-DE" sz="2400" dirty="0" smtClean="0">
                <a:solidFill>
                  <a:schemeClr val="bg1"/>
                </a:solidFill>
              </a:rPr>
              <a:t> = 30°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715008" y="5715016"/>
            <a:ext cx="1325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δ</a:t>
            </a:r>
            <a:r>
              <a:rPr lang="de-DE" sz="2400" baseline="-25000" dirty="0" err="1" smtClean="0">
                <a:solidFill>
                  <a:schemeClr val="bg1"/>
                </a:solidFill>
              </a:rPr>
              <a:t>Ref</a:t>
            </a:r>
            <a:r>
              <a:rPr lang="de-DE" sz="2400" dirty="0" smtClean="0">
                <a:solidFill>
                  <a:schemeClr val="bg1"/>
                </a:solidFill>
              </a:rPr>
              <a:t> = 20°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Kritischer Winkel und Totalreflexion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  <p:cxnSp>
        <p:nvCxnSpPr>
          <p:cNvPr id="5" name="Gerade Verbindung 4"/>
          <p:cNvCxnSpPr/>
          <p:nvPr/>
        </p:nvCxnSpPr>
        <p:spPr>
          <a:xfrm>
            <a:off x="0" y="3357562"/>
            <a:ext cx="9144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572396" y="2928934"/>
            <a:ext cx="1428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Grenzfläche</a:t>
            </a:r>
            <a:endParaRPr lang="de-DE" sz="2000" dirty="0"/>
          </a:p>
        </p:txBody>
      </p:sp>
      <p:cxnSp>
        <p:nvCxnSpPr>
          <p:cNvPr id="7" name="Gerade Verbindung 6"/>
          <p:cNvCxnSpPr/>
          <p:nvPr/>
        </p:nvCxnSpPr>
        <p:spPr>
          <a:xfrm rot="5400000">
            <a:off x="1857356" y="3500438"/>
            <a:ext cx="5429288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643438" y="785794"/>
            <a:ext cx="1199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Einfallslot</a:t>
            </a:r>
            <a:endParaRPr lang="de-DE" sz="2000" dirty="0"/>
          </a:p>
        </p:txBody>
      </p:sp>
      <p:sp>
        <p:nvSpPr>
          <p:cNvPr id="24" name="Textfeld 23"/>
          <p:cNvSpPr txBox="1"/>
          <p:nvPr/>
        </p:nvSpPr>
        <p:spPr>
          <a:xfrm>
            <a:off x="0" y="4071942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Medium 1 (Glas)</a:t>
            </a:r>
            <a:endParaRPr lang="de-DE" sz="2400" dirty="0"/>
          </a:p>
        </p:txBody>
      </p:sp>
      <p:sp>
        <p:nvSpPr>
          <p:cNvPr id="25" name="Textfeld 24"/>
          <p:cNvSpPr txBox="1"/>
          <p:nvPr/>
        </p:nvSpPr>
        <p:spPr>
          <a:xfrm>
            <a:off x="0" y="2000240"/>
            <a:ext cx="218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n</a:t>
            </a:r>
            <a:r>
              <a:rPr lang="de-DE" sz="2400" baseline="-25000" dirty="0" smtClean="0"/>
              <a:t>2 </a:t>
            </a:r>
            <a:r>
              <a:rPr lang="de-DE" sz="2400" dirty="0" smtClean="0"/>
              <a:t>= 1,0003 </a:t>
            </a:r>
            <a:endParaRPr lang="de-DE" sz="2400" baseline="-25000" dirty="0" smtClean="0"/>
          </a:p>
        </p:txBody>
      </p:sp>
      <p:sp>
        <p:nvSpPr>
          <p:cNvPr id="26" name="Textfeld 25"/>
          <p:cNvSpPr txBox="1"/>
          <p:nvPr/>
        </p:nvSpPr>
        <p:spPr>
          <a:xfrm>
            <a:off x="0" y="1643050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Medium 2 (Luft)</a:t>
            </a:r>
            <a:endParaRPr lang="de-DE" sz="2400" dirty="0"/>
          </a:p>
        </p:txBody>
      </p:sp>
      <p:sp>
        <p:nvSpPr>
          <p:cNvPr id="27" name="Textfeld 26"/>
          <p:cNvSpPr txBox="1"/>
          <p:nvPr/>
        </p:nvSpPr>
        <p:spPr>
          <a:xfrm>
            <a:off x="0" y="4429132"/>
            <a:ext cx="1412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n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 = 1,46 </a:t>
            </a:r>
          </a:p>
          <a:p>
            <a:endParaRPr lang="de-DE" sz="2000" dirty="0"/>
          </a:p>
        </p:txBody>
      </p:sp>
      <p:sp>
        <p:nvSpPr>
          <p:cNvPr id="33" name="Textfeld 32"/>
          <p:cNvSpPr txBox="1"/>
          <p:nvPr/>
        </p:nvSpPr>
        <p:spPr>
          <a:xfrm>
            <a:off x="164434" y="2743200"/>
            <a:ext cx="1146468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/>
              <a:t>n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  ˃  n</a:t>
            </a:r>
            <a:r>
              <a:rPr lang="de-DE" sz="2400" baseline="-25000" dirty="0" smtClean="0"/>
              <a:t>2</a:t>
            </a:r>
            <a:endParaRPr lang="de-DE" sz="2400" dirty="0"/>
          </a:p>
        </p:txBody>
      </p:sp>
      <p:grpSp>
        <p:nvGrpSpPr>
          <p:cNvPr id="48" name="Gruppieren 47"/>
          <p:cNvGrpSpPr/>
          <p:nvPr/>
        </p:nvGrpSpPr>
        <p:grpSpPr>
          <a:xfrm>
            <a:off x="3786182" y="1285860"/>
            <a:ext cx="1928826" cy="4286280"/>
            <a:chOff x="3786182" y="1285860"/>
            <a:chExt cx="1928826" cy="4286280"/>
          </a:xfrm>
        </p:grpSpPr>
        <p:cxnSp>
          <p:nvCxnSpPr>
            <p:cNvPr id="37" name="Gerade Verbindung 36"/>
            <p:cNvCxnSpPr/>
            <p:nvPr/>
          </p:nvCxnSpPr>
          <p:spPr>
            <a:xfrm rot="5400000" flipH="1" flipV="1">
              <a:off x="3071802" y="4071942"/>
              <a:ext cx="2214578" cy="785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 rot="5400000" flipH="1" flipV="1">
              <a:off x="4107653" y="1750207"/>
              <a:ext cx="2071702" cy="1143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/>
          <p:cNvGrpSpPr/>
          <p:nvPr/>
        </p:nvGrpSpPr>
        <p:grpSpPr>
          <a:xfrm>
            <a:off x="3071802" y="2428868"/>
            <a:ext cx="3857652" cy="2786082"/>
            <a:chOff x="3071802" y="2428868"/>
            <a:chExt cx="3857652" cy="2786082"/>
          </a:xfrm>
        </p:grpSpPr>
        <p:cxnSp>
          <p:nvCxnSpPr>
            <p:cNvPr id="41" name="Gerade Verbindung 40"/>
            <p:cNvCxnSpPr/>
            <p:nvPr/>
          </p:nvCxnSpPr>
          <p:spPr>
            <a:xfrm rot="5400000" flipH="1" flipV="1">
              <a:off x="2893207" y="3536157"/>
              <a:ext cx="1857388" cy="1500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 flipV="1">
              <a:off x="4572000" y="2428868"/>
              <a:ext cx="2357454" cy="9286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ieren 66"/>
          <p:cNvGrpSpPr/>
          <p:nvPr/>
        </p:nvGrpSpPr>
        <p:grpSpPr>
          <a:xfrm>
            <a:off x="3643306" y="4267697"/>
            <a:ext cx="944421" cy="551662"/>
            <a:chOff x="3643306" y="4267697"/>
            <a:chExt cx="944421" cy="551662"/>
          </a:xfrm>
        </p:grpSpPr>
        <p:sp>
          <p:nvSpPr>
            <p:cNvPr id="53" name="Bogen 52"/>
            <p:cNvSpPr/>
            <p:nvPr/>
          </p:nvSpPr>
          <p:spPr>
            <a:xfrm rot="912566" flipV="1">
              <a:off x="3717176" y="4267697"/>
              <a:ext cx="870551" cy="241572"/>
            </a:xfrm>
            <a:prstGeom prst="arc">
              <a:avLst>
                <a:gd name="adj1" fmla="val 10906908"/>
                <a:gd name="adj2" fmla="val 2151058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3643306" y="4357694"/>
              <a:ext cx="4331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</a:rPr>
                <a:t>δ</a:t>
              </a:r>
              <a:r>
                <a:rPr lang="de-DE" sz="2400" baseline="-25000" dirty="0" smtClean="0">
                  <a:solidFill>
                    <a:srgbClr val="FF0000"/>
                  </a:solidFill>
                </a:rPr>
                <a:t>c</a:t>
              </a:r>
              <a:endParaRPr lang="de-DE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2928926" y="3345163"/>
            <a:ext cx="4252291" cy="1798349"/>
            <a:chOff x="2928926" y="3345163"/>
            <a:chExt cx="4252291" cy="1798349"/>
          </a:xfrm>
        </p:grpSpPr>
        <p:cxnSp>
          <p:nvCxnSpPr>
            <p:cNvPr id="61" name="Gerade Verbindung 60"/>
            <p:cNvCxnSpPr/>
            <p:nvPr/>
          </p:nvCxnSpPr>
          <p:spPr>
            <a:xfrm rot="5400000" flipH="1" flipV="1">
              <a:off x="2857488" y="3429000"/>
              <a:ext cx="1785950" cy="164307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>
            <a:xfrm>
              <a:off x="4609449" y="3345163"/>
              <a:ext cx="2571768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feld 80"/>
          <p:cNvSpPr txBox="1"/>
          <p:nvPr/>
        </p:nvSpPr>
        <p:spPr>
          <a:xfrm>
            <a:off x="5198487" y="5771073"/>
            <a:ext cx="228601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δ</a:t>
            </a:r>
            <a:r>
              <a:rPr lang="de-DE" sz="2400" baseline="-25000" dirty="0" smtClean="0"/>
              <a:t>c</a:t>
            </a:r>
            <a:r>
              <a:rPr lang="de-DE" sz="2400" dirty="0" smtClean="0"/>
              <a:t> =  ≈   43,25°</a:t>
            </a:r>
          </a:p>
          <a:p>
            <a:r>
              <a:rPr lang="de-DE" sz="2400" dirty="0" smtClean="0"/>
              <a:t>     </a:t>
            </a:r>
          </a:p>
          <a:p>
            <a:endParaRPr lang="de-DE" sz="2400" dirty="0"/>
          </a:p>
        </p:txBody>
      </p:sp>
      <p:grpSp>
        <p:nvGrpSpPr>
          <p:cNvPr id="84" name="Gruppieren 83"/>
          <p:cNvGrpSpPr/>
          <p:nvPr/>
        </p:nvGrpSpPr>
        <p:grpSpPr>
          <a:xfrm>
            <a:off x="6929454" y="4143380"/>
            <a:ext cx="642942" cy="714380"/>
            <a:chOff x="7286644" y="4214818"/>
            <a:chExt cx="642942" cy="714380"/>
          </a:xfrm>
        </p:grpSpPr>
        <p:sp>
          <p:nvSpPr>
            <p:cNvPr id="82" name="Geschweifte Klammer rechts 81"/>
            <p:cNvSpPr/>
            <p:nvPr/>
          </p:nvSpPr>
          <p:spPr>
            <a:xfrm rot="16200000">
              <a:off x="7465239" y="4464851"/>
              <a:ext cx="285752" cy="642942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7429520" y="42148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</a:rPr>
                <a:t>1</a:t>
              </a:r>
              <a:endParaRPr lang="de-DE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5214942" y="4857760"/>
            <a:ext cx="3071834" cy="1008388"/>
            <a:chOff x="5214942" y="4857760"/>
            <a:chExt cx="3071834" cy="1008388"/>
          </a:xfrm>
        </p:grpSpPr>
        <p:pic>
          <p:nvPicPr>
            <p:cNvPr id="85" name="Grafik 84" descr="sin delta 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16" y="4857760"/>
              <a:ext cx="800212" cy="390580"/>
            </a:xfrm>
            <a:prstGeom prst="rect">
              <a:avLst/>
            </a:prstGeom>
          </p:spPr>
        </p:pic>
        <p:sp>
          <p:nvSpPr>
            <p:cNvPr id="69" name="Textfeld 68"/>
            <p:cNvSpPr txBox="1"/>
            <p:nvPr/>
          </p:nvSpPr>
          <p:spPr>
            <a:xfrm>
              <a:off x="5214942" y="5035151"/>
              <a:ext cx="65594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δ</a:t>
              </a:r>
              <a:r>
                <a:rPr lang="de-DE" sz="2400" baseline="-25000" dirty="0" smtClean="0"/>
                <a:t>c</a:t>
              </a:r>
              <a:r>
                <a:rPr lang="de-DE" sz="2400" dirty="0" smtClean="0"/>
                <a:t> =</a:t>
              </a:r>
            </a:p>
            <a:p>
              <a:endParaRPr lang="de-DE" sz="2400" dirty="0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5643570" y="5035150"/>
              <a:ext cx="11932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dirty="0" smtClean="0"/>
                <a:t>   arcsin </a:t>
              </a:r>
              <a:endParaRPr lang="de-DE" sz="2400" dirty="0"/>
            </a:p>
          </p:txBody>
        </p:sp>
        <p:sp>
          <p:nvSpPr>
            <p:cNvPr id="72" name="Bogen 71"/>
            <p:cNvSpPr/>
            <p:nvPr/>
          </p:nvSpPr>
          <p:spPr>
            <a:xfrm>
              <a:off x="8001024" y="4857760"/>
              <a:ext cx="285752" cy="785818"/>
            </a:xfrm>
            <a:prstGeom prst="arc">
              <a:avLst>
                <a:gd name="adj1" fmla="val 16200000"/>
                <a:gd name="adj2" fmla="val 541889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Bogen 72"/>
            <p:cNvSpPr/>
            <p:nvPr/>
          </p:nvSpPr>
          <p:spPr>
            <a:xfrm flipH="1">
              <a:off x="6786578" y="4857760"/>
              <a:ext cx="285752" cy="785818"/>
            </a:xfrm>
            <a:prstGeom prst="arc">
              <a:avLst>
                <a:gd name="adj1" fmla="val 16200000"/>
                <a:gd name="adj2" fmla="val 541889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7" name="Grafik 76" descr="n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6146" y="4903577"/>
              <a:ext cx="381053" cy="352474"/>
            </a:xfrm>
            <a:prstGeom prst="rect">
              <a:avLst/>
            </a:prstGeom>
          </p:spPr>
        </p:pic>
        <p:cxnSp>
          <p:nvCxnSpPr>
            <p:cNvPr id="78" name="Gerade Verbindung 77"/>
            <p:cNvCxnSpPr/>
            <p:nvPr/>
          </p:nvCxnSpPr>
          <p:spPr>
            <a:xfrm>
              <a:off x="6891675" y="5278294"/>
              <a:ext cx="1298284" cy="86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Grafik 78" descr="ma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3834" y="4929198"/>
              <a:ext cx="181000" cy="200053"/>
            </a:xfrm>
            <a:prstGeom prst="rect">
              <a:avLst/>
            </a:prstGeom>
          </p:spPr>
        </p:pic>
        <p:pic>
          <p:nvPicPr>
            <p:cNvPr id="86" name="Grafik 85" descr="n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0063" y="5315218"/>
              <a:ext cx="342948" cy="333422"/>
            </a:xfrm>
            <a:prstGeom prst="rect">
              <a:avLst/>
            </a:prstGeom>
          </p:spPr>
        </p:pic>
      </p:grpSp>
      <p:grpSp>
        <p:nvGrpSpPr>
          <p:cNvPr id="88" name="Gruppieren 87"/>
          <p:cNvGrpSpPr/>
          <p:nvPr/>
        </p:nvGrpSpPr>
        <p:grpSpPr>
          <a:xfrm>
            <a:off x="5204671" y="4847506"/>
            <a:ext cx="2100258" cy="1008388"/>
            <a:chOff x="5214942" y="4857760"/>
            <a:chExt cx="2100258" cy="1008388"/>
          </a:xfrm>
        </p:grpSpPr>
        <p:sp>
          <p:nvSpPr>
            <p:cNvPr id="89" name="Textfeld 88"/>
            <p:cNvSpPr txBox="1"/>
            <p:nvPr/>
          </p:nvSpPr>
          <p:spPr>
            <a:xfrm>
              <a:off x="5214942" y="5035151"/>
              <a:ext cx="65594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δ</a:t>
              </a:r>
              <a:r>
                <a:rPr lang="de-DE" sz="2400" baseline="-25000" dirty="0" smtClean="0"/>
                <a:t>c</a:t>
              </a:r>
              <a:r>
                <a:rPr lang="de-DE" sz="2400" dirty="0" smtClean="0"/>
                <a:t> =</a:t>
              </a:r>
            </a:p>
            <a:p>
              <a:endParaRPr lang="de-DE" sz="2400" dirty="0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5643570" y="5035150"/>
              <a:ext cx="11932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dirty="0" smtClean="0"/>
                <a:t>   arcsin </a:t>
              </a:r>
              <a:endParaRPr lang="de-DE" sz="2400" dirty="0"/>
            </a:p>
          </p:txBody>
        </p:sp>
        <p:sp>
          <p:nvSpPr>
            <p:cNvPr id="91" name="Bogen 90"/>
            <p:cNvSpPr/>
            <p:nvPr/>
          </p:nvSpPr>
          <p:spPr>
            <a:xfrm>
              <a:off x="7029448" y="4866112"/>
              <a:ext cx="285752" cy="785818"/>
            </a:xfrm>
            <a:prstGeom prst="arc">
              <a:avLst>
                <a:gd name="adj1" fmla="val 16200000"/>
                <a:gd name="adj2" fmla="val 541889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4" name="Grafik 93" descr="n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6578" y="4929198"/>
              <a:ext cx="381053" cy="352474"/>
            </a:xfrm>
            <a:prstGeom prst="rect">
              <a:avLst/>
            </a:prstGeom>
          </p:spPr>
        </p:pic>
        <p:cxnSp>
          <p:nvCxnSpPr>
            <p:cNvPr id="95" name="Gerade Verbindung 94"/>
            <p:cNvCxnSpPr/>
            <p:nvPr/>
          </p:nvCxnSpPr>
          <p:spPr>
            <a:xfrm>
              <a:off x="6812425" y="5265362"/>
              <a:ext cx="400854" cy="69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Grafik 97" descr="n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1773" y="5302286"/>
              <a:ext cx="342948" cy="333422"/>
            </a:xfrm>
            <a:prstGeom prst="rect">
              <a:avLst/>
            </a:prstGeom>
          </p:spPr>
        </p:pic>
        <p:sp>
          <p:nvSpPr>
            <p:cNvPr id="92" name="Bogen 91"/>
            <p:cNvSpPr/>
            <p:nvPr/>
          </p:nvSpPr>
          <p:spPr>
            <a:xfrm flipH="1">
              <a:off x="6715140" y="4857760"/>
              <a:ext cx="285752" cy="785818"/>
            </a:xfrm>
            <a:prstGeom prst="arc">
              <a:avLst>
                <a:gd name="adj1" fmla="val 16200000"/>
                <a:gd name="adj2" fmla="val 541889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3" name="Rechteck 102"/>
          <p:cNvSpPr/>
          <p:nvPr/>
        </p:nvSpPr>
        <p:spPr>
          <a:xfrm>
            <a:off x="5214942" y="4786322"/>
            <a:ext cx="2143140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2" name="Gruppieren 111"/>
          <p:cNvGrpSpPr/>
          <p:nvPr/>
        </p:nvGrpSpPr>
        <p:grpSpPr>
          <a:xfrm>
            <a:off x="2643174" y="3357562"/>
            <a:ext cx="3857652" cy="1500198"/>
            <a:chOff x="2643174" y="3357562"/>
            <a:chExt cx="3857652" cy="1500198"/>
          </a:xfrm>
        </p:grpSpPr>
        <p:cxnSp>
          <p:nvCxnSpPr>
            <p:cNvPr id="105" name="Gerade Verbindung 104"/>
            <p:cNvCxnSpPr/>
            <p:nvPr/>
          </p:nvCxnSpPr>
          <p:spPr>
            <a:xfrm flipV="1">
              <a:off x="2643174" y="3357562"/>
              <a:ext cx="1928826" cy="15001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/>
            <p:cNvCxnSpPr/>
            <p:nvPr/>
          </p:nvCxnSpPr>
          <p:spPr>
            <a:xfrm>
              <a:off x="4572000" y="3357562"/>
              <a:ext cx="1928826" cy="15001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uppieren 112"/>
          <p:cNvGrpSpPr/>
          <p:nvPr/>
        </p:nvGrpSpPr>
        <p:grpSpPr>
          <a:xfrm>
            <a:off x="2928926" y="3357562"/>
            <a:ext cx="4252291" cy="1798349"/>
            <a:chOff x="2928926" y="3345163"/>
            <a:chExt cx="4252291" cy="1798349"/>
          </a:xfrm>
        </p:grpSpPr>
        <p:cxnSp>
          <p:nvCxnSpPr>
            <p:cNvPr id="114" name="Gerade Verbindung 113"/>
            <p:cNvCxnSpPr/>
            <p:nvPr/>
          </p:nvCxnSpPr>
          <p:spPr>
            <a:xfrm rot="5400000" flipH="1" flipV="1">
              <a:off x="2857488" y="3429000"/>
              <a:ext cx="1785950" cy="16430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/>
            <p:cNvCxnSpPr/>
            <p:nvPr/>
          </p:nvCxnSpPr>
          <p:spPr>
            <a:xfrm>
              <a:off x="4609449" y="3345163"/>
              <a:ext cx="257176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uppieren 115"/>
          <p:cNvGrpSpPr/>
          <p:nvPr/>
        </p:nvGrpSpPr>
        <p:grpSpPr>
          <a:xfrm>
            <a:off x="3643306" y="4286256"/>
            <a:ext cx="944421" cy="551662"/>
            <a:chOff x="3643306" y="4267697"/>
            <a:chExt cx="944421" cy="551662"/>
          </a:xfrm>
        </p:grpSpPr>
        <p:sp>
          <p:nvSpPr>
            <p:cNvPr id="117" name="Bogen 116"/>
            <p:cNvSpPr/>
            <p:nvPr/>
          </p:nvSpPr>
          <p:spPr>
            <a:xfrm rot="912566" flipV="1">
              <a:off x="3717176" y="4267697"/>
              <a:ext cx="870551" cy="241572"/>
            </a:xfrm>
            <a:prstGeom prst="arc">
              <a:avLst>
                <a:gd name="adj1" fmla="val 10906908"/>
                <a:gd name="adj2" fmla="val 2151058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Textfeld 117"/>
            <p:cNvSpPr txBox="1"/>
            <p:nvPr/>
          </p:nvSpPr>
          <p:spPr>
            <a:xfrm>
              <a:off x="3643306" y="4357694"/>
              <a:ext cx="4331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δ</a:t>
              </a:r>
              <a:r>
                <a:rPr lang="de-DE" sz="2400" baseline="-25000" dirty="0" smtClean="0"/>
                <a:t>c</a:t>
              </a:r>
              <a:endParaRPr lang="de-DE" sz="2400" dirty="0"/>
            </a:p>
          </p:txBody>
        </p:sp>
      </p:grpSp>
      <p:sp>
        <p:nvSpPr>
          <p:cNvPr id="119" name="Textfeld 118"/>
          <p:cNvSpPr txBox="1"/>
          <p:nvPr/>
        </p:nvSpPr>
        <p:spPr>
          <a:xfrm>
            <a:off x="6500826" y="4286256"/>
            <a:ext cx="188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Totalreflexion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1" grpId="0"/>
      <p:bldP spid="81" grpId="1"/>
      <p:bldP spid="103" grpId="0" animBg="1"/>
      <p:bldP spid="103" grpId="1" animBg="1"/>
      <p:bldP spid="1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/>
              <a:t>Fermatsches Prinzip</a:t>
            </a:r>
            <a:endParaRPr lang="de-DE" sz="3600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 smtClean="0"/>
              <a:t>Michael Höfler, Übungen im Vortragen PC, Brechung, 04.02.2011</a:t>
            </a:r>
          </a:p>
        </p:txBody>
      </p:sp>
      <p:pic>
        <p:nvPicPr>
          <p:cNvPr id="1026" name="Picture 2" descr="C:\Users\Don Mikoschski\Desktop\Brechung\uni_bayre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429396"/>
            <a:ext cx="928694" cy="287895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785918" y="100010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A</a:t>
            </a:r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6858016" y="528638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B</a:t>
            </a:r>
            <a:endParaRPr lang="de-DE" sz="3200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143108" y="1428736"/>
            <a:ext cx="4786346" cy="40005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143108" y="1428736"/>
            <a:ext cx="3143272" cy="19288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rot="16200000" flipH="1">
            <a:off x="5072066" y="3571876"/>
            <a:ext cx="2071702" cy="16430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2143108" y="1428736"/>
            <a:ext cx="2286016" cy="19288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4429124" y="3357562"/>
            <a:ext cx="2500330" cy="207170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ieren 34"/>
          <p:cNvGrpSpPr/>
          <p:nvPr/>
        </p:nvGrpSpPr>
        <p:grpSpPr>
          <a:xfrm>
            <a:off x="0" y="1857364"/>
            <a:ext cx="9144000" cy="3662332"/>
            <a:chOff x="0" y="1857364"/>
            <a:chExt cx="9144000" cy="3662332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0" y="1857364"/>
              <a:ext cx="9144000" cy="3247747"/>
              <a:chOff x="0" y="1857364"/>
              <a:chExt cx="9144000" cy="3247747"/>
            </a:xfrm>
          </p:grpSpPr>
          <p:grpSp>
            <p:nvGrpSpPr>
              <p:cNvPr id="14" name="Gruppieren 13"/>
              <p:cNvGrpSpPr/>
              <p:nvPr/>
            </p:nvGrpSpPr>
            <p:grpSpPr>
              <a:xfrm>
                <a:off x="0" y="2928934"/>
                <a:ext cx="9144000" cy="430216"/>
                <a:chOff x="0" y="2928934"/>
                <a:chExt cx="9144000" cy="430216"/>
              </a:xfrm>
            </p:grpSpPr>
            <p:cxnSp>
              <p:nvCxnSpPr>
                <p:cNvPr id="7" name="Gerade Verbindung 6"/>
                <p:cNvCxnSpPr/>
                <p:nvPr/>
              </p:nvCxnSpPr>
              <p:spPr>
                <a:xfrm>
                  <a:off x="0" y="3357562"/>
                  <a:ext cx="9144000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feld 7"/>
                <p:cNvSpPr txBox="1"/>
                <p:nvPr/>
              </p:nvSpPr>
              <p:spPr>
                <a:xfrm>
                  <a:off x="7572396" y="2928934"/>
                  <a:ext cx="14287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000" dirty="0" smtClean="0"/>
                    <a:t>Grenzfläche</a:t>
                  </a:r>
                  <a:endParaRPr lang="de-DE" sz="2000" dirty="0"/>
                </a:p>
              </p:txBody>
            </p:sp>
          </p:grpSp>
          <p:sp>
            <p:nvSpPr>
              <p:cNvPr id="15" name="Textfeld 14"/>
              <p:cNvSpPr txBox="1"/>
              <p:nvPr/>
            </p:nvSpPr>
            <p:spPr>
              <a:xfrm>
                <a:off x="0" y="4643446"/>
                <a:ext cx="1465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 smtClean="0"/>
                  <a:t>Medium 2</a:t>
                </a:r>
                <a:endParaRPr lang="de-DE" sz="2400" dirty="0"/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0" y="1857364"/>
                <a:ext cx="1465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 smtClean="0"/>
                  <a:t>Medium 1</a:t>
                </a:r>
                <a:endParaRPr lang="de-DE" sz="2400" dirty="0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42844" y="4143380"/>
                <a:ext cx="986167" cy="46166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2400" dirty="0" smtClean="0"/>
                  <a:t>n</a:t>
                </a:r>
                <a:r>
                  <a:rPr lang="de-DE" sz="2400" baseline="-25000" dirty="0" smtClean="0"/>
                  <a:t>2 </a:t>
                </a:r>
                <a:r>
                  <a:rPr lang="de-DE" sz="2400" dirty="0" smtClean="0"/>
                  <a:t>˃ n</a:t>
                </a:r>
                <a:r>
                  <a:rPr lang="de-DE" sz="2400" baseline="-25000" dirty="0" smtClean="0"/>
                  <a:t>1</a:t>
                </a:r>
                <a:endParaRPr lang="de-DE" sz="2400" dirty="0"/>
              </a:p>
            </p:txBody>
          </p:sp>
        </p:grpSp>
        <p:pic>
          <p:nvPicPr>
            <p:cNvPr id="33" name="Grafik 32" descr="n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33" y="2350166"/>
              <a:ext cx="342948" cy="333422"/>
            </a:xfrm>
            <a:prstGeom prst="rect">
              <a:avLst/>
            </a:prstGeom>
          </p:spPr>
        </p:pic>
        <p:pic>
          <p:nvPicPr>
            <p:cNvPr id="34" name="Grafik 33" descr="n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79" y="5167222"/>
              <a:ext cx="381053" cy="352474"/>
            </a:xfrm>
            <a:prstGeom prst="rect">
              <a:avLst/>
            </a:prstGeom>
          </p:spPr>
        </p:pic>
      </p:grpSp>
      <p:grpSp>
        <p:nvGrpSpPr>
          <p:cNvPr id="44" name="Gruppieren 43"/>
          <p:cNvGrpSpPr/>
          <p:nvPr/>
        </p:nvGrpSpPr>
        <p:grpSpPr>
          <a:xfrm>
            <a:off x="2000232" y="3929066"/>
            <a:ext cx="6751947" cy="961562"/>
            <a:chOff x="2143108" y="1130060"/>
            <a:chExt cx="6751947" cy="961562"/>
          </a:xfrm>
        </p:grpSpPr>
        <p:cxnSp>
          <p:nvCxnSpPr>
            <p:cNvPr id="38" name="Gerade Verbindung 37"/>
            <p:cNvCxnSpPr/>
            <p:nvPr/>
          </p:nvCxnSpPr>
          <p:spPr>
            <a:xfrm>
              <a:off x="4672808" y="1612833"/>
              <a:ext cx="42862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/>
            <p:cNvSpPr txBox="1"/>
            <p:nvPr/>
          </p:nvSpPr>
          <p:spPr>
            <a:xfrm>
              <a:off x="2143108" y="1391804"/>
              <a:ext cx="2552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/>
                <a:t>(Brechungsindex)</a:t>
              </a:r>
              <a:r>
                <a:rPr lang="de-DE" sz="2400" dirty="0" smtClean="0"/>
                <a:t>  n =</a:t>
              </a:r>
              <a:endParaRPr lang="de-DE" sz="2400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4648557" y="1130060"/>
              <a:ext cx="4209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c</a:t>
              </a:r>
              <a:r>
                <a:rPr lang="de-DE" sz="2400" baseline="-25000" dirty="0" smtClean="0"/>
                <a:t>0 </a:t>
              </a:r>
              <a:r>
                <a:rPr lang="de-DE" sz="2400" dirty="0" smtClean="0"/>
                <a:t>   </a:t>
              </a:r>
              <a:r>
                <a:rPr lang="de-DE" sz="2000" dirty="0" smtClean="0"/>
                <a:t>(Lichtgeschwindigkeit im Vakuum)</a:t>
              </a:r>
              <a:endParaRPr lang="de-DE" sz="2000" dirty="0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4643439" y="1571611"/>
              <a:ext cx="4251616" cy="520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c</a:t>
              </a:r>
              <a:r>
                <a:rPr lang="de-DE" sz="2400" baseline="-25000" dirty="0" smtClean="0"/>
                <a:t>m</a:t>
              </a:r>
              <a:r>
                <a:rPr lang="de-DE" sz="2800" dirty="0" smtClean="0"/>
                <a:t>  </a:t>
              </a:r>
              <a:r>
                <a:rPr lang="de-DE" sz="2000" dirty="0" smtClean="0"/>
                <a:t>(Lichtgeschwindigkeit in Medium)</a:t>
              </a:r>
              <a:endParaRPr lang="de-DE" sz="2000" dirty="0"/>
            </a:p>
          </p:txBody>
        </p:sp>
      </p:grpSp>
      <p:sp>
        <p:nvSpPr>
          <p:cNvPr id="45" name="Rechteck 44"/>
          <p:cNvSpPr/>
          <p:nvPr/>
        </p:nvSpPr>
        <p:spPr>
          <a:xfrm>
            <a:off x="3929058" y="4071942"/>
            <a:ext cx="1071570" cy="7858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Gerade Verbindung 45"/>
          <p:cNvCxnSpPr/>
          <p:nvPr/>
        </p:nvCxnSpPr>
        <p:spPr>
          <a:xfrm>
            <a:off x="2143108" y="1428736"/>
            <a:ext cx="3857652" cy="19288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2143108" y="1428736"/>
            <a:ext cx="4572032" cy="19288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rot="16200000" flipH="1">
            <a:off x="5429256" y="3929066"/>
            <a:ext cx="2071702" cy="9286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rot="16200000" flipH="1">
            <a:off x="5786446" y="4286256"/>
            <a:ext cx="2071702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6000760" y="2857496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X</a:t>
            </a:r>
            <a:endParaRPr lang="de-DE" sz="3200" dirty="0"/>
          </a:p>
        </p:txBody>
      </p:sp>
      <p:cxnSp>
        <p:nvCxnSpPr>
          <p:cNvPr id="61" name="Gerade Verbindung 60"/>
          <p:cNvCxnSpPr/>
          <p:nvPr/>
        </p:nvCxnSpPr>
        <p:spPr>
          <a:xfrm rot="5400000">
            <a:off x="3214678" y="3500438"/>
            <a:ext cx="55721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 rot="5400000">
            <a:off x="1108051" y="4392619"/>
            <a:ext cx="2071702" cy="158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pieren 75"/>
          <p:cNvGrpSpPr/>
          <p:nvPr/>
        </p:nvGrpSpPr>
        <p:grpSpPr>
          <a:xfrm>
            <a:off x="1785918" y="1429530"/>
            <a:ext cx="385042" cy="1928826"/>
            <a:chOff x="1785918" y="1429530"/>
            <a:chExt cx="385042" cy="1928826"/>
          </a:xfrm>
        </p:grpSpPr>
        <p:cxnSp>
          <p:nvCxnSpPr>
            <p:cNvPr id="63" name="Gerade Verbindung mit Pfeil 62"/>
            <p:cNvCxnSpPr/>
            <p:nvPr/>
          </p:nvCxnSpPr>
          <p:spPr>
            <a:xfrm rot="5400000">
              <a:off x="1178695" y="2393149"/>
              <a:ext cx="192882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/>
            <p:cNvSpPr txBox="1"/>
            <p:nvPr/>
          </p:nvSpPr>
          <p:spPr>
            <a:xfrm>
              <a:off x="1785918" y="2214554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h</a:t>
              </a:r>
              <a:r>
                <a:rPr lang="de-DE" baseline="-25000" dirty="0" smtClean="0"/>
                <a:t>1</a:t>
              </a:r>
              <a:endParaRPr lang="de-DE" dirty="0"/>
            </a:p>
          </p:txBody>
        </p:sp>
      </p:grpSp>
      <p:grpSp>
        <p:nvGrpSpPr>
          <p:cNvPr id="77" name="Gruppieren 76"/>
          <p:cNvGrpSpPr/>
          <p:nvPr/>
        </p:nvGrpSpPr>
        <p:grpSpPr>
          <a:xfrm>
            <a:off x="6928660" y="3358356"/>
            <a:ext cx="385836" cy="2071702"/>
            <a:chOff x="6928660" y="3358356"/>
            <a:chExt cx="385836" cy="2071702"/>
          </a:xfrm>
        </p:grpSpPr>
        <p:cxnSp>
          <p:nvCxnSpPr>
            <p:cNvPr id="66" name="Gerade Verbindung mit Pfeil 65"/>
            <p:cNvCxnSpPr/>
            <p:nvPr/>
          </p:nvCxnSpPr>
          <p:spPr>
            <a:xfrm rot="5400000">
              <a:off x="5893603" y="4393413"/>
              <a:ext cx="207170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feld 74"/>
            <p:cNvSpPr txBox="1"/>
            <p:nvPr/>
          </p:nvSpPr>
          <p:spPr>
            <a:xfrm>
              <a:off x="6929454" y="4214818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h</a:t>
              </a:r>
              <a:r>
                <a:rPr lang="de-DE" baseline="-25000" dirty="0" smtClean="0"/>
                <a:t>2</a:t>
              </a:r>
              <a:endParaRPr lang="de-DE" dirty="0"/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2143108" y="4143380"/>
            <a:ext cx="3857652" cy="430216"/>
            <a:chOff x="2143108" y="4143380"/>
            <a:chExt cx="3857652" cy="430216"/>
          </a:xfrm>
        </p:grpSpPr>
        <p:cxnSp>
          <p:nvCxnSpPr>
            <p:cNvPr id="71" name="Gerade Verbindung mit Pfeil 70"/>
            <p:cNvCxnSpPr/>
            <p:nvPr/>
          </p:nvCxnSpPr>
          <p:spPr>
            <a:xfrm rot="10800000">
              <a:off x="2143108" y="4572008"/>
              <a:ext cx="38576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feld 77"/>
            <p:cNvSpPr txBox="1"/>
            <p:nvPr/>
          </p:nvSpPr>
          <p:spPr>
            <a:xfrm>
              <a:off x="3786182" y="4143380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x</a:t>
              </a:r>
              <a:r>
                <a:rPr lang="de-DE" baseline="-25000" dirty="0" smtClean="0"/>
                <a:t>1</a:t>
              </a:r>
              <a:endParaRPr lang="de-DE" dirty="0"/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2143108" y="5072074"/>
            <a:ext cx="4786346" cy="369332"/>
            <a:chOff x="2143108" y="5072074"/>
            <a:chExt cx="4786346" cy="369332"/>
          </a:xfrm>
        </p:grpSpPr>
        <p:cxnSp>
          <p:nvCxnSpPr>
            <p:cNvPr id="65" name="Gerade Verbindung mit Pfeil 64"/>
            <p:cNvCxnSpPr/>
            <p:nvPr/>
          </p:nvCxnSpPr>
          <p:spPr>
            <a:xfrm rot="10800000">
              <a:off x="2143108" y="5429264"/>
              <a:ext cx="478634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/>
            <p:cNvSpPr txBox="1"/>
            <p:nvPr/>
          </p:nvSpPr>
          <p:spPr>
            <a:xfrm>
              <a:off x="3929058" y="507207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d</a:t>
              </a:r>
              <a:endParaRPr lang="de-DE" dirty="0"/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5190410" y="2357430"/>
            <a:ext cx="870551" cy="555088"/>
            <a:chOff x="3975964" y="4624887"/>
            <a:chExt cx="870551" cy="555088"/>
          </a:xfrm>
        </p:grpSpPr>
        <p:sp>
          <p:nvSpPr>
            <p:cNvPr id="83" name="Bogen 82"/>
            <p:cNvSpPr/>
            <p:nvPr/>
          </p:nvSpPr>
          <p:spPr>
            <a:xfrm rot="9158991" flipV="1">
              <a:off x="3975964" y="4938403"/>
              <a:ext cx="870551" cy="241572"/>
            </a:xfrm>
            <a:prstGeom prst="arc">
              <a:avLst>
                <a:gd name="adj1" fmla="val 10906908"/>
                <a:gd name="adj2" fmla="val 2151058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4000496" y="4624887"/>
              <a:ext cx="3834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δ</a:t>
              </a:r>
              <a:r>
                <a:rPr lang="de-DE" baseline="-25000" dirty="0" smtClean="0"/>
                <a:t>1</a:t>
              </a:r>
              <a:endParaRPr lang="de-DE" dirty="0"/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5929322" y="4071942"/>
            <a:ext cx="462621" cy="673325"/>
            <a:chOff x="2851783" y="4038657"/>
            <a:chExt cx="462621" cy="673325"/>
          </a:xfrm>
        </p:grpSpPr>
        <p:sp>
          <p:nvSpPr>
            <p:cNvPr id="86" name="Bogen 85"/>
            <p:cNvSpPr/>
            <p:nvPr/>
          </p:nvSpPr>
          <p:spPr>
            <a:xfrm rot="20385343" flipV="1">
              <a:off x="2851783" y="4038657"/>
              <a:ext cx="462621" cy="285752"/>
            </a:xfrm>
            <a:prstGeom prst="arc">
              <a:avLst>
                <a:gd name="adj1" fmla="val 12116902"/>
                <a:gd name="adj2" fmla="val 2065698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2928926" y="4342650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δ</a:t>
              </a:r>
              <a:r>
                <a:rPr lang="de-DE" baseline="-25000" dirty="0" smtClean="0"/>
                <a:t>2</a:t>
              </a:r>
              <a:endParaRPr lang="de-DE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2143108" y="1000108"/>
            <a:ext cx="3857652" cy="430216"/>
            <a:chOff x="2143108" y="4143380"/>
            <a:chExt cx="3857652" cy="430216"/>
          </a:xfrm>
        </p:grpSpPr>
        <p:cxnSp>
          <p:nvCxnSpPr>
            <p:cNvPr id="55" name="Gerade Verbindung mit Pfeil 54"/>
            <p:cNvCxnSpPr/>
            <p:nvPr/>
          </p:nvCxnSpPr>
          <p:spPr>
            <a:xfrm rot="10800000">
              <a:off x="2143108" y="4572008"/>
              <a:ext cx="38576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55"/>
            <p:cNvSpPr txBox="1"/>
            <p:nvPr/>
          </p:nvSpPr>
          <p:spPr>
            <a:xfrm>
              <a:off x="3786182" y="4143380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x</a:t>
              </a:r>
              <a:r>
                <a:rPr lang="de-DE" baseline="-25000" dirty="0" smtClean="0"/>
                <a:t>1</a:t>
              </a: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59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Bildschirmpräsentation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Don Mikoschski</dc:creator>
  <cp:lastModifiedBy>Don Mikoschski</cp:lastModifiedBy>
  <cp:revision>168</cp:revision>
  <dcterms:created xsi:type="dcterms:W3CDTF">2011-02-02T20:40:40Z</dcterms:created>
  <dcterms:modified xsi:type="dcterms:W3CDTF">2011-02-04T11:00:31Z</dcterms:modified>
</cp:coreProperties>
</file>