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9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00FF00"/>
    <a:srgbClr val="FF00FF"/>
    <a:srgbClr val="FF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9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Arbeitsblat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dirty="0" smtClean="0"/>
              <a:t> </a:t>
            </a:r>
            <a:endParaRPr lang="de-DE" dirty="0"/>
          </a:p>
        </c:rich>
      </c:tx>
      <c:layout>
        <c:manualLayout>
          <c:xMode val="edge"/>
          <c:yMode val="edge"/>
          <c:x val="0.37464093030037898"/>
          <c:y val="0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Blatt1!$B$1</c:f>
              <c:strCache>
                <c:ptCount val="1"/>
                <c:pt idx="0">
                  <c:v>Y-Wert 1</c:v>
                </c:pt>
              </c:strCache>
            </c:strRef>
          </c:tx>
          <c:spPr>
            <a:ln w="47625">
              <a:noFill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0.103395304753572"/>
                  <c:y val="2.16405088176999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Cs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4E5-4ACA-A33E-90D569EF5A9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F</a:t>
                    </a:r>
                    <a:r>
                      <a:rPr lang="en-US" baseline="-25000" smtClean="0"/>
                      <a:t>2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4E5-4ACA-A33E-90D569EF5A93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CsF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4E5-4ACA-A33E-90D569EF5A93}"/>
                </c:ext>
              </c:extLst>
            </c:dLbl>
            <c:spPr>
              <a:noFill/>
              <a:ln>
                <a:noFill/>
              </a:ln>
              <a:effectLst/>
            </c:spPr>
            <c:dLblPos val="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Blatt1!$A$2:$A$4</c:f>
              <c:numCache>
                <c:formatCode>General</c:formatCode>
                <c:ptCount val="3"/>
                <c:pt idx="0">
                  <c:v>0.86</c:v>
                </c:pt>
                <c:pt idx="1">
                  <c:v>4.17</c:v>
                </c:pt>
                <c:pt idx="2">
                  <c:v>2.5150000000000001</c:v>
                </c:pt>
              </c:numCache>
            </c:numRef>
          </c:xVal>
          <c:yVal>
            <c:numRef>
              <c:f>Blatt1!$B$2:$B$4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3.31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4E5-4ACA-A33E-90D569EF5A93}"/>
            </c:ext>
          </c:extLst>
        </c:ser>
        <c:dLbls>
          <c:dLblPos val="r"/>
          <c:showLegendKey val="0"/>
          <c:showVal val="1"/>
          <c:showCatName val="1"/>
          <c:showSerName val="0"/>
          <c:showPercent val="0"/>
          <c:showBubbleSize val="0"/>
        </c:dLbls>
        <c:axId val="2087656040"/>
        <c:axId val="2116229832"/>
      </c:scatterChart>
      <c:valAx>
        <c:axId val="2087656040"/>
        <c:scaling>
          <c:orientation val="minMax"/>
          <c:max val="4.17"/>
          <c:min val="0.86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sz="1800" b="1" i="1" u="none" strike="noStrike" baseline="0" dirty="0" err="1" smtClean="0">
                    <a:effectLst/>
                  </a:rPr>
                  <a:t>EN</a:t>
                </a:r>
                <a:r>
                  <a:rPr lang="de-DE" sz="1800" b="1" i="1" u="none" strike="noStrike" baseline="-25000" dirty="0" err="1" smtClean="0">
                    <a:effectLst/>
                  </a:rPr>
                  <a:t>av</a:t>
                </a:r>
                <a:r>
                  <a:rPr lang="de-DE" sz="1800" b="1" i="1" u="none" strike="noStrike" baseline="0" dirty="0" smtClean="0">
                    <a:effectLst/>
                  </a:rPr>
                  <a:t> </a:t>
                </a:r>
                <a:endParaRPr lang="de-DE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6229832"/>
        <c:crosses val="autoZero"/>
        <c:crossBetween val="midCat"/>
        <c:majorUnit val="1"/>
      </c:valAx>
      <c:valAx>
        <c:axId val="2116229832"/>
        <c:scaling>
          <c:orientation val="minMax"/>
          <c:max val="3.31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sz="1800" b="1" i="1" u="none" strike="noStrike" baseline="0" dirty="0" smtClean="0">
                    <a:effectLst/>
                  </a:rPr>
                  <a:t>∆EN</a:t>
                </a:r>
                <a:r>
                  <a:rPr lang="de-DE" sz="1800" b="1" i="0" u="none" strike="noStrike" baseline="0" dirty="0" smtClean="0">
                    <a:effectLst/>
                  </a:rPr>
                  <a:t> </a:t>
                </a:r>
                <a:endParaRPr lang="de-DE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87656040"/>
        <c:crosses val="autoZero"/>
        <c:crossBetween val="midCat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0.16998</cdr:x>
      <cdr:y>0.11443</cdr:y>
    </cdr:from>
    <cdr:to>
      <cdr:x>0.55774</cdr:x>
      <cdr:y>0.84337</cdr:y>
    </cdr:to>
    <cdr:cxnSp macro="">
      <cdr:nvCxnSpPr>
        <cdr:cNvPr id="3" name="Gerade Verbindung 2"/>
        <cdr:cNvCxnSpPr/>
      </cdr:nvCxnSpPr>
      <cdr:spPr>
        <a:xfrm xmlns:a="http://schemas.openxmlformats.org/drawingml/2006/main" flipV="1">
          <a:off x="1398871" y="669609"/>
          <a:ext cx="3191140" cy="426539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0.16998</cdr:x>
      <cdr:y>0.84283</cdr:y>
    </cdr:from>
    <cdr:to>
      <cdr:x>0.95342</cdr:x>
      <cdr:y>0.84337</cdr:y>
    </cdr:to>
    <cdr:cxnSp macro="">
      <cdr:nvCxnSpPr>
        <cdr:cNvPr id="4" name="Gerade Verbindung 3"/>
        <cdr:cNvCxnSpPr/>
      </cdr:nvCxnSpPr>
      <cdr:spPr>
        <a:xfrm xmlns:a="http://schemas.openxmlformats.org/drawingml/2006/main" flipV="1">
          <a:off x="1398871" y="4931822"/>
          <a:ext cx="6447406" cy="317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0.5617</cdr:x>
      <cdr:y>0.11443</cdr:y>
    </cdr:from>
    <cdr:to>
      <cdr:x>0.9554</cdr:x>
      <cdr:y>0.84337</cdr:y>
    </cdr:to>
    <cdr:cxnSp macro="">
      <cdr:nvCxnSpPr>
        <cdr:cNvPr id="10" name="Gerade Verbindung 9"/>
        <cdr:cNvCxnSpPr/>
      </cdr:nvCxnSpPr>
      <cdr:spPr>
        <a:xfrm xmlns:a="http://schemas.openxmlformats.org/drawingml/2006/main" flipH="1" flipV="1">
          <a:off x="4622574" y="669609"/>
          <a:ext cx="3239985" cy="426539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67279" cy="913811"/>
          </a:xfrm>
        </p:spPr>
        <p:txBody>
          <a:bodyPr>
            <a:normAutofit/>
          </a:bodyPr>
          <a:lstStyle/>
          <a:p>
            <a:r>
              <a:rPr lang="de-DE" dirty="0" smtClean="0"/>
              <a:t> Bindungsdreieck 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173822"/>
              </p:ext>
            </p:extLst>
          </p:nvPr>
        </p:nvGraphicFramePr>
        <p:xfrm>
          <a:off x="457200" y="779322"/>
          <a:ext cx="8229600" cy="5851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44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374141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Formel" r:id="rId3" imgW="114300" imgH="165100" progId="Equation.3">
                  <p:embed/>
                </p:oleObj>
              </mc:Choice>
              <mc:Fallback>
                <p:oleObj name="Formel" r:id="rId3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859506"/>
              </p:ext>
            </p:extLst>
          </p:nvPr>
        </p:nvGraphicFramePr>
        <p:xfrm>
          <a:off x="930974" y="2055308"/>
          <a:ext cx="4165081" cy="2420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Formel" r:id="rId5" imgW="1485900" imgH="863600" progId="Equation.3">
                  <p:embed/>
                </p:oleObj>
              </mc:Choice>
              <mc:Fallback>
                <p:oleObj name="Formel" r:id="rId5" imgW="1485900" imgH="863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0974" y="2055308"/>
                        <a:ext cx="4165081" cy="2420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551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5"/>
          <p:cNvCxnSpPr/>
          <p:nvPr/>
        </p:nvCxnSpPr>
        <p:spPr>
          <a:xfrm>
            <a:off x="1611851" y="1139608"/>
            <a:ext cx="32562" cy="45095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H="1">
            <a:off x="1611851" y="5649201"/>
            <a:ext cx="63275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rapez 47"/>
          <p:cNvSpPr/>
          <p:nvPr/>
        </p:nvSpPr>
        <p:spPr>
          <a:xfrm rot="18216772">
            <a:off x="2336471" y="3092728"/>
            <a:ext cx="3006304" cy="895294"/>
          </a:xfrm>
          <a:prstGeom prst="trapezoid">
            <a:avLst/>
          </a:prstGeom>
          <a:solidFill>
            <a:srgbClr val="FF00FF"/>
          </a:solidFill>
          <a:ln>
            <a:solidFill>
              <a:srgbClr val="FF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rapez 48"/>
          <p:cNvSpPr/>
          <p:nvPr/>
        </p:nvSpPr>
        <p:spPr>
          <a:xfrm rot="3360125">
            <a:off x="4489898" y="3099858"/>
            <a:ext cx="3029079" cy="903611"/>
          </a:xfrm>
          <a:prstGeom prst="trapezoid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rapez 50"/>
          <p:cNvSpPr/>
          <p:nvPr/>
        </p:nvSpPr>
        <p:spPr>
          <a:xfrm rot="10800000">
            <a:off x="3199420" y="4848666"/>
            <a:ext cx="3410797" cy="794189"/>
          </a:xfrm>
          <a:prstGeom prst="trapezoid">
            <a:avLst/>
          </a:prstGeom>
          <a:solidFill>
            <a:srgbClr val="FF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Gleichschenkliges Dreieck 44"/>
          <p:cNvSpPr/>
          <p:nvPr/>
        </p:nvSpPr>
        <p:spPr>
          <a:xfrm>
            <a:off x="1888634" y="4260280"/>
            <a:ext cx="1880468" cy="1388921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Gleichschenkliges Dreieck 45"/>
          <p:cNvSpPr/>
          <p:nvPr/>
        </p:nvSpPr>
        <p:spPr>
          <a:xfrm>
            <a:off x="6058951" y="4260280"/>
            <a:ext cx="1880468" cy="1388921"/>
          </a:xfrm>
          <a:prstGeom prst="triangle">
            <a:avLst/>
          </a:prstGeom>
          <a:solidFill>
            <a:srgbClr val="FFFF00"/>
          </a:solidFill>
          <a:ln>
            <a:solidFill>
              <a:srgbClr val="FFFF00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Gleichschenkliges Dreieck 43"/>
          <p:cNvSpPr/>
          <p:nvPr/>
        </p:nvSpPr>
        <p:spPr>
          <a:xfrm>
            <a:off x="3980810" y="1145487"/>
            <a:ext cx="1880468" cy="1388921"/>
          </a:xfrm>
          <a:prstGeom prst="triangle">
            <a:avLst/>
          </a:prstGeom>
          <a:solidFill>
            <a:srgbClr val="0000FF"/>
          </a:solidFill>
          <a:ln>
            <a:solidFill>
              <a:srgbClr val="0000FF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Gleichschenkliges Dreieck 11"/>
          <p:cNvSpPr/>
          <p:nvPr/>
        </p:nvSpPr>
        <p:spPr>
          <a:xfrm>
            <a:off x="1872353" y="1139608"/>
            <a:ext cx="6067066" cy="4509593"/>
          </a:xfrm>
          <a:prstGeom prst="triangl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15"/>
          <p:cNvCxnSpPr/>
          <p:nvPr/>
        </p:nvCxnSpPr>
        <p:spPr>
          <a:xfrm>
            <a:off x="1514162" y="5649201"/>
            <a:ext cx="26050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1481600" y="1145487"/>
            <a:ext cx="26050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flipV="1">
            <a:off x="7939419" y="5486400"/>
            <a:ext cx="0" cy="2930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V="1">
            <a:off x="4959821" y="5466817"/>
            <a:ext cx="0" cy="3126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1888634" y="5492279"/>
            <a:ext cx="0" cy="2930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7746977" y="5804904"/>
            <a:ext cx="384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27" name="Rechteck 26"/>
          <p:cNvSpPr/>
          <p:nvPr/>
        </p:nvSpPr>
        <p:spPr>
          <a:xfrm>
            <a:off x="4682180" y="5779442"/>
            <a:ext cx="505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2,4</a:t>
            </a:r>
            <a:endParaRPr lang="de-DE" dirty="0"/>
          </a:p>
        </p:txBody>
      </p:sp>
      <p:sp>
        <p:nvSpPr>
          <p:cNvPr id="28" name="Rechteck 27"/>
          <p:cNvSpPr/>
          <p:nvPr/>
        </p:nvSpPr>
        <p:spPr>
          <a:xfrm>
            <a:off x="1633999" y="5804904"/>
            <a:ext cx="505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0,8</a:t>
            </a:r>
            <a:endParaRPr lang="de-DE" dirty="0"/>
          </a:p>
        </p:txBody>
      </p:sp>
      <p:sp>
        <p:nvSpPr>
          <p:cNvPr id="30" name="Rechteck 29"/>
          <p:cNvSpPr/>
          <p:nvPr/>
        </p:nvSpPr>
        <p:spPr>
          <a:xfrm>
            <a:off x="1008939" y="954942"/>
            <a:ext cx="505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3,2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7939419" y="5299178"/>
            <a:ext cx="488440" cy="37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</a:t>
            </a:r>
            <a:r>
              <a:rPr lang="de-DE" baseline="-25000" dirty="0" smtClean="0"/>
              <a:t>2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4597805" y="765165"/>
            <a:ext cx="674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CsF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1611851" y="5117836"/>
            <a:ext cx="488440" cy="37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Cs</a:t>
            </a:r>
            <a:endParaRPr lang="de-DE" dirty="0"/>
          </a:p>
        </p:txBody>
      </p:sp>
      <p:cxnSp>
        <p:nvCxnSpPr>
          <p:cNvPr id="34" name="Gerade Verbindung 33"/>
          <p:cNvCxnSpPr/>
          <p:nvPr/>
        </p:nvCxnSpPr>
        <p:spPr>
          <a:xfrm flipV="1">
            <a:off x="3395816" y="5492888"/>
            <a:ext cx="0" cy="3126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2402655" y="5492888"/>
            <a:ext cx="0" cy="3126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1487467" y="2994322"/>
            <a:ext cx="26050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1487467" y="4338904"/>
            <a:ext cx="26050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hteck 39"/>
          <p:cNvSpPr/>
          <p:nvPr/>
        </p:nvSpPr>
        <p:spPr>
          <a:xfrm>
            <a:off x="3031879" y="4154238"/>
            <a:ext cx="684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 smtClean="0"/>
              <a:t>NaSi</a:t>
            </a:r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>
            <a:off x="3699013" y="5312428"/>
            <a:ext cx="38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42" name="Rechteck 41"/>
          <p:cNvSpPr/>
          <p:nvPr/>
        </p:nvSpPr>
        <p:spPr>
          <a:xfrm>
            <a:off x="3143038" y="5809583"/>
            <a:ext cx="505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1,4</a:t>
            </a:r>
            <a:endParaRPr lang="de-DE" dirty="0"/>
          </a:p>
        </p:txBody>
      </p:sp>
      <p:sp>
        <p:nvSpPr>
          <p:cNvPr id="43" name="Rechteck 42"/>
          <p:cNvSpPr/>
          <p:nvPr/>
        </p:nvSpPr>
        <p:spPr>
          <a:xfrm>
            <a:off x="1128818" y="4154238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46717"/>
            <a:ext cx="8229600" cy="555648"/>
          </a:xfrm>
        </p:spPr>
        <p:txBody>
          <a:bodyPr>
            <a:normAutofit fontScale="90000"/>
          </a:bodyPr>
          <a:lstStyle/>
          <a:p>
            <a:r>
              <a:rPr lang="de-DE" sz="4000" dirty="0" smtClean="0"/>
              <a:t>Bindungsdreieck</a:t>
            </a:r>
            <a:endParaRPr lang="de-DE" sz="4000" dirty="0"/>
          </a:p>
        </p:txBody>
      </p:sp>
      <p:sp>
        <p:nvSpPr>
          <p:cNvPr id="10" name="Rechteck 9"/>
          <p:cNvSpPr/>
          <p:nvPr/>
        </p:nvSpPr>
        <p:spPr>
          <a:xfrm>
            <a:off x="4209041" y="6158475"/>
            <a:ext cx="72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e-DE" b="1" i="1" dirty="0" err="1"/>
              <a:t>EN</a:t>
            </a:r>
            <a:r>
              <a:rPr lang="de-DE" b="1" i="1" baseline="-25000" dirty="0" err="1"/>
              <a:t>av</a:t>
            </a:r>
            <a:r>
              <a:rPr lang="de-DE" b="1" i="1" dirty="0"/>
              <a:t> 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280620" y="2972162"/>
            <a:ext cx="670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e-DE" b="1" i="1" dirty="0"/>
              <a:t>∆EN</a:t>
            </a:r>
            <a:r>
              <a:rPr lang="de-DE" b="1" dirty="0"/>
              <a:t> 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>
          <a:xfrm>
            <a:off x="1128818" y="5410110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639758" y="765165"/>
            <a:ext cx="23282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Metallbindung</a:t>
            </a:r>
          </a:p>
          <a:p>
            <a:r>
              <a:rPr lang="de-DE" dirty="0" smtClean="0"/>
              <a:t>Ionische Bindung</a:t>
            </a:r>
          </a:p>
          <a:p>
            <a:r>
              <a:rPr lang="de-DE" dirty="0" smtClean="0"/>
              <a:t>Kovalente Bindung</a:t>
            </a:r>
          </a:p>
          <a:p>
            <a:r>
              <a:rPr lang="de-DE" dirty="0" smtClean="0"/>
              <a:t>Zintl-Phase</a:t>
            </a:r>
          </a:p>
          <a:p>
            <a:r>
              <a:rPr lang="de-DE" dirty="0" smtClean="0"/>
              <a:t>Übergang Ionisch-Kovalent</a:t>
            </a:r>
          </a:p>
          <a:p>
            <a:r>
              <a:rPr lang="de-DE" dirty="0" smtClean="0"/>
              <a:t>Halbmetalle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>
          <a:xfrm>
            <a:off x="6319452" y="874309"/>
            <a:ext cx="244219" cy="18977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/>
          <p:cNvSpPr/>
          <p:nvPr/>
        </p:nvSpPr>
        <p:spPr>
          <a:xfrm>
            <a:off x="6332711" y="1138171"/>
            <a:ext cx="244219" cy="189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Rechteck 55"/>
          <p:cNvSpPr/>
          <p:nvPr/>
        </p:nvSpPr>
        <p:spPr>
          <a:xfrm>
            <a:off x="6332711" y="1385933"/>
            <a:ext cx="244219" cy="1897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/>
          <p:cNvSpPr/>
          <p:nvPr/>
        </p:nvSpPr>
        <p:spPr>
          <a:xfrm>
            <a:off x="6349742" y="1667218"/>
            <a:ext cx="244219" cy="189777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6349740" y="1973316"/>
            <a:ext cx="244219" cy="189777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/>
          <p:cNvSpPr/>
          <p:nvPr/>
        </p:nvSpPr>
        <p:spPr>
          <a:xfrm>
            <a:off x="6366020" y="2545398"/>
            <a:ext cx="244219" cy="189777"/>
          </a:xfrm>
          <a:prstGeom prst="rect">
            <a:avLst/>
          </a:prstGeom>
          <a:solidFill>
            <a:srgbClr val="FF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0" name="Gerade Verbindung 59"/>
          <p:cNvCxnSpPr/>
          <p:nvPr/>
        </p:nvCxnSpPr>
        <p:spPr>
          <a:xfrm flipV="1">
            <a:off x="5724046" y="5466817"/>
            <a:ext cx="0" cy="3126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1503748" y="3945966"/>
            <a:ext cx="26050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hteck 61"/>
          <p:cNvSpPr/>
          <p:nvPr/>
        </p:nvSpPr>
        <p:spPr>
          <a:xfrm>
            <a:off x="1008939" y="3723855"/>
            <a:ext cx="505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1,3</a:t>
            </a:r>
            <a:endParaRPr lang="de-DE" dirty="0"/>
          </a:p>
        </p:txBody>
      </p:sp>
      <p:sp>
        <p:nvSpPr>
          <p:cNvPr id="63" name="Rechteck 62"/>
          <p:cNvSpPr/>
          <p:nvPr/>
        </p:nvSpPr>
        <p:spPr>
          <a:xfrm>
            <a:off x="5514537" y="3769394"/>
            <a:ext cx="693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SiCl</a:t>
            </a:r>
            <a:r>
              <a:rPr lang="de-DE" baseline="-25000" dirty="0" smtClean="0"/>
              <a:t>4</a:t>
            </a:r>
            <a:endParaRPr lang="de-DE" dirty="0"/>
          </a:p>
        </p:txBody>
      </p:sp>
      <p:sp>
        <p:nvSpPr>
          <p:cNvPr id="64" name="Rechteck 63"/>
          <p:cNvSpPr/>
          <p:nvPr/>
        </p:nvSpPr>
        <p:spPr>
          <a:xfrm>
            <a:off x="5551770" y="5779442"/>
            <a:ext cx="505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2,5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128818" y="2809656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5101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sharepoint/v3/field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0</TotalTime>
  <Words>40</Words>
  <Application>Microsoft Office PowerPoint</Application>
  <PresentationFormat>Bildschirmpräsentation (4:3)</PresentationFormat>
  <Paragraphs>34</Paragraphs>
  <Slides>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Office Theme</vt:lpstr>
      <vt:lpstr>Formel</vt:lpstr>
      <vt:lpstr> Bindungsdreieck </vt:lpstr>
      <vt:lpstr> </vt:lpstr>
      <vt:lpstr>Bindungsdreieck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Walter Wagner</cp:lastModifiedBy>
  <cp:revision>58</cp:revision>
  <dcterms:created xsi:type="dcterms:W3CDTF">2010-04-12T23:12:02Z</dcterms:created>
  <dcterms:modified xsi:type="dcterms:W3CDTF">2018-02-15T12:05:47Z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