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3" r:id="rId2"/>
    <p:sldId id="271" r:id="rId3"/>
    <p:sldId id="257" r:id="rId4"/>
    <p:sldId id="272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</p:sldIdLst>
  <p:sldSz cx="9144000" cy="6858000" type="screen4x3"/>
  <p:notesSz cx="6854825" cy="97504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00CCFF"/>
    <a:srgbClr val="FF00FF"/>
    <a:srgbClr val="FF0000"/>
    <a:srgbClr val="0000FF"/>
    <a:srgbClr val="66FF99"/>
    <a:srgbClr val="00CC00"/>
    <a:srgbClr val="CCFF66"/>
    <a:srgbClr val="0099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660"/>
  </p:normalViewPr>
  <p:slideViewPr>
    <p:cSldViewPr>
      <p:cViewPr>
        <p:scale>
          <a:sx n="80" d="100"/>
          <a:sy n="80" d="100"/>
        </p:scale>
        <p:origin x="-1452" y="-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0213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3025" y="0"/>
            <a:ext cx="2970213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20988-F3D7-4557-8CB0-7C3E3CFD77D0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261475"/>
            <a:ext cx="2970213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3025" y="9261475"/>
            <a:ext cx="2970213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189AB-43CF-47B7-9602-F7B415C2326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0424" cy="4875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2815" y="0"/>
            <a:ext cx="2970424" cy="4875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ACED8-560D-4426-90D8-F5223045A46B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31838"/>
            <a:ext cx="4873625" cy="36560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483" y="4631452"/>
            <a:ext cx="5483860" cy="4387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61212"/>
            <a:ext cx="2970424" cy="4875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2815" y="9261212"/>
            <a:ext cx="2970424" cy="4875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82D53-27C0-43C1-BAB2-CAD3CF63738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3CDD-415A-41B1-BB70-F8D2F67EE01D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00BD-F6E1-421D-BB27-CE1E80C301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3CDD-415A-41B1-BB70-F8D2F67EE01D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00BD-F6E1-421D-BB27-CE1E80C301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3CDD-415A-41B1-BB70-F8D2F67EE01D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00BD-F6E1-421D-BB27-CE1E80C301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3CDD-415A-41B1-BB70-F8D2F67EE01D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00BD-F6E1-421D-BB27-CE1E80C301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3CDD-415A-41B1-BB70-F8D2F67EE01D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00BD-F6E1-421D-BB27-CE1E80C301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3CDD-415A-41B1-BB70-F8D2F67EE01D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00BD-F6E1-421D-BB27-CE1E80C301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3CDD-415A-41B1-BB70-F8D2F67EE01D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00BD-F6E1-421D-BB27-CE1E80C301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3CDD-415A-41B1-BB70-F8D2F67EE01D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00BD-F6E1-421D-BB27-CE1E80C301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3CDD-415A-41B1-BB70-F8D2F67EE01D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00BD-F6E1-421D-BB27-CE1E80C301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3CDD-415A-41B1-BB70-F8D2F67EE01D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00BD-F6E1-421D-BB27-CE1E80C301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3CDD-415A-41B1-BB70-F8D2F67EE01D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00BD-F6E1-421D-BB27-CE1E80C301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43CDD-415A-41B1-BB70-F8D2F67EE01D}" type="datetimeFigureOut">
              <a:rPr lang="de-DE" smtClean="0"/>
              <a:pPr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400BD-F6E1-421D-BB27-CE1E80C3018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/>
          <p:cNvSpPr/>
          <p:nvPr/>
        </p:nvSpPr>
        <p:spPr>
          <a:xfrm>
            <a:off x="3500430" y="1928802"/>
            <a:ext cx="2214578" cy="155122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3023623" y="3184070"/>
            <a:ext cx="2990428" cy="887872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2857488" y="3184070"/>
            <a:ext cx="3571900" cy="19730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 rot="5400000" flipH="1" flipV="1">
            <a:off x="5443733" y="2271515"/>
            <a:ext cx="969516" cy="85559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pieren 28"/>
          <p:cNvGrpSpPr/>
          <p:nvPr/>
        </p:nvGrpSpPr>
        <p:grpSpPr>
          <a:xfrm rot="16793408">
            <a:off x="2927370" y="2056959"/>
            <a:ext cx="1118256" cy="1359569"/>
            <a:chOff x="2968973" y="2308068"/>
            <a:chExt cx="1118256" cy="1359569"/>
          </a:xfrm>
        </p:grpSpPr>
        <p:sp>
          <p:nvSpPr>
            <p:cNvPr id="18" name="Bogen 17"/>
            <p:cNvSpPr/>
            <p:nvPr/>
          </p:nvSpPr>
          <p:spPr>
            <a:xfrm rot="988114">
              <a:off x="2968973" y="2558864"/>
              <a:ext cx="889936" cy="1108773"/>
            </a:xfrm>
            <a:prstGeom prst="arc">
              <a:avLst>
                <a:gd name="adj1" fmla="val 16933007"/>
                <a:gd name="adj2" fmla="val 5824429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endParaRPr lang="de-DE"/>
            </a:p>
          </p:txBody>
        </p:sp>
        <p:cxnSp>
          <p:nvCxnSpPr>
            <p:cNvPr id="13" name="Gerade Verbindung 12"/>
            <p:cNvCxnSpPr/>
            <p:nvPr/>
          </p:nvCxnSpPr>
          <p:spPr>
            <a:xfrm rot="21006592" flipV="1">
              <a:off x="3011090" y="2308068"/>
              <a:ext cx="1076139" cy="90100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feld 20"/>
            <p:cNvSpPr txBox="1"/>
            <p:nvPr/>
          </p:nvSpPr>
          <p:spPr>
            <a:xfrm rot="4806592">
              <a:off x="3375890" y="2825281"/>
              <a:ext cx="482325" cy="6601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φ</a:t>
              </a:r>
              <a:endParaRPr lang="de-DE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" name="Textfeld 22"/>
          <p:cNvSpPr txBox="1"/>
          <p:nvPr/>
        </p:nvSpPr>
        <p:spPr>
          <a:xfrm>
            <a:off x="539552" y="4005064"/>
            <a:ext cx="81439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2800" dirty="0" smtClean="0">
                <a:latin typeface="Arial" pitchFamily="34" charset="0"/>
                <a:cs typeface="Arial" pitchFamily="34" charset="0"/>
              </a:rPr>
              <a:t> Kohäsion (K) &gt; Adhäsion (A) </a:t>
            </a:r>
          </a:p>
          <a:p>
            <a:pPr>
              <a:buFont typeface="Arial" pitchFamily="34" charset="0"/>
              <a:buChar char="•"/>
            </a:pPr>
            <a:r>
              <a:rPr lang="de-DE" sz="2800" dirty="0" smtClean="0">
                <a:latin typeface="Arial" pitchFamily="34" charset="0"/>
                <a:cs typeface="Arial" pitchFamily="34" charset="0"/>
              </a:rPr>
              <a:t> Resultierende</a:t>
            </a:r>
            <a:r>
              <a:rPr lang="de-DE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F</a:t>
            </a:r>
            <a:r>
              <a:rPr lang="de-DE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res</a:t>
            </a:r>
            <a:r>
              <a:rPr lang="de-DE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zeigt in die Flüssigkeit</a:t>
            </a:r>
          </a:p>
          <a:p>
            <a:pPr>
              <a:buFont typeface="Arial" pitchFamily="34" charset="0"/>
              <a:buChar char="•"/>
            </a:pPr>
            <a:r>
              <a:rPr lang="de-DE" sz="2800" dirty="0" smtClean="0">
                <a:latin typeface="Arial" pitchFamily="34" charset="0"/>
                <a:cs typeface="Arial" pitchFamily="34" charset="0"/>
              </a:rPr>
              <a:t> Kontaktwinkel </a:t>
            </a:r>
            <a:r>
              <a:rPr lang="el-G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φ</a:t>
            </a:r>
            <a:r>
              <a:rPr lang="de-DE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&gt; 90°</a:t>
            </a:r>
          </a:p>
          <a:p>
            <a:endParaRPr lang="de-DE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Keine Benetzung</a:t>
            </a:r>
            <a:endParaRPr lang="de-DE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714348" y="642918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u="sng" dirty="0" smtClean="0">
                <a:latin typeface="Arial" pitchFamily="34" charset="0"/>
                <a:cs typeface="Arial" pitchFamily="34" charset="0"/>
              </a:rPr>
              <a:t>Imprägnierte Jacke</a:t>
            </a:r>
            <a:endParaRPr lang="de-DE" sz="3600" u="sng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Gerade Verbindung mit Pfeil 27"/>
          <p:cNvCxnSpPr/>
          <p:nvPr/>
        </p:nvCxnSpPr>
        <p:spPr>
          <a:xfrm rot="10800000">
            <a:off x="4572000" y="2285992"/>
            <a:ext cx="928694" cy="8572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 rot="5400000">
            <a:off x="5251889" y="3392053"/>
            <a:ext cx="500066" cy="24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 rot="10800000">
            <a:off x="4572000" y="2786058"/>
            <a:ext cx="928694" cy="35719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ieren 51"/>
          <p:cNvGrpSpPr/>
          <p:nvPr/>
        </p:nvGrpSpPr>
        <p:grpSpPr>
          <a:xfrm>
            <a:off x="5072066" y="2357430"/>
            <a:ext cx="642942" cy="428629"/>
            <a:chOff x="5667379" y="1629320"/>
            <a:chExt cx="1500197" cy="461665"/>
          </a:xfrm>
        </p:grpSpPr>
        <p:sp>
          <p:nvSpPr>
            <p:cNvPr id="48" name="Textfeld 47"/>
            <p:cNvSpPr txBox="1"/>
            <p:nvPr/>
          </p:nvSpPr>
          <p:spPr>
            <a:xfrm>
              <a:off x="5667379" y="1629320"/>
              <a:ext cx="15001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K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0" name="Gerade Verbindung mit Pfeil 49"/>
            <p:cNvCxnSpPr/>
            <p:nvPr/>
          </p:nvCxnSpPr>
          <p:spPr>
            <a:xfrm>
              <a:off x="5834068" y="1629320"/>
              <a:ext cx="619129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uppieren 53"/>
          <p:cNvGrpSpPr/>
          <p:nvPr/>
        </p:nvGrpSpPr>
        <p:grpSpPr>
          <a:xfrm>
            <a:off x="5572132" y="3429000"/>
            <a:ext cx="642942" cy="461665"/>
            <a:chOff x="5667379" y="1629320"/>
            <a:chExt cx="1500197" cy="497247"/>
          </a:xfrm>
        </p:grpSpPr>
        <p:sp>
          <p:nvSpPr>
            <p:cNvPr id="55" name="Textfeld 54"/>
            <p:cNvSpPr txBox="1"/>
            <p:nvPr/>
          </p:nvSpPr>
          <p:spPr>
            <a:xfrm>
              <a:off x="5667379" y="1629320"/>
              <a:ext cx="1500197" cy="497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6" name="Gerade Verbindung mit Pfeil 55"/>
            <p:cNvCxnSpPr/>
            <p:nvPr/>
          </p:nvCxnSpPr>
          <p:spPr>
            <a:xfrm>
              <a:off x="5834068" y="1629320"/>
              <a:ext cx="619129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pieren 56"/>
          <p:cNvGrpSpPr/>
          <p:nvPr/>
        </p:nvGrpSpPr>
        <p:grpSpPr>
          <a:xfrm>
            <a:off x="4071934" y="2786058"/>
            <a:ext cx="1071570" cy="461665"/>
            <a:chOff x="5667379" y="1629319"/>
            <a:chExt cx="1500197" cy="497247"/>
          </a:xfrm>
        </p:grpSpPr>
        <p:sp>
          <p:nvSpPr>
            <p:cNvPr id="58" name="Textfeld 57"/>
            <p:cNvSpPr txBox="1"/>
            <p:nvPr/>
          </p:nvSpPr>
          <p:spPr>
            <a:xfrm>
              <a:off x="5667379" y="1629319"/>
              <a:ext cx="1500197" cy="497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F</a:t>
              </a:r>
              <a:r>
                <a:rPr lang="de-DE" sz="16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res</a:t>
              </a:r>
              <a:endParaRPr lang="de-DE" sz="16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9" name="Gerade Verbindung mit Pfeil 58"/>
            <p:cNvCxnSpPr/>
            <p:nvPr/>
          </p:nvCxnSpPr>
          <p:spPr>
            <a:xfrm flipV="1">
              <a:off x="5834068" y="1629319"/>
              <a:ext cx="333376" cy="2"/>
            </a:xfrm>
            <a:prstGeom prst="straightConnector1">
              <a:avLst/>
            </a:prstGeom>
            <a:ln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Gerade Verbindung mit Pfeil 65"/>
          <p:cNvCxnSpPr/>
          <p:nvPr/>
        </p:nvCxnSpPr>
        <p:spPr>
          <a:xfrm flipV="1">
            <a:off x="3143240" y="4572008"/>
            <a:ext cx="238126" cy="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1285852" y="2500306"/>
            <a:ext cx="116089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Flüssig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1285852" y="3071810"/>
            <a:ext cx="78258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Fest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Gerade Verbindung mit Pfeil 33"/>
          <p:cNvCxnSpPr/>
          <p:nvPr/>
        </p:nvCxnSpPr>
        <p:spPr>
          <a:xfrm>
            <a:off x="2500298" y="4143380"/>
            <a:ext cx="265341" cy="14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/>
          <p:nvPr/>
        </p:nvCxnSpPr>
        <p:spPr>
          <a:xfrm>
            <a:off x="4929190" y="4143380"/>
            <a:ext cx="265341" cy="14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/>
          <p:cNvCxnSpPr/>
          <p:nvPr/>
        </p:nvCxnSpPr>
        <p:spPr>
          <a:xfrm rot="5400000">
            <a:off x="4323195" y="2534797"/>
            <a:ext cx="500066" cy="24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mit Pfeil 61"/>
          <p:cNvCxnSpPr/>
          <p:nvPr/>
        </p:nvCxnSpPr>
        <p:spPr>
          <a:xfrm rot="10800000">
            <a:off x="4572000" y="2786058"/>
            <a:ext cx="928694" cy="8572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1052736"/>
            <a:ext cx="1228725" cy="209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1556792"/>
            <a:ext cx="2190750" cy="209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1124744"/>
            <a:ext cx="400050" cy="209550"/>
          </a:xfrm>
          <a:prstGeom prst="rect">
            <a:avLst/>
          </a:prstGeom>
          <a:noFill/>
        </p:spPr>
      </p:pic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1340768"/>
            <a:ext cx="1857375" cy="209550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1484784"/>
            <a:ext cx="914400" cy="400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571612"/>
            <a:ext cx="7000924" cy="4746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feld 4"/>
          <p:cNvSpPr txBox="1"/>
          <p:nvPr/>
        </p:nvSpPr>
        <p:spPr>
          <a:xfrm>
            <a:off x="714348" y="642918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 smtClean="0">
                <a:latin typeface="Arial" pitchFamily="34" charset="0"/>
                <a:cs typeface="Arial" pitchFamily="34" charset="0"/>
              </a:rPr>
              <a:t>Keine Benetzung </a:t>
            </a:r>
            <a:r>
              <a:rPr lang="de-DE" sz="36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de-DE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Wasser perlt ab</a:t>
            </a:r>
            <a:endParaRPr lang="de-DE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000100" y="6286520"/>
            <a:ext cx="607221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http://www.kreussler-chemie.de/download/pdf/Info%2024%20D.pdf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/>
          <p:cNvSpPr/>
          <p:nvPr/>
        </p:nvSpPr>
        <p:spPr>
          <a:xfrm>
            <a:off x="3272825" y="2122705"/>
            <a:ext cx="2658158" cy="118383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3023623" y="2714620"/>
            <a:ext cx="2990428" cy="887872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2857488" y="2714620"/>
            <a:ext cx="3571900" cy="19730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 flipH="1" flipV="1">
            <a:off x="5143504" y="1745104"/>
            <a:ext cx="858917" cy="9695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uppieren 28"/>
          <p:cNvGrpSpPr/>
          <p:nvPr/>
        </p:nvGrpSpPr>
        <p:grpSpPr>
          <a:xfrm>
            <a:off x="3214678" y="1745106"/>
            <a:ext cx="785820" cy="1364124"/>
            <a:chOff x="3214678" y="2214556"/>
            <a:chExt cx="785820" cy="1364124"/>
          </a:xfrm>
        </p:grpSpPr>
        <p:sp>
          <p:nvSpPr>
            <p:cNvPr id="18" name="Bogen 17"/>
            <p:cNvSpPr/>
            <p:nvPr/>
          </p:nvSpPr>
          <p:spPr>
            <a:xfrm>
              <a:off x="3272825" y="2592155"/>
              <a:ext cx="664540" cy="986525"/>
            </a:xfrm>
            <a:prstGeom prst="arc">
              <a:avLst>
                <a:gd name="adj1" fmla="val 16812892"/>
                <a:gd name="adj2" fmla="val 1143529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endParaRPr lang="de-DE"/>
            </a:p>
          </p:txBody>
        </p:sp>
        <p:cxnSp>
          <p:nvCxnSpPr>
            <p:cNvPr id="13" name="Gerade Verbindung 12"/>
            <p:cNvCxnSpPr/>
            <p:nvPr/>
          </p:nvCxnSpPr>
          <p:spPr>
            <a:xfrm rot="5400000" flipH="1" flipV="1">
              <a:off x="3122831" y="2306403"/>
              <a:ext cx="969514" cy="78582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feld 20"/>
            <p:cNvSpPr txBox="1"/>
            <p:nvPr/>
          </p:nvSpPr>
          <p:spPr>
            <a:xfrm>
              <a:off x="3428992" y="2571744"/>
              <a:ext cx="5000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φ</a:t>
              </a:r>
              <a:endParaRPr lang="de-DE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" name="Textfeld 22"/>
          <p:cNvSpPr txBox="1"/>
          <p:nvPr/>
        </p:nvSpPr>
        <p:spPr>
          <a:xfrm>
            <a:off x="357158" y="4572008"/>
            <a:ext cx="81439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2800" dirty="0" smtClean="0">
                <a:latin typeface="Arial" pitchFamily="34" charset="0"/>
                <a:cs typeface="Arial" pitchFamily="34" charset="0"/>
              </a:rPr>
              <a:t> Adhäsion (A) &gt; Kohäsion (K)</a:t>
            </a:r>
          </a:p>
          <a:p>
            <a:pPr>
              <a:buFont typeface="Arial" pitchFamily="34" charset="0"/>
              <a:buChar char="•"/>
            </a:pPr>
            <a:r>
              <a:rPr lang="de-DE" sz="2800" dirty="0" smtClean="0">
                <a:latin typeface="Arial" pitchFamily="34" charset="0"/>
                <a:cs typeface="Arial" pitchFamily="34" charset="0"/>
              </a:rPr>
              <a:t> Resultierende</a:t>
            </a:r>
            <a:r>
              <a:rPr lang="de-DE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F</a:t>
            </a:r>
            <a:r>
              <a:rPr lang="de-DE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res</a:t>
            </a:r>
            <a:r>
              <a:rPr lang="de-DE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zeigt in den Festkörper</a:t>
            </a:r>
          </a:p>
          <a:p>
            <a:pPr>
              <a:buFont typeface="Arial" pitchFamily="34" charset="0"/>
              <a:buChar char="•"/>
            </a:pPr>
            <a:r>
              <a:rPr lang="de-DE" sz="2800" dirty="0" smtClean="0">
                <a:latin typeface="Arial" pitchFamily="34" charset="0"/>
                <a:cs typeface="Arial" pitchFamily="34" charset="0"/>
              </a:rPr>
              <a:t> Kontaktwinkel </a:t>
            </a:r>
            <a:r>
              <a:rPr lang="el-G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φ</a:t>
            </a:r>
            <a:r>
              <a:rPr lang="de-DE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&lt; 90°</a:t>
            </a:r>
          </a:p>
          <a:p>
            <a:pPr algn="ctr"/>
            <a:r>
              <a:rPr lang="de-DE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Benetzung</a:t>
            </a:r>
            <a:endParaRPr lang="de-DE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de-DE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714348" y="642918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u="sng" dirty="0" smtClean="0">
                <a:latin typeface="Arial" pitchFamily="34" charset="0"/>
                <a:cs typeface="Arial" pitchFamily="34" charset="0"/>
              </a:rPr>
              <a:t>Unbehandelte Jacke</a:t>
            </a:r>
            <a:endParaRPr lang="de-DE" sz="3600" u="sng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Gerade Verbindung mit Pfeil 40"/>
          <p:cNvCxnSpPr/>
          <p:nvPr/>
        </p:nvCxnSpPr>
        <p:spPr>
          <a:xfrm rot="10800000">
            <a:off x="4714876" y="4102558"/>
            <a:ext cx="1285884" cy="35719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 rot="10800000">
            <a:off x="4715670" y="2316608"/>
            <a:ext cx="1285884" cy="3571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 rot="5400000">
            <a:off x="5109807" y="3565545"/>
            <a:ext cx="1785950" cy="24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 rot="5400000">
            <a:off x="4644232" y="2745236"/>
            <a:ext cx="1428760" cy="128588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rot="5400000" flipH="1" flipV="1">
            <a:off x="3858414" y="3245302"/>
            <a:ext cx="1714512" cy="158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uppieren 51"/>
          <p:cNvGrpSpPr/>
          <p:nvPr/>
        </p:nvGrpSpPr>
        <p:grpSpPr>
          <a:xfrm>
            <a:off x="5001422" y="1959418"/>
            <a:ext cx="642942" cy="428629"/>
            <a:chOff x="5667379" y="1629320"/>
            <a:chExt cx="1500197" cy="461665"/>
          </a:xfrm>
        </p:grpSpPr>
        <p:sp>
          <p:nvSpPr>
            <p:cNvPr id="48" name="Textfeld 47"/>
            <p:cNvSpPr txBox="1"/>
            <p:nvPr/>
          </p:nvSpPr>
          <p:spPr>
            <a:xfrm>
              <a:off x="5667379" y="1629320"/>
              <a:ext cx="15001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K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0" name="Gerade Verbindung mit Pfeil 49"/>
            <p:cNvCxnSpPr/>
            <p:nvPr/>
          </p:nvCxnSpPr>
          <p:spPr>
            <a:xfrm>
              <a:off x="5834068" y="1629320"/>
              <a:ext cx="619129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uppieren 53"/>
          <p:cNvGrpSpPr/>
          <p:nvPr/>
        </p:nvGrpSpPr>
        <p:grpSpPr>
          <a:xfrm>
            <a:off x="6001554" y="3316741"/>
            <a:ext cx="642942" cy="461665"/>
            <a:chOff x="5667379" y="1629320"/>
            <a:chExt cx="1500197" cy="497247"/>
          </a:xfrm>
        </p:grpSpPr>
        <p:sp>
          <p:nvSpPr>
            <p:cNvPr id="55" name="Textfeld 54"/>
            <p:cNvSpPr txBox="1"/>
            <p:nvPr/>
          </p:nvSpPr>
          <p:spPr>
            <a:xfrm>
              <a:off x="5667379" y="1629320"/>
              <a:ext cx="1500197" cy="497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6" name="Gerade Verbindung mit Pfeil 55"/>
            <p:cNvCxnSpPr/>
            <p:nvPr/>
          </p:nvCxnSpPr>
          <p:spPr>
            <a:xfrm>
              <a:off x="5834068" y="1629320"/>
              <a:ext cx="619129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uppieren 56"/>
          <p:cNvGrpSpPr/>
          <p:nvPr/>
        </p:nvGrpSpPr>
        <p:grpSpPr>
          <a:xfrm>
            <a:off x="5072860" y="3745368"/>
            <a:ext cx="1071570" cy="461665"/>
            <a:chOff x="5667379" y="1629319"/>
            <a:chExt cx="1500197" cy="497247"/>
          </a:xfrm>
        </p:grpSpPr>
        <p:sp>
          <p:nvSpPr>
            <p:cNvPr id="58" name="Textfeld 57"/>
            <p:cNvSpPr txBox="1"/>
            <p:nvPr/>
          </p:nvSpPr>
          <p:spPr>
            <a:xfrm>
              <a:off x="5667379" y="1629319"/>
              <a:ext cx="1500197" cy="497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F</a:t>
              </a:r>
              <a:r>
                <a:rPr lang="de-DE" sz="16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res</a:t>
              </a:r>
              <a:endParaRPr lang="de-DE" sz="16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9" name="Gerade Verbindung mit Pfeil 58"/>
            <p:cNvCxnSpPr/>
            <p:nvPr/>
          </p:nvCxnSpPr>
          <p:spPr>
            <a:xfrm flipV="1">
              <a:off x="5834068" y="1629319"/>
              <a:ext cx="333376" cy="2"/>
            </a:xfrm>
            <a:prstGeom prst="straightConnector1">
              <a:avLst/>
            </a:prstGeom>
            <a:ln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Gerade Verbindung mit Pfeil 65"/>
          <p:cNvCxnSpPr/>
          <p:nvPr/>
        </p:nvCxnSpPr>
        <p:spPr>
          <a:xfrm flipV="1">
            <a:off x="2928926" y="5143512"/>
            <a:ext cx="238126" cy="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1285852" y="2030856"/>
            <a:ext cx="116089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Flüssig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1285852" y="2602360"/>
            <a:ext cx="78258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Fest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Gerade Verbindung mit Pfeil 33"/>
          <p:cNvCxnSpPr/>
          <p:nvPr/>
        </p:nvCxnSpPr>
        <p:spPr>
          <a:xfrm>
            <a:off x="2357422" y="4643446"/>
            <a:ext cx="265341" cy="14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/>
          <p:nvPr/>
        </p:nvCxnSpPr>
        <p:spPr>
          <a:xfrm>
            <a:off x="4786314" y="4643446"/>
            <a:ext cx="265341" cy="14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uppieren 100"/>
          <p:cNvGrpSpPr/>
          <p:nvPr/>
        </p:nvGrpSpPr>
        <p:grpSpPr>
          <a:xfrm>
            <a:off x="1428728" y="1928802"/>
            <a:ext cx="6000792" cy="3571900"/>
            <a:chOff x="1428728" y="1928802"/>
            <a:chExt cx="6000792" cy="3571900"/>
          </a:xfrm>
        </p:grpSpPr>
        <p:grpSp>
          <p:nvGrpSpPr>
            <p:cNvPr id="59" name="Gruppieren 58"/>
            <p:cNvGrpSpPr/>
            <p:nvPr/>
          </p:nvGrpSpPr>
          <p:grpSpPr>
            <a:xfrm>
              <a:off x="1428728" y="1928802"/>
              <a:ext cx="5000660" cy="3571900"/>
              <a:chOff x="1428728" y="1928802"/>
              <a:chExt cx="3286148" cy="2214578"/>
            </a:xfrm>
          </p:grpSpPr>
          <p:sp>
            <p:nvSpPr>
              <p:cNvPr id="46" name="Rechteck 45"/>
              <p:cNvSpPr/>
              <p:nvPr/>
            </p:nvSpPr>
            <p:spPr>
              <a:xfrm>
                <a:off x="1643042" y="2428868"/>
                <a:ext cx="2928958" cy="1714512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" name="Rechteck 46"/>
              <p:cNvSpPr/>
              <p:nvPr/>
            </p:nvSpPr>
            <p:spPr>
              <a:xfrm>
                <a:off x="1643042" y="1928802"/>
                <a:ext cx="2928958" cy="128588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" name="Ellipse 42"/>
              <p:cNvSpPr/>
              <p:nvPr/>
            </p:nvSpPr>
            <p:spPr>
              <a:xfrm>
                <a:off x="1428728" y="2504592"/>
                <a:ext cx="1596129" cy="93869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" name="Ellipse 43"/>
              <p:cNvSpPr/>
              <p:nvPr/>
            </p:nvSpPr>
            <p:spPr>
              <a:xfrm>
                <a:off x="3071802" y="2357430"/>
                <a:ext cx="1643074" cy="107157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30" name="Gerade Verbindung 29"/>
              <p:cNvCxnSpPr/>
              <p:nvPr/>
            </p:nvCxnSpPr>
            <p:spPr>
              <a:xfrm rot="5400000">
                <a:off x="535753" y="3036091"/>
                <a:ext cx="221457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Gerade Verbindung 30"/>
              <p:cNvCxnSpPr/>
              <p:nvPr/>
            </p:nvCxnSpPr>
            <p:spPr>
              <a:xfrm rot="5400000">
                <a:off x="3464711" y="3036091"/>
                <a:ext cx="221457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Gerade Verbindung 32"/>
              <p:cNvCxnSpPr/>
              <p:nvPr/>
            </p:nvCxnSpPr>
            <p:spPr>
              <a:xfrm>
                <a:off x="1643042" y="4143380"/>
                <a:ext cx="292895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Rechteck 57"/>
              <p:cNvSpPr/>
              <p:nvPr/>
            </p:nvSpPr>
            <p:spPr>
              <a:xfrm>
                <a:off x="2857488" y="2571744"/>
                <a:ext cx="428628" cy="1143008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" name="Ellipse 44"/>
              <p:cNvSpPr/>
              <p:nvPr/>
            </p:nvSpPr>
            <p:spPr>
              <a:xfrm>
                <a:off x="2857488" y="2357430"/>
                <a:ext cx="428628" cy="42862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37" name="Gerade Verbindung 36"/>
              <p:cNvCxnSpPr/>
              <p:nvPr/>
            </p:nvCxnSpPr>
            <p:spPr>
              <a:xfrm rot="5400000">
                <a:off x="2500298" y="2928934"/>
                <a:ext cx="157163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Gerade Verbindung 37"/>
              <p:cNvCxnSpPr/>
              <p:nvPr/>
            </p:nvCxnSpPr>
            <p:spPr>
              <a:xfrm rot="5400000">
                <a:off x="2071670" y="2928934"/>
                <a:ext cx="157163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1" name="Gerade Verbindung 60"/>
            <p:cNvCxnSpPr/>
            <p:nvPr/>
          </p:nvCxnSpPr>
          <p:spPr>
            <a:xfrm>
              <a:off x="4214810" y="4357694"/>
              <a:ext cx="2000264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 Verbindung 62"/>
            <p:cNvCxnSpPr/>
            <p:nvPr/>
          </p:nvCxnSpPr>
          <p:spPr>
            <a:xfrm>
              <a:off x="3571868" y="3357562"/>
              <a:ext cx="3214710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Gerade Verbindung mit Pfeil 64"/>
            <p:cNvCxnSpPr/>
            <p:nvPr/>
          </p:nvCxnSpPr>
          <p:spPr>
            <a:xfrm>
              <a:off x="3571868" y="2643182"/>
              <a:ext cx="714380" cy="1588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feld 66"/>
            <p:cNvSpPr txBox="1"/>
            <p:nvPr/>
          </p:nvSpPr>
          <p:spPr>
            <a:xfrm>
              <a:off x="5000628" y="3571876"/>
              <a:ext cx="714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h</a:t>
              </a:r>
              <a:endParaRPr lang="de-DE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Textfeld 68"/>
            <p:cNvSpPr txBox="1"/>
            <p:nvPr/>
          </p:nvSpPr>
          <p:spPr>
            <a:xfrm>
              <a:off x="3643306" y="2143116"/>
              <a:ext cx="6429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2 r</a:t>
              </a:r>
              <a:endParaRPr lang="de-DE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1" name="Gerade Verbindung 70"/>
            <p:cNvCxnSpPr/>
            <p:nvPr/>
          </p:nvCxnSpPr>
          <p:spPr>
            <a:xfrm rot="16200000" flipV="1">
              <a:off x="2893207" y="2464587"/>
              <a:ext cx="1071570" cy="100013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Bogen 74"/>
            <p:cNvSpPr/>
            <p:nvPr/>
          </p:nvSpPr>
          <p:spPr>
            <a:xfrm rot="5153756" flipH="1" flipV="1">
              <a:off x="3363712" y="2175360"/>
              <a:ext cx="521581" cy="935642"/>
            </a:xfrm>
            <a:prstGeom prst="arc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6" name="Textfeld 75"/>
            <p:cNvSpPr txBox="1"/>
            <p:nvPr/>
          </p:nvSpPr>
          <p:spPr>
            <a:xfrm>
              <a:off x="3214678" y="2428868"/>
              <a:ext cx="6429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φ</a:t>
              </a:r>
              <a:endParaRPr lang="de-DE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9" name="Gerade Verbindung mit Pfeil 78"/>
            <p:cNvCxnSpPr/>
            <p:nvPr/>
          </p:nvCxnSpPr>
          <p:spPr>
            <a:xfrm rot="5400000">
              <a:off x="4501356" y="3856834"/>
              <a:ext cx="1000132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 Verbindung mit Pfeil 83"/>
            <p:cNvCxnSpPr/>
            <p:nvPr/>
          </p:nvCxnSpPr>
          <p:spPr>
            <a:xfrm rot="5400000" flipH="1" flipV="1">
              <a:off x="6251587" y="2820983"/>
              <a:ext cx="107157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mit Pfeil 84"/>
            <p:cNvCxnSpPr/>
            <p:nvPr/>
          </p:nvCxnSpPr>
          <p:spPr>
            <a:xfrm rot="5400000">
              <a:off x="6250793" y="3893347"/>
              <a:ext cx="1072364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6" name="Gruppieren 95"/>
            <p:cNvGrpSpPr/>
            <p:nvPr/>
          </p:nvGrpSpPr>
          <p:grpSpPr>
            <a:xfrm>
              <a:off x="6929454" y="2143116"/>
              <a:ext cx="428628" cy="461665"/>
              <a:chOff x="6929454" y="2143116"/>
              <a:chExt cx="428628" cy="461665"/>
            </a:xfrm>
          </p:grpSpPr>
          <p:sp>
            <p:nvSpPr>
              <p:cNvPr id="92" name="Textfeld 91"/>
              <p:cNvSpPr txBox="1"/>
              <p:nvPr/>
            </p:nvSpPr>
            <p:spPr>
              <a:xfrm>
                <a:off x="6929454" y="2143116"/>
                <a:ext cx="4286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b="1" dirty="0" smtClean="0">
                    <a:latin typeface="Arial" pitchFamily="34" charset="0"/>
                    <a:cs typeface="Arial" pitchFamily="34" charset="0"/>
                  </a:rPr>
                  <a:t>F</a:t>
                </a:r>
                <a:endParaRPr lang="de-DE" sz="2400" b="1" dirty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93" name="Gerade Verbindung mit Pfeil 92"/>
              <p:cNvCxnSpPr/>
              <p:nvPr/>
            </p:nvCxnSpPr>
            <p:spPr>
              <a:xfrm>
                <a:off x="7000892" y="2143116"/>
                <a:ext cx="285752" cy="158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uppieren 97"/>
            <p:cNvGrpSpPr/>
            <p:nvPr/>
          </p:nvGrpSpPr>
          <p:grpSpPr>
            <a:xfrm>
              <a:off x="7000892" y="4071942"/>
              <a:ext cx="428628" cy="461665"/>
              <a:chOff x="6929454" y="2143116"/>
              <a:chExt cx="428628" cy="461665"/>
            </a:xfrm>
          </p:grpSpPr>
          <p:sp>
            <p:nvSpPr>
              <p:cNvPr id="99" name="Textfeld 98"/>
              <p:cNvSpPr txBox="1"/>
              <p:nvPr/>
            </p:nvSpPr>
            <p:spPr>
              <a:xfrm>
                <a:off x="6929454" y="2143116"/>
                <a:ext cx="4286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b="1" dirty="0" smtClean="0">
                    <a:latin typeface="Arial" pitchFamily="34" charset="0"/>
                    <a:cs typeface="Arial" pitchFamily="34" charset="0"/>
                  </a:rPr>
                  <a:t>G</a:t>
                </a:r>
                <a:endParaRPr lang="de-DE" sz="2400" b="1" dirty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0" name="Gerade Verbindung mit Pfeil 99"/>
              <p:cNvCxnSpPr/>
              <p:nvPr/>
            </p:nvCxnSpPr>
            <p:spPr>
              <a:xfrm>
                <a:off x="7000892" y="2143116"/>
                <a:ext cx="285752" cy="158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1052736"/>
            <a:ext cx="3377830" cy="576064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190750" cy="209550"/>
          </a:xfrm>
          <a:prstGeom prst="rect">
            <a:avLst/>
          </a:prstGeom>
          <a:noFill/>
        </p:spPr>
      </p:pic>
      <p:grpSp>
        <p:nvGrpSpPr>
          <p:cNvPr id="48" name="Gruppieren 47"/>
          <p:cNvGrpSpPr/>
          <p:nvPr/>
        </p:nvGrpSpPr>
        <p:grpSpPr>
          <a:xfrm>
            <a:off x="0" y="457200"/>
            <a:ext cx="1857375" cy="419100"/>
            <a:chOff x="0" y="457200"/>
            <a:chExt cx="1857375" cy="419100"/>
          </a:xfrm>
        </p:grpSpPr>
        <p:pic>
          <p:nvPicPr>
            <p:cNvPr id="3079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28662" y="457200"/>
              <a:ext cx="400050" cy="209550"/>
            </a:xfrm>
            <a:prstGeom prst="rect">
              <a:avLst/>
            </a:prstGeom>
            <a:noFill/>
          </p:spPr>
        </p:pic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666750"/>
              <a:ext cx="1857375" cy="209550"/>
            </a:xfrm>
            <a:prstGeom prst="rect">
              <a:avLst/>
            </a:prstGeom>
            <a:noFill/>
          </p:spPr>
        </p:pic>
      </p:grp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Tahoma" pitchFamily="34" charset="0"/>
              </a:rPr>
              <a:t/>
            </a:r>
            <a:br>
              <a: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Tahoma" pitchFamily="34" charset="0"/>
              </a:rPr>
            </a:b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5113338" y="4600574"/>
            <a:ext cx="3203078" cy="8617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σ</a:t>
            </a: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= Oberflächenspannung (N/m)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φ</a:t>
            </a: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= Kontaktwinkel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ρ</a:t>
            </a: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= Dichte der Flüssigkeit (kg/m</a:t>
            </a:r>
            <a:r>
              <a:rPr kumimoji="0" lang="de-DE" sz="1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g</a:t>
            </a: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= Erdbeschleunigung (m/s²)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r</a:t>
            </a: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= Kapillarradius (m)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764704"/>
            <a:ext cx="914400" cy="40005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hteck 45"/>
          <p:cNvSpPr/>
          <p:nvPr/>
        </p:nvSpPr>
        <p:spPr>
          <a:xfrm>
            <a:off x="1754858" y="2735360"/>
            <a:ext cx="4457110" cy="2765342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/>
          <p:cNvSpPr/>
          <p:nvPr/>
        </p:nvSpPr>
        <p:spPr>
          <a:xfrm>
            <a:off x="1754858" y="1928802"/>
            <a:ext cx="4457110" cy="2074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Ellipse 42"/>
          <p:cNvSpPr/>
          <p:nvPr/>
        </p:nvSpPr>
        <p:spPr>
          <a:xfrm>
            <a:off x="1428728" y="2857496"/>
            <a:ext cx="2428892" cy="151402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Ellipse 43"/>
          <p:cNvSpPr/>
          <p:nvPr/>
        </p:nvSpPr>
        <p:spPr>
          <a:xfrm>
            <a:off x="3929058" y="2620137"/>
            <a:ext cx="2500330" cy="172833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29"/>
          <p:cNvCxnSpPr/>
          <p:nvPr/>
        </p:nvCxnSpPr>
        <p:spPr>
          <a:xfrm rot="5400000">
            <a:off x="-31092" y="3714752"/>
            <a:ext cx="35719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rot="5400000">
            <a:off x="4426018" y="3714752"/>
            <a:ext cx="35719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>
            <a:off x="1754858" y="5500702"/>
            <a:ext cx="445711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hteck 57"/>
          <p:cNvSpPr/>
          <p:nvPr/>
        </p:nvSpPr>
        <p:spPr>
          <a:xfrm>
            <a:off x="3602928" y="2965805"/>
            <a:ext cx="652260" cy="1843561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Ellipse 44"/>
          <p:cNvSpPr/>
          <p:nvPr/>
        </p:nvSpPr>
        <p:spPr>
          <a:xfrm>
            <a:off x="3602928" y="2620137"/>
            <a:ext cx="652260" cy="691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36"/>
          <p:cNvCxnSpPr/>
          <p:nvPr/>
        </p:nvCxnSpPr>
        <p:spPr>
          <a:xfrm rot="5400000">
            <a:off x="2987740" y="3541918"/>
            <a:ext cx="25348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rot="5400000">
            <a:off x="2335480" y="3541918"/>
            <a:ext cx="25348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/>
          <p:nvPr/>
        </p:nvCxnSpPr>
        <p:spPr>
          <a:xfrm>
            <a:off x="4262310" y="4357694"/>
            <a:ext cx="1908000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/>
          <p:nvPr/>
        </p:nvCxnSpPr>
        <p:spPr>
          <a:xfrm>
            <a:off x="3571868" y="2643182"/>
            <a:ext cx="714380" cy="1588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feld 66"/>
          <p:cNvSpPr txBox="1"/>
          <p:nvPr/>
        </p:nvSpPr>
        <p:spPr>
          <a:xfrm>
            <a:off x="5000628" y="357187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</a:t>
            </a:r>
            <a:endParaRPr lang="de-DE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3643306" y="214311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 r</a:t>
            </a:r>
            <a:endParaRPr lang="de-DE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1" name="Gerade Verbindung 70"/>
          <p:cNvCxnSpPr/>
          <p:nvPr/>
        </p:nvCxnSpPr>
        <p:spPr>
          <a:xfrm rot="16200000" flipV="1">
            <a:off x="2893207" y="2464587"/>
            <a:ext cx="1071570" cy="10001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Bogen 74"/>
          <p:cNvSpPr/>
          <p:nvPr/>
        </p:nvSpPr>
        <p:spPr>
          <a:xfrm rot="5153756" flipH="1" flipV="1">
            <a:off x="3363712" y="2175360"/>
            <a:ext cx="521581" cy="935642"/>
          </a:xfrm>
          <a:prstGeom prst="arc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Textfeld 75"/>
          <p:cNvSpPr txBox="1"/>
          <p:nvPr/>
        </p:nvSpPr>
        <p:spPr>
          <a:xfrm>
            <a:off x="3214678" y="242886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φ</a:t>
            </a:r>
            <a:endParaRPr lang="de-DE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9" name="Gerade Verbindung mit Pfeil 78"/>
          <p:cNvCxnSpPr/>
          <p:nvPr/>
        </p:nvCxnSpPr>
        <p:spPr>
          <a:xfrm rot="5400000">
            <a:off x="4501356" y="3856834"/>
            <a:ext cx="1000132" cy="1588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mit Pfeil 83"/>
          <p:cNvCxnSpPr/>
          <p:nvPr/>
        </p:nvCxnSpPr>
        <p:spPr>
          <a:xfrm rot="5400000" flipH="1" flipV="1">
            <a:off x="6251587" y="2820983"/>
            <a:ext cx="107157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mit Pfeil 84"/>
          <p:cNvCxnSpPr/>
          <p:nvPr/>
        </p:nvCxnSpPr>
        <p:spPr>
          <a:xfrm rot="5400000">
            <a:off x="6250793" y="3893347"/>
            <a:ext cx="1072364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feld 91"/>
          <p:cNvSpPr txBox="1"/>
          <p:nvPr/>
        </p:nvSpPr>
        <p:spPr>
          <a:xfrm>
            <a:off x="6929454" y="2143116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F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3" name="Gerade Verbindung mit Pfeil 92"/>
          <p:cNvCxnSpPr/>
          <p:nvPr/>
        </p:nvCxnSpPr>
        <p:spPr>
          <a:xfrm>
            <a:off x="7000892" y="2143116"/>
            <a:ext cx="285752" cy="158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feld 98"/>
          <p:cNvSpPr txBox="1"/>
          <p:nvPr/>
        </p:nvSpPr>
        <p:spPr>
          <a:xfrm>
            <a:off x="7000892" y="4071942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itchFamily="34" charset="0"/>
                <a:cs typeface="Arial" pitchFamily="34" charset="0"/>
              </a:rPr>
              <a:t>G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0" name="Gerade Verbindung mit Pfeil 99"/>
          <p:cNvCxnSpPr/>
          <p:nvPr/>
        </p:nvCxnSpPr>
        <p:spPr>
          <a:xfrm>
            <a:off x="7072330" y="4071942"/>
            <a:ext cx="285752" cy="158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Tahoma" pitchFamily="34" charset="0"/>
              </a:rPr>
              <a:t/>
            </a:r>
            <a:br>
              <a: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Tahoma" pitchFamily="34" charset="0"/>
              </a:rPr>
            </a:b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cxnSp>
        <p:nvCxnSpPr>
          <p:cNvPr id="39" name="Gerade Verbindung 38"/>
          <p:cNvCxnSpPr/>
          <p:nvPr/>
        </p:nvCxnSpPr>
        <p:spPr>
          <a:xfrm>
            <a:off x="3635896" y="3356992"/>
            <a:ext cx="3132000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2771800" y="3212976"/>
            <a:ext cx="2664296" cy="2016224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>
            <a:spLocks noChangeAspect="1"/>
          </p:cNvSpPr>
          <p:nvPr/>
        </p:nvSpPr>
        <p:spPr>
          <a:xfrm>
            <a:off x="2771848" y="2780928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>
            <a:spLocks noChangeAspect="1"/>
          </p:cNvSpPr>
          <p:nvPr/>
        </p:nvSpPr>
        <p:spPr>
          <a:xfrm>
            <a:off x="3203896" y="2780928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>
            <a:spLocks noChangeAspect="1"/>
          </p:cNvSpPr>
          <p:nvPr/>
        </p:nvSpPr>
        <p:spPr>
          <a:xfrm>
            <a:off x="3635944" y="2780928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>
            <a:spLocks noChangeAspect="1"/>
          </p:cNvSpPr>
          <p:nvPr/>
        </p:nvSpPr>
        <p:spPr>
          <a:xfrm>
            <a:off x="4067992" y="2780928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>
            <a:spLocks noChangeAspect="1"/>
          </p:cNvSpPr>
          <p:nvPr/>
        </p:nvSpPr>
        <p:spPr>
          <a:xfrm>
            <a:off x="4500040" y="2780928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>
            <a:spLocks noChangeAspect="1"/>
          </p:cNvSpPr>
          <p:nvPr/>
        </p:nvSpPr>
        <p:spPr>
          <a:xfrm>
            <a:off x="4932040" y="2780928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>
            <a:spLocks noChangeAspect="1"/>
          </p:cNvSpPr>
          <p:nvPr/>
        </p:nvSpPr>
        <p:spPr>
          <a:xfrm>
            <a:off x="2771848" y="2348880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>
            <a:spLocks noChangeAspect="1"/>
          </p:cNvSpPr>
          <p:nvPr/>
        </p:nvSpPr>
        <p:spPr>
          <a:xfrm>
            <a:off x="3203896" y="2348880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>
            <a:spLocks noChangeAspect="1"/>
          </p:cNvSpPr>
          <p:nvPr/>
        </p:nvSpPr>
        <p:spPr>
          <a:xfrm>
            <a:off x="3635944" y="2348880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>
            <a:spLocks noChangeAspect="1"/>
          </p:cNvSpPr>
          <p:nvPr/>
        </p:nvSpPr>
        <p:spPr>
          <a:xfrm>
            <a:off x="4067992" y="2348880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>
            <a:spLocks noChangeAspect="1"/>
          </p:cNvSpPr>
          <p:nvPr/>
        </p:nvSpPr>
        <p:spPr>
          <a:xfrm>
            <a:off x="4500040" y="2348880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>
            <a:spLocks noChangeAspect="1"/>
          </p:cNvSpPr>
          <p:nvPr/>
        </p:nvSpPr>
        <p:spPr>
          <a:xfrm>
            <a:off x="4932040" y="2348880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>
            <a:spLocks noChangeAspect="1"/>
          </p:cNvSpPr>
          <p:nvPr/>
        </p:nvSpPr>
        <p:spPr>
          <a:xfrm>
            <a:off x="2771848" y="1916832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>
            <a:spLocks noChangeAspect="1"/>
          </p:cNvSpPr>
          <p:nvPr/>
        </p:nvSpPr>
        <p:spPr>
          <a:xfrm>
            <a:off x="3203896" y="1916832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Ellipse 22"/>
          <p:cNvSpPr>
            <a:spLocks noChangeAspect="1"/>
          </p:cNvSpPr>
          <p:nvPr/>
        </p:nvSpPr>
        <p:spPr>
          <a:xfrm>
            <a:off x="3635944" y="1916832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/>
          <p:cNvSpPr>
            <a:spLocks noChangeAspect="1"/>
          </p:cNvSpPr>
          <p:nvPr/>
        </p:nvSpPr>
        <p:spPr>
          <a:xfrm>
            <a:off x="4067992" y="1916832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>
            <a:spLocks noChangeAspect="1"/>
          </p:cNvSpPr>
          <p:nvPr/>
        </p:nvSpPr>
        <p:spPr>
          <a:xfrm>
            <a:off x="4500040" y="1916832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>
            <a:spLocks noChangeAspect="1"/>
          </p:cNvSpPr>
          <p:nvPr/>
        </p:nvSpPr>
        <p:spPr>
          <a:xfrm>
            <a:off x="4932040" y="1916832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/>
          <p:cNvSpPr>
            <a:spLocks noChangeAspect="1"/>
          </p:cNvSpPr>
          <p:nvPr/>
        </p:nvSpPr>
        <p:spPr>
          <a:xfrm>
            <a:off x="2771848" y="1484784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Ellipse 28"/>
          <p:cNvSpPr>
            <a:spLocks noChangeAspect="1"/>
          </p:cNvSpPr>
          <p:nvPr/>
        </p:nvSpPr>
        <p:spPr>
          <a:xfrm>
            <a:off x="3203896" y="1484784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/>
          <p:cNvSpPr>
            <a:spLocks noChangeAspect="1"/>
          </p:cNvSpPr>
          <p:nvPr/>
        </p:nvSpPr>
        <p:spPr>
          <a:xfrm>
            <a:off x="3635944" y="1484784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>
            <a:spLocks noChangeAspect="1"/>
          </p:cNvSpPr>
          <p:nvPr/>
        </p:nvSpPr>
        <p:spPr>
          <a:xfrm>
            <a:off x="4067992" y="1484784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>
            <a:spLocks noChangeAspect="1"/>
          </p:cNvSpPr>
          <p:nvPr/>
        </p:nvSpPr>
        <p:spPr>
          <a:xfrm>
            <a:off x="4500040" y="1484784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/>
          <p:cNvSpPr>
            <a:spLocks noChangeAspect="1"/>
          </p:cNvSpPr>
          <p:nvPr/>
        </p:nvSpPr>
        <p:spPr>
          <a:xfrm>
            <a:off x="4932040" y="1484784"/>
            <a:ext cx="432000" cy="432048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Textfeld 37"/>
          <p:cNvSpPr txBox="1"/>
          <p:nvPr/>
        </p:nvSpPr>
        <p:spPr>
          <a:xfrm>
            <a:off x="5724128" y="3212976"/>
            <a:ext cx="2555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Adhäsionskraft</a:t>
            </a:r>
            <a:endParaRPr lang="de-DE" sz="2400" b="1" dirty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Gerade Verbindung mit Pfeil 39"/>
          <p:cNvCxnSpPr>
            <a:stCxn id="18" idx="2"/>
          </p:cNvCxnSpPr>
          <p:nvPr/>
        </p:nvCxnSpPr>
        <p:spPr>
          <a:xfrm flipV="1">
            <a:off x="4500040" y="1988840"/>
            <a:ext cx="1296144" cy="576064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42"/>
          <p:cNvSpPr txBox="1"/>
          <p:nvPr/>
        </p:nvSpPr>
        <p:spPr>
          <a:xfrm>
            <a:off x="5724128" y="1772816"/>
            <a:ext cx="2555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Kohäsionskraft</a:t>
            </a:r>
            <a:endParaRPr lang="de-DE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Gerade Verbindung mit Pfeil 41"/>
          <p:cNvCxnSpPr>
            <a:stCxn id="10" idx="4"/>
            <a:endCxn id="38" idx="1"/>
          </p:cNvCxnSpPr>
          <p:nvPr/>
        </p:nvCxnSpPr>
        <p:spPr>
          <a:xfrm>
            <a:off x="4716040" y="3212976"/>
            <a:ext cx="1008088" cy="230833"/>
          </a:xfrm>
          <a:prstGeom prst="straightConnector1">
            <a:avLst/>
          </a:prstGeom>
          <a:ln w="38100">
            <a:solidFill>
              <a:srgbClr val="FF00FF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3500430" y="1928802"/>
            <a:ext cx="2214578" cy="1551225"/>
          </a:xfrm>
          <a:prstGeom prst="ellipse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3023623" y="3184070"/>
            <a:ext cx="2990428" cy="8878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2857488" y="3184070"/>
            <a:ext cx="3571900" cy="197305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cxnSp>
        <p:nvCxnSpPr>
          <p:cNvPr id="6" name="Gerade Verbindung 5"/>
          <p:cNvCxnSpPr/>
          <p:nvPr/>
        </p:nvCxnSpPr>
        <p:spPr>
          <a:xfrm rot="5400000" flipH="1" flipV="1">
            <a:off x="5443733" y="2271515"/>
            <a:ext cx="969516" cy="85559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ieren 28"/>
          <p:cNvGrpSpPr/>
          <p:nvPr/>
        </p:nvGrpSpPr>
        <p:grpSpPr>
          <a:xfrm rot="16793408">
            <a:off x="2927370" y="2056959"/>
            <a:ext cx="1118256" cy="1359569"/>
            <a:chOff x="2968973" y="2308068"/>
            <a:chExt cx="1118256" cy="1359569"/>
          </a:xfrm>
        </p:grpSpPr>
        <p:sp>
          <p:nvSpPr>
            <p:cNvPr id="8" name="Bogen 7"/>
            <p:cNvSpPr/>
            <p:nvPr/>
          </p:nvSpPr>
          <p:spPr>
            <a:xfrm rot="988114">
              <a:off x="2968973" y="2558864"/>
              <a:ext cx="889936" cy="1108773"/>
            </a:xfrm>
            <a:prstGeom prst="arc">
              <a:avLst>
                <a:gd name="adj1" fmla="val 16933007"/>
                <a:gd name="adj2" fmla="val 5824429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endParaRPr lang="de-DE"/>
            </a:p>
          </p:txBody>
        </p:sp>
        <p:cxnSp>
          <p:nvCxnSpPr>
            <p:cNvPr id="9" name="Gerade Verbindung 8"/>
            <p:cNvCxnSpPr/>
            <p:nvPr/>
          </p:nvCxnSpPr>
          <p:spPr>
            <a:xfrm rot="21006592" flipV="1">
              <a:off x="3011090" y="2308068"/>
              <a:ext cx="1076139" cy="90100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feld 9"/>
            <p:cNvSpPr txBox="1"/>
            <p:nvPr/>
          </p:nvSpPr>
          <p:spPr>
            <a:xfrm rot="4806592">
              <a:off x="3375890" y="2825281"/>
              <a:ext cx="482325" cy="6601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φ</a:t>
              </a:r>
              <a:endParaRPr lang="de-DE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1" name="Gerade Verbindung mit Pfeil 10"/>
          <p:cNvCxnSpPr/>
          <p:nvPr/>
        </p:nvCxnSpPr>
        <p:spPr>
          <a:xfrm rot="10800000">
            <a:off x="4572000" y="2285992"/>
            <a:ext cx="928694" cy="8572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rot="5400000">
            <a:off x="5251889" y="3392053"/>
            <a:ext cx="500066" cy="24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rot="10800000">
            <a:off x="4572000" y="2786058"/>
            <a:ext cx="928694" cy="357190"/>
          </a:xfrm>
          <a:prstGeom prst="straightConnector1">
            <a:avLst/>
          </a:prstGeom>
          <a:ln w="2540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pieren 51"/>
          <p:cNvGrpSpPr/>
          <p:nvPr/>
        </p:nvGrpSpPr>
        <p:grpSpPr>
          <a:xfrm>
            <a:off x="5072066" y="2357430"/>
            <a:ext cx="642942" cy="428629"/>
            <a:chOff x="5667379" y="1629320"/>
            <a:chExt cx="1500197" cy="461665"/>
          </a:xfrm>
        </p:grpSpPr>
        <p:sp>
          <p:nvSpPr>
            <p:cNvPr id="15" name="Textfeld 14"/>
            <p:cNvSpPr txBox="1"/>
            <p:nvPr/>
          </p:nvSpPr>
          <p:spPr>
            <a:xfrm>
              <a:off x="5667379" y="1629320"/>
              <a:ext cx="15001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K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6" name="Gerade Verbindung mit Pfeil 15"/>
            <p:cNvCxnSpPr/>
            <p:nvPr/>
          </p:nvCxnSpPr>
          <p:spPr>
            <a:xfrm>
              <a:off x="5834068" y="1629320"/>
              <a:ext cx="619129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ieren 53"/>
          <p:cNvGrpSpPr/>
          <p:nvPr/>
        </p:nvGrpSpPr>
        <p:grpSpPr>
          <a:xfrm>
            <a:off x="5572132" y="3429000"/>
            <a:ext cx="642942" cy="461665"/>
            <a:chOff x="5667379" y="1629320"/>
            <a:chExt cx="1500197" cy="497247"/>
          </a:xfrm>
        </p:grpSpPr>
        <p:sp>
          <p:nvSpPr>
            <p:cNvPr id="18" name="Textfeld 17"/>
            <p:cNvSpPr txBox="1"/>
            <p:nvPr/>
          </p:nvSpPr>
          <p:spPr>
            <a:xfrm>
              <a:off x="5667379" y="1629320"/>
              <a:ext cx="1500197" cy="497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9" name="Gerade Verbindung mit Pfeil 18"/>
            <p:cNvCxnSpPr/>
            <p:nvPr/>
          </p:nvCxnSpPr>
          <p:spPr>
            <a:xfrm>
              <a:off x="5834068" y="1629320"/>
              <a:ext cx="619129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feld 20"/>
          <p:cNvSpPr txBox="1"/>
          <p:nvPr/>
        </p:nvSpPr>
        <p:spPr>
          <a:xfrm>
            <a:off x="4071934" y="2786058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de-DE" sz="1600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res</a:t>
            </a:r>
            <a:endParaRPr lang="de-DE" sz="1600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Gerade Verbindung mit Pfeil 21"/>
          <p:cNvCxnSpPr/>
          <p:nvPr/>
        </p:nvCxnSpPr>
        <p:spPr>
          <a:xfrm flipV="1">
            <a:off x="4190998" y="2786058"/>
            <a:ext cx="238126" cy="2"/>
          </a:xfrm>
          <a:prstGeom prst="straightConnector1">
            <a:avLst/>
          </a:prstGeom>
          <a:ln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1285852" y="2500306"/>
            <a:ext cx="116089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CCFF"/>
                </a:solidFill>
                <a:latin typeface="Arial" pitchFamily="34" charset="0"/>
                <a:cs typeface="Arial" pitchFamily="34" charset="0"/>
              </a:rPr>
              <a:t>Flüssig</a:t>
            </a:r>
            <a:endParaRPr lang="de-DE" sz="2400" dirty="0">
              <a:solidFill>
                <a:srgbClr val="00CC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285852" y="3071810"/>
            <a:ext cx="78258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CC9900"/>
                </a:solidFill>
                <a:latin typeface="Arial" pitchFamily="34" charset="0"/>
                <a:cs typeface="Arial" pitchFamily="34" charset="0"/>
              </a:rPr>
              <a:t>Fest</a:t>
            </a:r>
            <a:endParaRPr lang="de-DE" sz="2400" dirty="0">
              <a:solidFill>
                <a:srgbClr val="CC99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Gerade Verbindung mit Pfeil 24"/>
          <p:cNvCxnSpPr/>
          <p:nvPr/>
        </p:nvCxnSpPr>
        <p:spPr>
          <a:xfrm rot="5400000">
            <a:off x="4323195" y="2534797"/>
            <a:ext cx="500066" cy="24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 rot="10800000">
            <a:off x="4572000" y="2786058"/>
            <a:ext cx="928694" cy="8572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3272825" y="2122705"/>
            <a:ext cx="2658158" cy="1183830"/>
          </a:xfrm>
          <a:prstGeom prst="ellipse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3023623" y="2714620"/>
            <a:ext cx="2990428" cy="887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857488" y="2714620"/>
            <a:ext cx="3571900" cy="197305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cxnSp>
        <p:nvCxnSpPr>
          <p:cNvPr id="7" name="Gerade Verbindung 6"/>
          <p:cNvCxnSpPr/>
          <p:nvPr/>
        </p:nvCxnSpPr>
        <p:spPr>
          <a:xfrm flipH="1" flipV="1">
            <a:off x="5143504" y="1745104"/>
            <a:ext cx="858917" cy="9695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ieren 7"/>
          <p:cNvGrpSpPr/>
          <p:nvPr/>
        </p:nvGrpSpPr>
        <p:grpSpPr>
          <a:xfrm>
            <a:off x="3214678" y="1745106"/>
            <a:ext cx="785820" cy="1364124"/>
            <a:chOff x="3214678" y="2214556"/>
            <a:chExt cx="785820" cy="1364124"/>
          </a:xfrm>
        </p:grpSpPr>
        <p:sp>
          <p:nvSpPr>
            <p:cNvPr id="9" name="Bogen 8"/>
            <p:cNvSpPr/>
            <p:nvPr/>
          </p:nvSpPr>
          <p:spPr>
            <a:xfrm>
              <a:off x="3272825" y="2592155"/>
              <a:ext cx="664540" cy="986525"/>
            </a:xfrm>
            <a:prstGeom prst="arc">
              <a:avLst>
                <a:gd name="adj1" fmla="val 16812892"/>
                <a:gd name="adj2" fmla="val 1143529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endParaRPr lang="de-DE"/>
            </a:p>
          </p:txBody>
        </p:sp>
        <p:cxnSp>
          <p:nvCxnSpPr>
            <p:cNvPr id="10" name="Gerade Verbindung 9"/>
            <p:cNvCxnSpPr/>
            <p:nvPr/>
          </p:nvCxnSpPr>
          <p:spPr>
            <a:xfrm rot="5400000" flipH="1" flipV="1">
              <a:off x="3122831" y="2306403"/>
              <a:ext cx="969514" cy="78582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/>
            <p:cNvSpPr txBox="1"/>
            <p:nvPr/>
          </p:nvSpPr>
          <p:spPr>
            <a:xfrm>
              <a:off x="3428992" y="2571744"/>
              <a:ext cx="5000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φ</a:t>
              </a:r>
              <a:endParaRPr lang="de-DE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2" name="Gerade Verbindung mit Pfeil 11"/>
          <p:cNvCxnSpPr/>
          <p:nvPr/>
        </p:nvCxnSpPr>
        <p:spPr>
          <a:xfrm rot="10800000">
            <a:off x="4714876" y="4102558"/>
            <a:ext cx="1285884" cy="35719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rot="10800000">
            <a:off x="4715670" y="2316608"/>
            <a:ext cx="1285884" cy="3571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 rot="5400000">
            <a:off x="5109807" y="3565545"/>
            <a:ext cx="1785950" cy="24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 rot="5400000">
            <a:off x="4644232" y="2745236"/>
            <a:ext cx="1428760" cy="1285884"/>
          </a:xfrm>
          <a:prstGeom prst="straightConnector1">
            <a:avLst/>
          </a:prstGeom>
          <a:ln w="2540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 rot="5400000" flipH="1" flipV="1">
            <a:off x="3858414" y="3245302"/>
            <a:ext cx="1714512" cy="158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uppieren 16"/>
          <p:cNvGrpSpPr/>
          <p:nvPr/>
        </p:nvGrpSpPr>
        <p:grpSpPr>
          <a:xfrm>
            <a:off x="5001422" y="1959418"/>
            <a:ext cx="642942" cy="428629"/>
            <a:chOff x="5667379" y="1629320"/>
            <a:chExt cx="1500197" cy="461665"/>
          </a:xfrm>
        </p:grpSpPr>
        <p:sp>
          <p:nvSpPr>
            <p:cNvPr id="18" name="Textfeld 17"/>
            <p:cNvSpPr txBox="1"/>
            <p:nvPr/>
          </p:nvSpPr>
          <p:spPr>
            <a:xfrm>
              <a:off x="5667379" y="1629320"/>
              <a:ext cx="15001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K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9" name="Gerade Verbindung mit Pfeil 18"/>
            <p:cNvCxnSpPr/>
            <p:nvPr/>
          </p:nvCxnSpPr>
          <p:spPr>
            <a:xfrm>
              <a:off x="5834068" y="1629320"/>
              <a:ext cx="619129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ieren 19"/>
          <p:cNvGrpSpPr/>
          <p:nvPr/>
        </p:nvGrpSpPr>
        <p:grpSpPr>
          <a:xfrm>
            <a:off x="6001554" y="3316741"/>
            <a:ext cx="642942" cy="461665"/>
            <a:chOff x="5667379" y="1629320"/>
            <a:chExt cx="1500197" cy="497247"/>
          </a:xfrm>
        </p:grpSpPr>
        <p:sp>
          <p:nvSpPr>
            <p:cNvPr id="21" name="Textfeld 20"/>
            <p:cNvSpPr txBox="1"/>
            <p:nvPr/>
          </p:nvSpPr>
          <p:spPr>
            <a:xfrm>
              <a:off x="5667379" y="1629320"/>
              <a:ext cx="1500197" cy="497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2" name="Gerade Verbindung mit Pfeil 21"/>
            <p:cNvCxnSpPr/>
            <p:nvPr/>
          </p:nvCxnSpPr>
          <p:spPr>
            <a:xfrm>
              <a:off x="5834068" y="1629320"/>
              <a:ext cx="619129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pieren 22"/>
          <p:cNvGrpSpPr/>
          <p:nvPr/>
        </p:nvGrpSpPr>
        <p:grpSpPr>
          <a:xfrm>
            <a:off x="5072860" y="3745368"/>
            <a:ext cx="1071570" cy="461665"/>
            <a:chOff x="5667379" y="1629319"/>
            <a:chExt cx="1500197" cy="497247"/>
          </a:xfrm>
        </p:grpSpPr>
        <p:sp>
          <p:nvSpPr>
            <p:cNvPr id="24" name="Textfeld 23"/>
            <p:cNvSpPr txBox="1"/>
            <p:nvPr/>
          </p:nvSpPr>
          <p:spPr>
            <a:xfrm>
              <a:off x="5667379" y="1629319"/>
              <a:ext cx="1500197" cy="497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solidFill>
                    <a:srgbClr val="009900"/>
                  </a:solidFill>
                  <a:latin typeface="Arial" pitchFamily="34" charset="0"/>
                  <a:cs typeface="Arial" pitchFamily="34" charset="0"/>
                </a:rPr>
                <a:t>F</a:t>
              </a:r>
              <a:r>
                <a:rPr lang="de-DE" sz="1600" dirty="0" smtClean="0">
                  <a:solidFill>
                    <a:srgbClr val="009900"/>
                  </a:solidFill>
                  <a:latin typeface="Arial" pitchFamily="34" charset="0"/>
                  <a:cs typeface="Arial" pitchFamily="34" charset="0"/>
                </a:rPr>
                <a:t>res</a:t>
              </a:r>
              <a:endParaRPr lang="de-DE" sz="1600" dirty="0">
                <a:solidFill>
                  <a:srgbClr val="0099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5" name="Gerade Verbindung mit Pfeil 24"/>
            <p:cNvCxnSpPr/>
            <p:nvPr/>
          </p:nvCxnSpPr>
          <p:spPr>
            <a:xfrm flipV="1">
              <a:off x="5834068" y="1629319"/>
              <a:ext cx="333376" cy="2"/>
            </a:xfrm>
            <a:prstGeom prst="straightConnector1">
              <a:avLst/>
            </a:prstGeom>
            <a:ln>
              <a:solidFill>
                <a:srgbClr val="0099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feld 25"/>
          <p:cNvSpPr txBox="1"/>
          <p:nvPr/>
        </p:nvSpPr>
        <p:spPr>
          <a:xfrm>
            <a:off x="1285852" y="2030856"/>
            <a:ext cx="116089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CCFF"/>
                </a:solidFill>
                <a:latin typeface="Arial" pitchFamily="34" charset="0"/>
                <a:cs typeface="Arial" pitchFamily="34" charset="0"/>
              </a:rPr>
              <a:t>Flüssig</a:t>
            </a:r>
            <a:endParaRPr lang="de-DE" sz="2400" dirty="0">
              <a:solidFill>
                <a:srgbClr val="00CC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285852" y="2602360"/>
            <a:ext cx="78258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CC9900"/>
                </a:solidFill>
                <a:latin typeface="Arial" pitchFamily="34" charset="0"/>
                <a:cs typeface="Arial" pitchFamily="34" charset="0"/>
              </a:rPr>
              <a:t>Fest</a:t>
            </a:r>
            <a:endParaRPr lang="de-DE" sz="2400" dirty="0">
              <a:solidFill>
                <a:srgbClr val="CC99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 rot="686869">
            <a:off x="2185011" y="2767054"/>
            <a:ext cx="355142" cy="2468857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 rot="686869">
            <a:off x="2403441" y="2686602"/>
            <a:ext cx="391935" cy="2595978"/>
          </a:xfrm>
          <a:prstGeom prst="can">
            <a:avLst>
              <a:gd name="adj" fmla="val 165663"/>
            </a:avLst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 rot="537100">
            <a:off x="1912677" y="2587301"/>
            <a:ext cx="392735" cy="2595978"/>
          </a:xfrm>
          <a:prstGeom prst="can">
            <a:avLst>
              <a:gd name="adj" fmla="val 165326"/>
            </a:avLst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 rot="20216874">
            <a:off x="2769162" y="2686496"/>
            <a:ext cx="390336" cy="2596778"/>
          </a:xfrm>
          <a:prstGeom prst="can">
            <a:avLst>
              <a:gd name="adj" fmla="val 166342"/>
            </a:avLst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3277078" y="2813656"/>
            <a:ext cx="355142" cy="2469618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>
            <a:off x="3487444" y="2686496"/>
            <a:ext cx="391935" cy="2596778"/>
          </a:xfrm>
          <a:prstGeom prst="can">
            <a:avLst>
              <a:gd name="adj" fmla="val 165663"/>
            </a:avLst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5" name="AutoShape 11"/>
          <p:cNvSpPr>
            <a:spLocks noChangeArrowheads="1"/>
          </p:cNvSpPr>
          <p:nvPr/>
        </p:nvSpPr>
        <p:spPr bwMode="auto">
          <a:xfrm rot="21450231">
            <a:off x="2986726" y="2686496"/>
            <a:ext cx="392735" cy="2596778"/>
          </a:xfrm>
          <a:prstGeom prst="can">
            <a:avLst>
              <a:gd name="adj" fmla="val 165326"/>
            </a:avLst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7" name="Oval 13"/>
          <p:cNvSpPr>
            <a:spLocks noChangeArrowheads="1"/>
          </p:cNvSpPr>
          <p:nvPr/>
        </p:nvSpPr>
        <p:spPr bwMode="auto">
          <a:xfrm>
            <a:off x="5533204" y="3248939"/>
            <a:ext cx="1332967" cy="1270255"/>
          </a:xfrm>
          <a:prstGeom prst="ellipse">
            <a:avLst/>
          </a:prstGeom>
          <a:solidFill>
            <a:srgbClr val="00CC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8" name="Oval 14"/>
          <p:cNvSpPr>
            <a:spLocks noChangeArrowheads="1"/>
          </p:cNvSpPr>
          <p:nvPr/>
        </p:nvSpPr>
        <p:spPr bwMode="auto">
          <a:xfrm>
            <a:off x="5914137" y="3592900"/>
            <a:ext cx="588874" cy="597532"/>
          </a:xfrm>
          <a:prstGeom prst="ellipse">
            <a:avLst/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9" name="Oval 15"/>
          <p:cNvSpPr>
            <a:spLocks noChangeArrowheads="1"/>
          </p:cNvSpPr>
          <p:nvPr/>
        </p:nvSpPr>
        <p:spPr bwMode="auto">
          <a:xfrm>
            <a:off x="5619321" y="4119240"/>
            <a:ext cx="589674" cy="599132"/>
          </a:xfrm>
          <a:prstGeom prst="ellipse">
            <a:avLst/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40" name="Oval 16"/>
          <p:cNvSpPr>
            <a:spLocks noChangeArrowheads="1"/>
          </p:cNvSpPr>
          <p:nvPr/>
        </p:nvSpPr>
        <p:spPr bwMode="auto">
          <a:xfrm>
            <a:off x="5315830" y="3583854"/>
            <a:ext cx="589674" cy="598332"/>
          </a:xfrm>
          <a:prstGeom prst="ellipse">
            <a:avLst/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41" name="Oval 17"/>
          <p:cNvSpPr>
            <a:spLocks noChangeArrowheads="1"/>
          </p:cNvSpPr>
          <p:nvPr/>
        </p:nvSpPr>
        <p:spPr bwMode="auto">
          <a:xfrm>
            <a:off x="5619321" y="3068960"/>
            <a:ext cx="588074" cy="599132"/>
          </a:xfrm>
          <a:prstGeom prst="ellipse">
            <a:avLst/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42" name="Oval 18"/>
          <p:cNvSpPr>
            <a:spLocks noChangeArrowheads="1"/>
          </p:cNvSpPr>
          <p:nvPr/>
        </p:nvSpPr>
        <p:spPr bwMode="auto">
          <a:xfrm>
            <a:off x="6518086" y="3576902"/>
            <a:ext cx="550469" cy="581534"/>
          </a:xfrm>
          <a:prstGeom prst="ellipse">
            <a:avLst/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43" name="Oval 19"/>
          <p:cNvSpPr>
            <a:spLocks noChangeArrowheads="1"/>
          </p:cNvSpPr>
          <p:nvPr/>
        </p:nvSpPr>
        <p:spPr bwMode="auto">
          <a:xfrm>
            <a:off x="6228184" y="4125330"/>
            <a:ext cx="615277" cy="598332"/>
          </a:xfrm>
          <a:prstGeom prst="ellipse">
            <a:avLst/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" name="Oval 17"/>
          <p:cNvSpPr>
            <a:spLocks noChangeArrowheads="1"/>
          </p:cNvSpPr>
          <p:nvPr/>
        </p:nvSpPr>
        <p:spPr bwMode="auto">
          <a:xfrm>
            <a:off x="6216309" y="3032577"/>
            <a:ext cx="588074" cy="599132"/>
          </a:xfrm>
          <a:prstGeom prst="ellipse">
            <a:avLst/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3" name="Textfeld 22"/>
          <p:cNvSpPr txBox="1"/>
          <p:nvPr/>
        </p:nvSpPr>
        <p:spPr>
          <a:xfrm>
            <a:off x="4355976" y="242088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Faser</a:t>
            </a:r>
            <a:endParaRPr lang="de-DE" sz="2400" dirty="0"/>
          </a:p>
        </p:txBody>
      </p:sp>
      <p:cxnSp>
        <p:nvCxnSpPr>
          <p:cNvPr id="25" name="Gerade Verbindung 24"/>
          <p:cNvCxnSpPr>
            <a:endCxn id="23" idx="3"/>
          </p:cNvCxnSpPr>
          <p:nvPr/>
        </p:nvCxnSpPr>
        <p:spPr>
          <a:xfrm flipH="1" flipV="1">
            <a:off x="5292080" y="2651721"/>
            <a:ext cx="648072" cy="7052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>
            <a:endCxn id="23" idx="1"/>
          </p:cNvCxnSpPr>
          <p:nvPr/>
        </p:nvCxnSpPr>
        <p:spPr>
          <a:xfrm flipV="1">
            <a:off x="3707904" y="2651721"/>
            <a:ext cx="648072" cy="5612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4139952" y="371703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Wasser</a:t>
            </a:r>
            <a:endParaRPr lang="de-DE" sz="2400" dirty="0"/>
          </a:p>
        </p:txBody>
      </p:sp>
      <p:cxnSp>
        <p:nvCxnSpPr>
          <p:cNvPr id="31" name="Gerade Verbindung 30"/>
          <p:cNvCxnSpPr>
            <a:endCxn id="30" idx="1"/>
          </p:cNvCxnSpPr>
          <p:nvPr/>
        </p:nvCxnSpPr>
        <p:spPr>
          <a:xfrm flipV="1">
            <a:off x="3419872" y="3947865"/>
            <a:ext cx="720080" cy="12665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H="1" flipV="1">
            <a:off x="5220072" y="3933057"/>
            <a:ext cx="648072" cy="1440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feil nach oben 34"/>
          <p:cNvSpPr/>
          <p:nvPr/>
        </p:nvSpPr>
        <p:spPr>
          <a:xfrm>
            <a:off x="1331640" y="2780928"/>
            <a:ext cx="216024" cy="230425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Bildschirmpräsentation (4:3)</PresentationFormat>
  <Paragraphs>58</Paragraphs>
  <Slides>13</Slides>
  <Notes>0</Notes>
  <HiddenSlides>3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Larissa-Design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Katja</dc:creator>
  <cp:lastModifiedBy>Walter Wagner</cp:lastModifiedBy>
  <cp:revision>266</cp:revision>
  <dcterms:created xsi:type="dcterms:W3CDTF">2010-02-25T19:53:34Z</dcterms:created>
  <dcterms:modified xsi:type="dcterms:W3CDTF">2011-12-06T14:28:58Z</dcterms:modified>
</cp:coreProperties>
</file>