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9" r:id="rId1"/>
    <p:sldMasterId id="2147483652" r:id="rId2"/>
  </p:sldMasterIdLst>
  <p:notesMasterIdLst>
    <p:notesMasterId r:id="rId14"/>
  </p:notesMasterIdLst>
  <p:handoutMasterIdLst>
    <p:handoutMasterId r:id="rId15"/>
  </p:handoutMasterIdLst>
  <p:sldIdLst>
    <p:sldId id="265" r:id="rId3"/>
    <p:sldId id="295" r:id="rId4"/>
    <p:sldId id="304" r:id="rId5"/>
    <p:sldId id="305" r:id="rId6"/>
    <p:sldId id="312" r:id="rId7"/>
    <p:sldId id="313" r:id="rId8"/>
    <p:sldId id="307" r:id="rId9"/>
    <p:sldId id="309" r:id="rId10"/>
    <p:sldId id="310" r:id="rId11"/>
    <p:sldId id="308" r:id="rId12"/>
    <p:sldId id="311" r:id="rId13"/>
  </p:sldIdLst>
  <p:sldSz cx="9144000" cy="6858000" type="screen4x3"/>
  <p:notesSz cx="6858000" cy="9774238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91">
          <p15:clr>
            <a:srgbClr val="A4A3A4"/>
          </p15:clr>
        </p15:guide>
        <p15:guide id="2" orient="horz" pos="3974">
          <p15:clr>
            <a:srgbClr val="A4A3A4"/>
          </p15:clr>
        </p15:guide>
        <p15:guide id="3" pos="158">
          <p15:clr>
            <a:srgbClr val="A4A3A4"/>
          </p15:clr>
        </p15:guide>
        <p15:guide id="4" pos="5602">
          <p15:clr>
            <a:srgbClr val="A4A3A4"/>
          </p15:clr>
        </p15:guide>
        <p15:guide id="5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00"/>
    <a:srgbClr val="0000FF"/>
    <a:srgbClr val="FF00FF"/>
    <a:srgbClr val="FF0000"/>
    <a:srgbClr val="FFCC66"/>
    <a:srgbClr val="800000"/>
    <a:srgbClr val="990000"/>
    <a:srgbClr val="FF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934" autoAdjust="0"/>
    <p:restoredTop sz="97416" autoAdjust="0"/>
  </p:normalViewPr>
  <p:slideViewPr>
    <p:cSldViewPr snapToGrid="0" showGuides="1">
      <p:cViewPr varScale="1">
        <p:scale>
          <a:sx n="123" d="100"/>
          <a:sy n="123" d="100"/>
        </p:scale>
        <p:origin x="1446" y="132"/>
      </p:cViewPr>
      <p:guideLst>
        <p:guide orient="horz" pos="391"/>
        <p:guide orient="horz" pos="3974"/>
        <p:guide pos="158"/>
        <p:guide pos="5602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  <p:sld r:id="rId2" collapse="1"/>
      <p:sld r:id="rId3" collapse="1"/>
      <p:sld r:id="rId4" collapse="1"/>
      <p:sld r:id="rId5" collapse="1"/>
      <p:sld r:id="rId6" collapse="1"/>
      <p:sld r:id="rId7" collapse="1"/>
      <p:sld r:id="rId8" collapse="1"/>
      <p:sld r:id="rId9" collapse="1"/>
    </p:sldLst>
  </p:outlineViewPr>
  <p:notesTextViewPr>
    <p:cViewPr>
      <p:scale>
        <a:sx n="100" d="100"/>
        <a:sy n="100" d="100"/>
      </p:scale>
      <p:origin x="0" y="0"/>
    </p:cViewPr>
  </p:notesText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8.xml"/><Relationship Id="rId19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notesMaster" Target="notesMasters/notesMaster1.xml"/></Relationships>
</file>

<file path=ppt/_rels/viewProps.xml.rels><?xml version="1.0" encoding="UTF-8" standalone="yes"?>
<Relationships xmlns="http://schemas.openxmlformats.org/package/2006/relationships"><Relationship Id="rId8" Type="http://schemas.openxmlformats.org/officeDocument/2006/relationships/slide" Target="slides/slide10.xml"/><Relationship Id="rId3" Type="http://schemas.openxmlformats.org/officeDocument/2006/relationships/slide" Target="slides/slide3.xml"/><Relationship Id="rId7" Type="http://schemas.openxmlformats.org/officeDocument/2006/relationships/slide" Target="slides/slide9.xml"/><Relationship Id="rId2" Type="http://schemas.openxmlformats.org/officeDocument/2006/relationships/slide" Target="slides/slide2.xml"/><Relationship Id="rId1" Type="http://schemas.openxmlformats.org/officeDocument/2006/relationships/slide" Target="slides/slide1.xml"/><Relationship Id="rId6" Type="http://schemas.openxmlformats.org/officeDocument/2006/relationships/slide" Target="slides/slide8.xml"/><Relationship Id="rId5" Type="http://schemas.openxmlformats.org/officeDocument/2006/relationships/slide" Target="slides/slide7.xml"/><Relationship Id="rId4" Type="http://schemas.openxmlformats.org/officeDocument/2006/relationships/slide" Target="slides/slide4.xml"/><Relationship Id="rId9" Type="http://schemas.openxmlformats.org/officeDocument/2006/relationships/slide" Target="slides/slide1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891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285288"/>
            <a:ext cx="297180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891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9285288"/>
            <a:ext cx="297180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/>
            </a:lvl1pPr>
          </a:lstStyle>
          <a:p>
            <a:fld id="{BF56E691-0F63-4650-A21C-66CEC7EA6D03}" type="slidenum">
              <a:rPr lang="de-DE" altLang="de-DE"/>
              <a:pPr/>
              <a:t>‹Nr.›</a:t>
            </a:fld>
            <a:endParaRPr lang="de-DE" alt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153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84250" y="733425"/>
            <a:ext cx="4889500" cy="36655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643438"/>
            <a:ext cx="5029200" cy="4397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noProof="0" smtClean="0"/>
              <a:t>Klicken Sie, um die Formate des Vorlagentextes zu bearbeiten</a:t>
            </a:r>
          </a:p>
          <a:p>
            <a:pPr lvl="1"/>
            <a:r>
              <a:rPr lang="de-DE" noProof="0" smtClean="0"/>
              <a:t>Zweite Ebene</a:t>
            </a:r>
          </a:p>
          <a:p>
            <a:pPr lvl="2"/>
            <a:r>
              <a:rPr lang="de-DE" noProof="0" smtClean="0"/>
              <a:t>Dritte Ebene</a:t>
            </a:r>
          </a:p>
          <a:p>
            <a:pPr lvl="3"/>
            <a:r>
              <a:rPr lang="de-DE" noProof="0" smtClean="0"/>
              <a:t>Vierte Ebene</a:t>
            </a:r>
          </a:p>
          <a:p>
            <a:pPr lvl="4"/>
            <a:r>
              <a:rPr lang="de-DE" noProof="0" smtClean="0"/>
              <a:t>Fünfte Ebene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285288"/>
            <a:ext cx="297180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9285288"/>
            <a:ext cx="297180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>
                <a:latin typeface="Times New Roman" panose="02020603050405020304" pitchFamily="18" charset="0"/>
              </a:defRPr>
            </a:lvl1pPr>
          </a:lstStyle>
          <a:p>
            <a:fld id="{E73DF4E4-A850-4CDC-9791-2541F3439643}" type="slidenum">
              <a:rPr lang="de-DE" altLang="de-DE"/>
              <a:pPr/>
              <a:t>‹Nr.›</a:t>
            </a:fld>
            <a:endParaRPr lang="de-DE" alt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85838" y="733425"/>
            <a:ext cx="4886325" cy="3665538"/>
          </a:xfrm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de-DE" altLang="de-DE" smtClean="0"/>
              <a:t>http://www.kcg-stuttgart.de/typo3temp/pics/64cb721276.jpg</a:t>
            </a:r>
          </a:p>
          <a:p>
            <a:pPr eaLnBrk="1" hangingPunct="1"/>
            <a:r>
              <a:rPr lang="de-DE" altLang="de-DE" smtClean="0"/>
              <a:t>http://www.oz-online.de/media/newsimage/altdaten/130210050112.jpg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85838" y="733425"/>
            <a:ext cx="4886325" cy="3665538"/>
          </a:xfrm>
          <a:ln/>
        </p:spPr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de-DE" altLang="de-DE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85838" y="733425"/>
            <a:ext cx="4886325" cy="3665538"/>
          </a:xfrm>
          <a:ln/>
        </p:spPr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de-DE" altLang="de-DE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85838" y="733425"/>
            <a:ext cx="4886325" cy="3665538"/>
          </a:xfrm>
          <a:ln/>
        </p:spPr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de-DE" altLang="de-DE" smtClean="0"/>
              <a:t>http://upload.wikimedia.org/wikipedia/commons/e/ec/Wikipedia-logo-v2-de.png</a:t>
            </a:r>
          </a:p>
          <a:p>
            <a:pPr eaLnBrk="1" hangingPunct="1"/>
            <a:r>
              <a:rPr lang="de-DE" altLang="de-DE" smtClean="0"/>
              <a:t>http://l-forschung.de/simulation/Simulation/Simulation_2005.03.18_1.htm</a:t>
            </a: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85838" y="733425"/>
            <a:ext cx="4886325" cy="3665538"/>
          </a:xfrm>
          <a:ln/>
        </p:spPr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de-DE" altLang="de-DE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85838" y="733425"/>
            <a:ext cx="4886325" cy="3665538"/>
          </a:xfrm>
          <a:ln/>
        </p:spPr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de-DE" altLang="de-DE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85838" y="733425"/>
            <a:ext cx="4886325" cy="3665538"/>
          </a:xfrm>
          <a:ln/>
        </p:spPr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de-DE" altLang="de-DE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85838" y="733425"/>
            <a:ext cx="4886325" cy="3665538"/>
          </a:xfrm>
          <a:ln/>
        </p:spPr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de-DE" altLang="de-DE" smtClean="0"/>
              <a:t>http://upload.wikimedia.org/wikipedia/commons/e/ec/Wikipedia-logo-v2-de.png</a:t>
            </a:r>
          </a:p>
          <a:p>
            <a:pPr eaLnBrk="1" hangingPunct="1"/>
            <a:r>
              <a:rPr lang="de-DE" altLang="de-DE" smtClean="0"/>
              <a:t>http://l-forschung.de/simulation/Simulation/Simulation_2005.03.18_1.htm</a:t>
            </a: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85838" y="733425"/>
            <a:ext cx="4886325" cy="3665538"/>
          </a:xfrm>
          <a:ln/>
        </p:spPr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de-DE" altLang="de-DE" smtClean="0"/>
              <a:t>http://upload.wikimedia.org/wikipedia/commons/e/ec/Wikipedia-logo-v2-de.png</a:t>
            </a:r>
          </a:p>
          <a:p>
            <a:pPr eaLnBrk="1" hangingPunct="1"/>
            <a:r>
              <a:rPr lang="de-DE" altLang="de-DE" smtClean="0"/>
              <a:t>http://l-forschung.de/simulation/Simulation/Simulation_2005.03.18_1.htm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5"/>
          <p:cNvGrpSpPr>
            <a:grpSpLocks noChangeAspect="1"/>
          </p:cNvGrpSpPr>
          <p:nvPr userDrawn="1"/>
        </p:nvGrpSpPr>
        <p:grpSpPr bwMode="auto">
          <a:xfrm>
            <a:off x="8172450" y="6357938"/>
            <a:ext cx="576263" cy="400050"/>
            <a:chOff x="7727" y="1983"/>
            <a:chExt cx="1536" cy="1065"/>
          </a:xfrm>
        </p:grpSpPr>
        <p:sp>
          <p:nvSpPr>
            <p:cNvPr id="5" name="Arc 6"/>
            <p:cNvSpPr>
              <a:spLocks noChangeAspect="1"/>
            </p:cNvSpPr>
            <p:nvPr/>
          </p:nvSpPr>
          <p:spPr bwMode="auto">
            <a:xfrm flipV="1">
              <a:off x="7727" y="2169"/>
              <a:ext cx="1536" cy="444"/>
            </a:xfrm>
            <a:custGeom>
              <a:avLst/>
              <a:gdLst>
                <a:gd name="G0" fmla="+- 20876 0 0"/>
                <a:gd name="G1" fmla="+- 6768 0 0"/>
                <a:gd name="G2" fmla="+- 21600 0 0"/>
                <a:gd name="T0" fmla="*/ 41388 w 42476"/>
                <a:gd name="T1" fmla="*/ 0 h 28368"/>
                <a:gd name="T2" fmla="*/ 0 w 42476"/>
                <a:gd name="T3" fmla="*/ 12312 h 28368"/>
                <a:gd name="T4" fmla="*/ 20876 w 42476"/>
                <a:gd name="T5" fmla="*/ 6768 h 283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2476" h="28368" fill="none" extrusionOk="0">
                  <a:moveTo>
                    <a:pt x="41388" y="-1"/>
                  </a:moveTo>
                  <a:cubicBezTo>
                    <a:pt x="42108" y="2183"/>
                    <a:pt x="42476" y="4468"/>
                    <a:pt x="42476" y="6768"/>
                  </a:cubicBezTo>
                  <a:cubicBezTo>
                    <a:pt x="42476" y="18697"/>
                    <a:pt x="32805" y="28368"/>
                    <a:pt x="20876" y="28368"/>
                  </a:cubicBezTo>
                  <a:cubicBezTo>
                    <a:pt x="11081" y="28368"/>
                    <a:pt x="2513" y="21778"/>
                    <a:pt x="-1" y="12312"/>
                  </a:cubicBezTo>
                </a:path>
                <a:path w="42476" h="28368" stroke="0" extrusionOk="0">
                  <a:moveTo>
                    <a:pt x="41388" y="-1"/>
                  </a:moveTo>
                  <a:cubicBezTo>
                    <a:pt x="42108" y="2183"/>
                    <a:pt x="42476" y="4468"/>
                    <a:pt x="42476" y="6768"/>
                  </a:cubicBezTo>
                  <a:cubicBezTo>
                    <a:pt x="42476" y="18697"/>
                    <a:pt x="32805" y="28368"/>
                    <a:pt x="20876" y="28368"/>
                  </a:cubicBezTo>
                  <a:cubicBezTo>
                    <a:pt x="11081" y="28368"/>
                    <a:pt x="2513" y="21778"/>
                    <a:pt x="-1" y="12312"/>
                  </a:cubicBezTo>
                  <a:lnTo>
                    <a:pt x="20876" y="6768"/>
                  </a:lnTo>
                  <a:close/>
                </a:path>
              </a:pathLst>
            </a:custGeom>
            <a:noFill/>
            <a:ln w="38100">
              <a:solidFill>
                <a:srgbClr val="808080"/>
              </a:solidFill>
              <a:round/>
              <a:headEnd/>
              <a:tailEnd type="stealth" w="med" len="med"/>
            </a:ln>
          </p:spPr>
          <p:txBody>
            <a:bodyPr/>
            <a:lstStyle/>
            <a:p>
              <a:pPr>
                <a:defRPr/>
              </a:pPr>
              <a:endParaRPr lang="de-DE" sz="2400">
                <a:latin typeface="Arial" charset="0"/>
              </a:endParaRPr>
            </a:p>
          </p:txBody>
        </p:sp>
        <p:sp>
          <p:nvSpPr>
            <p:cNvPr id="6" name="WordArt 7"/>
            <p:cNvSpPr>
              <a:spLocks noChangeAspect="1" noChangeArrowheads="1" noChangeShapeType="1" noTextEdit="1"/>
            </p:cNvSpPr>
            <p:nvPr/>
          </p:nvSpPr>
          <p:spPr bwMode="auto">
            <a:xfrm>
              <a:off x="7736" y="2427"/>
              <a:ext cx="1457" cy="621"/>
            </a:xfrm>
            <a:prstGeom prst="rect">
              <a:avLst/>
            </a:prstGeom>
          </p:spPr>
          <p:txBody>
            <a:bodyPr wrap="none" fromWordArt="1">
              <a:prstTxWarp prst="textCanDown">
                <a:avLst>
                  <a:gd name="adj" fmla="val 33333"/>
                </a:avLst>
              </a:prstTxWarp>
            </a:bodyPr>
            <a:lstStyle/>
            <a:p>
              <a:r>
                <a:rPr lang="de-DE" sz="3600" kern="10" spc="72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C0C0C0"/>
                  </a:solidFill>
                  <a:latin typeface="Arial Black" panose="020B0A04020102020204" pitchFamily="34" charset="0"/>
                </a:rPr>
                <a:t>D  daktik</a:t>
              </a:r>
            </a:p>
          </p:txBody>
        </p:sp>
        <p:sp>
          <p:nvSpPr>
            <p:cNvPr id="7" name="Oval 8"/>
            <p:cNvSpPr>
              <a:spLocks noChangeAspect="1" noChangeArrowheads="1"/>
            </p:cNvSpPr>
            <p:nvPr/>
          </p:nvSpPr>
          <p:spPr bwMode="auto">
            <a:xfrm>
              <a:off x="8658" y="1983"/>
              <a:ext cx="106" cy="114"/>
            </a:xfrm>
            <a:prstGeom prst="ellipse">
              <a:avLst/>
            </a:prstGeom>
            <a:solidFill>
              <a:srgbClr val="0000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de-DE" sz="2400">
                <a:latin typeface="Arial" charset="0"/>
              </a:endParaRPr>
            </a:p>
          </p:txBody>
        </p:sp>
        <p:sp>
          <p:nvSpPr>
            <p:cNvPr id="8" name="Rectangle 9"/>
            <p:cNvSpPr>
              <a:spLocks noChangeAspect="1" noChangeArrowheads="1"/>
            </p:cNvSpPr>
            <p:nvPr/>
          </p:nvSpPr>
          <p:spPr bwMode="auto">
            <a:xfrm>
              <a:off x="8641" y="2127"/>
              <a:ext cx="135" cy="249"/>
            </a:xfrm>
            <a:prstGeom prst="rect">
              <a:avLst/>
            </a:prstGeom>
            <a:solidFill>
              <a:srgbClr val="0000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de-DE" sz="2400">
                <a:latin typeface="Arial" charset="0"/>
              </a:endParaRPr>
            </a:p>
          </p:txBody>
        </p:sp>
        <p:sp>
          <p:nvSpPr>
            <p:cNvPr id="9" name="Oval 10"/>
            <p:cNvSpPr>
              <a:spLocks noChangeAspect="1" noChangeArrowheads="1"/>
            </p:cNvSpPr>
            <p:nvPr/>
          </p:nvSpPr>
          <p:spPr bwMode="auto">
            <a:xfrm>
              <a:off x="8527" y="2008"/>
              <a:ext cx="106" cy="118"/>
            </a:xfrm>
            <a:prstGeom prst="ellipse">
              <a:avLst/>
            </a:prstGeom>
            <a:solidFill>
              <a:srgbClr val="FFFF00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de-DE" sz="2400">
                <a:latin typeface="Arial" charset="0"/>
              </a:endParaRPr>
            </a:p>
          </p:txBody>
        </p:sp>
        <p:sp>
          <p:nvSpPr>
            <p:cNvPr id="10" name="Rectangle 11"/>
            <p:cNvSpPr>
              <a:spLocks noChangeAspect="1" noChangeArrowheads="1"/>
            </p:cNvSpPr>
            <p:nvPr/>
          </p:nvSpPr>
          <p:spPr bwMode="auto">
            <a:xfrm>
              <a:off x="8510" y="2156"/>
              <a:ext cx="140" cy="245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de-DE" sz="2400">
                <a:latin typeface="Arial" charset="0"/>
              </a:endParaRPr>
            </a:p>
          </p:txBody>
        </p:sp>
        <p:sp>
          <p:nvSpPr>
            <p:cNvPr id="11" name="Oval 12"/>
            <p:cNvSpPr>
              <a:spLocks noChangeAspect="1" noChangeArrowheads="1"/>
            </p:cNvSpPr>
            <p:nvPr/>
          </p:nvSpPr>
          <p:spPr bwMode="auto">
            <a:xfrm>
              <a:off x="8772" y="2118"/>
              <a:ext cx="106" cy="114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de-DE" sz="2400">
                <a:latin typeface="Arial" charset="0"/>
              </a:endParaRPr>
            </a:p>
          </p:txBody>
        </p:sp>
        <p:sp>
          <p:nvSpPr>
            <p:cNvPr id="12" name="Rectangle 13"/>
            <p:cNvSpPr>
              <a:spLocks noChangeAspect="1" noChangeArrowheads="1"/>
            </p:cNvSpPr>
            <p:nvPr/>
          </p:nvSpPr>
          <p:spPr bwMode="auto">
            <a:xfrm>
              <a:off x="8755" y="2262"/>
              <a:ext cx="140" cy="245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de-DE" sz="2400">
                <a:latin typeface="Arial" charset="0"/>
              </a:endParaRPr>
            </a:p>
          </p:txBody>
        </p:sp>
        <p:sp>
          <p:nvSpPr>
            <p:cNvPr id="13" name="Oval 14"/>
            <p:cNvSpPr>
              <a:spLocks noChangeAspect="1" noChangeArrowheads="1"/>
            </p:cNvSpPr>
            <p:nvPr/>
          </p:nvSpPr>
          <p:spPr bwMode="auto">
            <a:xfrm>
              <a:off x="8315" y="2055"/>
              <a:ext cx="106" cy="114"/>
            </a:xfrm>
            <a:prstGeom prst="ellipse">
              <a:avLst/>
            </a:prstGeom>
            <a:solidFill>
              <a:srgbClr val="00FF00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de-DE" sz="2400">
                <a:latin typeface="Arial" charset="0"/>
              </a:endParaRPr>
            </a:p>
          </p:txBody>
        </p:sp>
        <p:sp>
          <p:nvSpPr>
            <p:cNvPr id="14" name="Rectangle 15"/>
            <p:cNvSpPr>
              <a:spLocks noChangeAspect="1" noChangeArrowheads="1"/>
            </p:cNvSpPr>
            <p:nvPr/>
          </p:nvSpPr>
          <p:spPr bwMode="auto">
            <a:xfrm>
              <a:off x="8298" y="2199"/>
              <a:ext cx="140" cy="245"/>
            </a:xfrm>
            <a:prstGeom prst="rect">
              <a:avLst/>
            </a:prstGeom>
            <a:solidFill>
              <a:srgbClr val="00FF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de-DE" sz="2400">
                <a:latin typeface="Arial" charset="0"/>
              </a:endParaRPr>
            </a:p>
          </p:txBody>
        </p:sp>
        <p:sp>
          <p:nvSpPr>
            <p:cNvPr id="15" name="Oval 16"/>
            <p:cNvSpPr>
              <a:spLocks noChangeAspect="1" noChangeArrowheads="1"/>
            </p:cNvSpPr>
            <p:nvPr/>
          </p:nvSpPr>
          <p:spPr bwMode="auto">
            <a:xfrm>
              <a:off x="8239" y="2114"/>
              <a:ext cx="106" cy="114"/>
            </a:xfrm>
            <a:prstGeom prst="ellipse">
              <a:avLst/>
            </a:prstGeom>
            <a:solidFill>
              <a:srgbClr val="0000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de-DE" sz="2400">
                <a:latin typeface="Arial" charset="0"/>
              </a:endParaRPr>
            </a:p>
          </p:txBody>
        </p:sp>
        <p:sp>
          <p:nvSpPr>
            <p:cNvPr id="16" name="Rectangle 17"/>
            <p:cNvSpPr>
              <a:spLocks noChangeAspect="1" noChangeArrowheads="1"/>
            </p:cNvSpPr>
            <p:nvPr/>
          </p:nvSpPr>
          <p:spPr bwMode="auto">
            <a:xfrm>
              <a:off x="8218" y="2258"/>
              <a:ext cx="140" cy="245"/>
            </a:xfrm>
            <a:prstGeom prst="rect">
              <a:avLst/>
            </a:prstGeom>
            <a:solidFill>
              <a:srgbClr val="0000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de-DE" sz="2400">
                <a:latin typeface="Arial" charset="0"/>
              </a:endParaRPr>
            </a:p>
          </p:txBody>
        </p:sp>
        <p:grpSp>
          <p:nvGrpSpPr>
            <p:cNvPr id="17" name="Group 18"/>
            <p:cNvGrpSpPr>
              <a:grpSpLocks noChangeAspect="1"/>
            </p:cNvGrpSpPr>
            <p:nvPr/>
          </p:nvGrpSpPr>
          <p:grpSpPr bwMode="auto">
            <a:xfrm>
              <a:off x="7928" y="2493"/>
              <a:ext cx="141" cy="504"/>
              <a:chOff x="1595" y="3161"/>
              <a:chExt cx="439" cy="1567"/>
            </a:xfrm>
          </p:grpSpPr>
          <p:sp>
            <p:nvSpPr>
              <p:cNvPr id="18" name="Oval 19"/>
              <p:cNvSpPr>
                <a:spLocks noChangeAspect="1" noChangeArrowheads="1"/>
              </p:cNvSpPr>
              <p:nvPr/>
            </p:nvSpPr>
            <p:spPr bwMode="auto">
              <a:xfrm>
                <a:off x="1654" y="3165"/>
                <a:ext cx="329" cy="355"/>
              </a:xfrm>
              <a:prstGeom prst="ellipse">
                <a:avLst/>
              </a:prstGeom>
              <a:solidFill>
                <a:srgbClr val="FF00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de-DE" sz="2400">
                  <a:latin typeface="Arial" charset="0"/>
                </a:endParaRPr>
              </a:p>
            </p:txBody>
          </p:sp>
          <p:sp>
            <p:nvSpPr>
              <p:cNvPr id="19" name="Rectangle 20"/>
              <p:cNvSpPr>
                <a:spLocks noChangeAspect="1" noChangeArrowheads="1"/>
              </p:cNvSpPr>
              <p:nvPr/>
            </p:nvSpPr>
            <p:spPr bwMode="auto">
              <a:xfrm>
                <a:off x="1628" y="3638"/>
                <a:ext cx="408" cy="1091"/>
              </a:xfrm>
              <a:prstGeom prst="rect">
                <a:avLst/>
              </a:prstGeom>
              <a:solidFill>
                <a:srgbClr val="FF0000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de-DE" sz="2400">
                  <a:latin typeface="Arial" charset="0"/>
                </a:endParaRPr>
              </a:p>
            </p:txBody>
          </p:sp>
        </p:grpSp>
      </p:grpSp>
      <p:pic>
        <p:nvPicPr>
          <p:cNvPr id="20" name="Picture 21" descr="compman_k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7650" y="6381750"/>
            <a:ext cx="1011238" cy="360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de-DE" dirty="0" smtClean="0"/>
              <a:t>Textmasterformate durch Klicken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de-DE" dirty="0"/>
          </a:p>
        </p:txBody>
      </p:sp>
      <p:sp>
        <p:nvSpPr>
          <p:cNvPr id="21" name="Fußzeilenplatzhalter 5"/>
          <p:cNvSpPr>
            <a:spLocks noGrp="1"/>
          </p:cNvSpPr>
          <p:nvPr>
            <p:ph type="ftr" sz="quarter" idx="10"/>
          </p:nvPr>
        </p:nvSpPr>
        <p:spPr>
          <a:xfrm>
            <a:off x="1692275" y="6308725"/>
            <a:ext cx="575945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r>
              <a:rPr lang="de-DE"/>
              <a:t>AD W. Wagner, Didaktik Chemie, &amp; AD Dr. F.-J. Scharfenberg, Didaktik Biologie, Universität Bayreuth</a:t>
            </a:r>
          </a:p>
        </p:txBody>
      </p:sp>
    </p:spTree>
    <p:extLst>
      <p:ext uri="{BB962C8B-B14F-4D97-AF65-F5344CB8AC3E}">
        <p14:creationId xmlns:p14="http://schemas.microsoft.com/office/powerpoint/2010/main" val="10228463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de-DE" noProof="0" smtClean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7A7398-2ED8-4598-A280-8988EC37664B}" type="datetimeFigureOut">
              <a:rPr lang="de-DE"/>
              <a:pPr>
                <a:defRPr/>
              </a:pPr>
              <a:t>23.06.2016</a:t>
            </a:fld>
            <a:endParaRPr lang="de-DE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A297DF6-9A85-49C3-9FC2-E19F9ADBE98D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1422572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C216B8-D498-40E4-AFF3-F704277A2C60}" type="datetimeFigureOut">
              <a:rPr lang="de-DE"/>
              <a:pPr>
                <a:defRPr/>
              </a:pPr>
              <a:t>23.06.2016</a:t>
            </a:fld>
            <a:endParaRPr lang="de-D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9198E46-1A33-450F-90A8-1111D1421259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319320313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8CD6E4-FB62-4252-9E61-23A533B9D6B6}" type="datetimeFigureOut">
              <a:rPr lang="de-DE"/>
              <a:pPr>
                <a:defRPr/>
              </a:pPr>
              <a:t>23.06.2016</a:t>
            </a:fld>
            <a:endParaRPr lang="de-D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C1704D8-B5B6-439C-A16F-D351B7212FDE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31669128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FF57E8-D1C5-4321-9931-A9DD7C94C919}" type="datetimeFigureOut">
              <a:rPr lang="de-DE"/>
              <a:pPr>
                <a:defRPr/>
              </a:pPr>
              <a:t>23.06.2016</a:t>
            </a:fld>
            <a:endParaRPr lang="de-D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8E56BAB-70C4-45B7-8A0E-1AB91AB837A5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38520185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A3FCF2-20A5-4F86-ADCD-0BF48A6816A7}" type="datetimeFigureOut">
              <a:rPr lang="de-DE"/>
              <a:pPr>
                <a:defRPr/>
              </a:pPr>
              <a:t>23.06.2016</a:t>
            </a:fld>
            <a:endParaRPr lang="de-D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7F7B22F-D6E0-4E30-96EC-F5727245D237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16036921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049315-2E72-4EF6-8F86-B2278BEC7B98}" type="datetimeFigureOut">
              <a:rPr lang="de-DE"/>
              <a:pPr>
                <a:defRPr/>
              </a:pPr>
              <a:t>23.06.2016</a:t>
            </a:fld>
            <a:endParaRPr lang="de-D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FB84EE4-6B36-4387-91A4-08FE6A86739A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4900457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9ABEE3-AB9A-4412-AE27-AAA5F01E13A5}" type="datetimeFigureOut">
              <a:rPr lang="de-DE"/>
              <a:pPr>
                <a:defRPr/>
              </a:pPr>
              <a:t>23.06.2016</a:t>
            </a:fld>
            <a:endParaRPr lang="de-DE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57573C0-DF44-4809-8D0A-6E9C3A98F9E2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37288249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E70201-FE83-41F9-AC1A-38BBB453FA73}" type="datetimeFigureOut">
              <a:rPr lang="de-DE"/>
              <a:pPr>
                <a:defRPr/>
              </a:pPr>
              <a:t>23.06.2016</a:t>
            </a:fld>
            <a:endParaRPr lang="de-DE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76E54C8-DDEB-430C-8642-FACE12E3C616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23249393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C91853-B3CB-4F47-81A7-16E88D0671FD}" type="datetimeFigureOut">
              <a:rPr lang="de-DE"/>
              <a:pPr>
                <a:defRPr/>
              </a:pPr>
              <a:t>23.06.2016</a:t>
            </a:fld>
            <a:endParaRPr lang="de-DE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261D996-F7CA-49AC-9F0E-89D0322ABBED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16048478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9807D2-B50A-4793-BBDE-7B799BEEC353}" type="datetimeFigureOut">
              <a:rPr lang="de-DE"/>
              <a:pPr>
                <a:defRPr/>
              </a:pPr>
              <a:t>23.06.2016</a:t>
            </a:fld>
            <a:endParaRPr lang="de-DE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F83973D-A8A2-425C-AF23-1CCE66CAB58C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22906601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C3A760-DD53-43CD-A4B8-29C9F03B9BCE}" type="datetimeFigureOut">
              <a:rPr lang="de-DE"/>
              <a:pPr>
                <a:defRPr/>
              </a:pPr>
              <a:t>23.06.2016</a:t>
            </a:fld>
            <a:endParaRPr lang="de-DE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3F2046C-6F67-4924-B6C9-A1CB8CBAC954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16105416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.xml"/><Relationship Id="rId3" Type="http://schemas.openxmlformats.org/officeDocument/2006/relationships/slideLayout" Target="../slideLayouts/slideLayout4.xml"/><Relationship Id="rId7" Type="http://schemas.openxmlformats.org/officeDocument/2006/relationships/slideLayout" Target="../slideLayouts/slideLayout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6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2.xml"/><Relationship Id="rId5" Type="http://schemas.openxmlformats.org/officeDocument/2006/relationships/slideLayout" Target="../slideLayouts/slideLayout6.xml"/><Relationship Id="rId10" Type="http://schemas.openxmlformats.org/officeDocument/2006/relationships/slideLayout" Target="../slideLayouts/slideLayout11.xml"/><Relationship Id="rId4" Type="http://schemas.openxmlformats.org/officeDocument/2006/relationships/slideLayout" Target="../slideLayouts/slideLayout5.xml"/><Relationship Id="rId9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3175"/>
            <a:ext cx="9144000" cy="617538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DE" dirty="0" smtClean="0"/>
              <a:t>Zahl der zu erwartenden Dateien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295400"/>
            <a:ext cx="7772400" cy="480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 smtClean="0"/>
              <a:t>Waren aktuelle Missionen (zum Mars, Jupiter oder Saturn) Thema im Unterricht? Wenn ja, in welchem Fach?</a:t>
            </a:r>
          </a:p>
          <a:p>
            <a:pPr lvl="0"/>
            <a:r>
              <a:rPr lang="de-DE" altLang="de-DE" smtClean="0"/>
              <a:t>dhdfgh</a:t>
            </a:r>
          </a:p>
        </p:txBody>
      </p:sp>
      <p:grpSp>
        <p:nvGrpSpPr>
          <p:cNvPr id="1028" name="Group 5"/>
          <p:cNvGrpSpPr>
            <a:grpSpLocks noChangeAspect="1"/>
          </p:cNvGrpSpPr>
          <p:nvPr userDrawn="1"/>
        </p:nvGrpSpPr>
        <p:grpSpPr bwMode="auto">
          <a:xfrm>
            <a:off x="8172450" y="6357938"/>
            <a:ext cx="576263" cy="400050"/>
            <a:chOff x="7727" y="1983"/>
            <a:chExt cx="1536" cy="1065"/>
          </a:xfrm>
        </p:grpSpPr>
        <p:sp>
          <p:nvSpPr>
            <p:cNvPr id="45062" name="Arc 6"/>
            <p:cNvSpPr>
              <a:spLocks noChangeAspect="1"/>
            </p:cNvSpPr>
            <p:nvPr/>
          </p:nvSpPr>
          <p:spPr bwMode="auto">
            <a:xfrm flipV="1">
              <a:off x="7727" y="2169"/>
              <a:ext cx="1536" cy="444"/>
            </a:xfrm>
            <a:custGeom>
              <a:avLst/>
              <a:gdLst>
                <a:gd name="G0" fmla="+- 20876 0 0"/>
                <a:gd name="G1" fmla="+- 6768 0 0"/>
                <a:gd name="G2" fmla="+- 21600 0 0"/>
                <a:gd name="T0" fmla="*/ 41388 w 42476"/>
                <a:gd name="T1" fmla="*/ 0 h 28368"/>
                <a:gd name="T2" fmla="*/ 0 w 42476"/>
                <a:gd name="T3" fmla="*/ 12312 h 28368"/>
                <a:gd name="T4" fmla="*/ 20876 w 42476"/>
                <a:gd name="T5" fmla="*/ 6768 h 283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2476" h="28368" fill="none" extrusionOk="0">
                  <a:moveTo>
                    <a:pt x="41388" y="-1"/>
                  </a:moveTo>
                  <a:cubicBezTo>
                    <a:pt x="42108" y="2183"/>
                    <a:pt x="42476" y="4468"/>
                    <a:pt x="42476" y="6768"/>
                  </a:cubicBezTo>
                  <a:cubicBezTo>
                    <a:pt x="42476" y="18697"/>
                    <a:pt x="32805" y="28368"/>
                    <a:pt x="20876" y="28368"/>
                  </a:cubicBezTo>
                  <a:cubicBezTo>
                    <a:pt x="11081" y="28368"/>
                    <a:pt x="2513" y="21778"/>
                    <a:pt x="-1" y="12312"/>
                  </a:cubicBezTo>
                </a:path>
                <a:path w="42476" h="28368" stroke="0" extrusionOk="0">
                  <a:moveTo>
                    <a:pt x="41388" y="-1"/>
                  </a:moveTo>
                  <a:cubicBezTo>
                    <a:pt x="42108" y="2183"/>
                    <a:pt x="42476" y="4468"/>
                    <a:pt x="42476" y="6768"/>
                  </a:cubicBezTo>
                  <a:cubicBezTo>
                    <a:pt x="42476" y="18697"/>
                    <a:pt x="32805" y="28368"/>
                    <a:pt x="20876" y="28368"/>
                  </a:cubicBezTo>
                  <a:cubicBezTo>
                    <a:pt x="11081" y="28368"/>
                    <a:pt x="2513" y="21778"/>
                    <a:pt x="-1" y="12312"/>
                  </a:cubicBezTo>
                  <a:lnTo>
                    <a:pt x="20876" y="6768"/>
                  </a:lnTo>
                  <a:close/>
                </a:path>
              </a:pathLst>
            </a:custGeom>
            <a:noFill/>
            <a:ln w="38100">
              <a:solidFill>
                <a:srgbClr val="808080"/>
              </a:solidFill>
              <a:round/>
              <a:headEnd/>
              <a:tailEnd type="stealth" w="med" len="med"/>
            </a:ln>
          </p:spPr>
          <p:txBody>
            <a:bodyPr/>
            <a:lstStyle/>
            <a:p>
              <a:pPr>
                <a:defRPr/>
              </a:pPr>
              <a:endParaRPr lang="de-DE" sz="2400">
                <a:latin typeface="Arial" charset="0"/>
              </a:endParaRPr>
            </a:p>
          </p:txBody>
        </p:sp>
        <p:sp>
          <p:nvSpPr>
            <p:cNvPr id="1032" name="WordArt 7"/>
            <p:cNvSpPr>
              <a:spLocks noChangeAspect="1" noChangeArrowheads="1" noChangeShapeType="1" noTextEdit="1"/>
            </p:cNvSpPr>
            <p:nvPr/>
          </p:nvSpPr>
          <p:spPr bwMode="auto">
            <a:xfrm>
              <a:off x="7736" y="2427"/>
              <a:ext cx="1457" cy="621"/>
            </a:xfrm>
            <a:prstGeom prst="rect">
              <a:avLst/>
            </a:prstGeom>
          </p:spPr>
          <p:txBody>
            <a:bodyPr wrap="none" fromWordArt="1">
              <a:prstTxWarp prst="textCanDown">
                <a:avLst>
                  <a:gd name="adj" fmla="val 33333"/>
                </a:avLst>
              </a:prstTxWarp>
            </a:bodyPr>
            <a:lstStyle/>
            <a:p>
              <a:r>
                <a:rPr lang="de-DE" sz="3600" kern="10" spc="72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C0C0C0"/>
                  </a:solidFill>
                  <a:latin typeface="Arial Black" panose="020B0A04020102020204" pitchFamily="34" charset="0"/>
                </a:rPr>
                <a:t>D  daktik</a:t>
              </a:r>
            </a:p>
          </p:txBody>
        </p:sp>
        <p:sp>
          <p:nvSpPr>
            <p:cNvPr id="45064" name="Oval 8"/>
            <p:cNvSpPr>
              <a:spLocks noChangeAspect="1" noChangeArrowheads="1"/>
            </p:cNvSpPr>
            <p:nvPr/>
          </p:nvSpPr>
          <p:spPr bwMode="auto">
            <a:xfrm>
              <a:off x="8658" y="1983"/>
              <a:ext cx="106" cy="114"/>
            </a:xfrm>
            <a:prstGeom prst="ellipse">
              <a:avLst/>
            </a:prstGeom>
            <a:solidFill>
              <a:srgbClr val="0000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de-DE" sz="2400">
                <a:latin typeface="Arial" charset="0"/>
              </a:endParaRPr>
            </a:p>
          </p:txBody>
        </p:sp>
        <p:sp>
          <p:nvSpPr>
            <p:cNvPr id="45065" name="Rectangle 9"/>
            <p:cNvSpPr>
              <a:spLocks noChangeAspect="1" noChangeArrowheads="1"/>
            </p:cNvSpPr>
            <p:nvPr/>
          </p:nvSpPr>
          <p:spPr bwMode="auto">
            <a:xfrm>
              <a:off x="8641" y="2127"/>
              <a:ext cx="135" cy="249"/>
            </a:xfrm>
            <a:prstGeom prst="rect">
              <a:avLst/>
            </a:prstGeom>
            <a:solidFill>
              <a:srgbClr val="0000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de-DE" sz="2400">
                <a:latin typeface="Arial" charset="0"/>
              </a:endParaRPr>
            </a:p>
          </p:txBody>
        </p:sp>
        <p:sp>
          <p:nvSpPr>
            <p:cNvPr id="45066" name="Oval 10"/>
            <p:cNvSpPr>
              <a:spLocks noChangeAspect="1" noChangeArrowheads="1"/>
            </p:cNvSpPr>
            <p:nvPr/>
          </p:nvSpPr>
          <p:spPr bwMode="auto">
            <a:xfrm>
              <a:off x="8527" y="2008"/>
              <a:ext cx="106" cy="118"/>
            </a:xfrm>
            <a:prstGeom prst="ellipse">
              <a:avLst/>
            </a:prstGeom>
            <a:solidFill>
              <a:srgbClr val="FFFF00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de-DE" sz="2400">
                <a:latin typeface="Arial" charset="0"/>
              </a:endParaRPr>
            </a:p>
          </p:txBody>
        </p:sp>
        <p:sp>
          <p:nvSpPr>
            <p:cNvPr id="45067" name="Rectangle 11"/>
            <p:cNvSpPr>
              <a:spLocks noChangeAspect="1" noChangeArrowheads="1"/>
            </p:cNvSpPr>
            <p:nvPr/>
          </p:nvSpPr>
          <p:spPr bwMode="auto">
            <a:xfrm>
              <a:off x="8510" y="2156"/>
              <a:ext cx="140" cy="245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de-DE" sz="2400">
                <a:latin typeface="Arial" charset="0"/>
              </a:endParaRPr>
            </a:p>
          </p:txBody>
        </p:sp>
        <p:sp>
          <p:nvSpPr>
            <p:cNvPr id="45068" name="Oval 12"/>
            <p:cNvSpPr>
              <a:spLocks noChangeAspect="1" noChangeArrowheads="1"/>
            </p:cNvSpPr>
            <p:nvPr/>
          </p:nvSpPr>
          <p:spPr bwMode="auto">
            <a:xfrm>
              <a:off x="8772" y="2118"/>
              <a:ext cx="106" cy="114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de-DE" sz="2400">
                <a:latin typeface="Arial" charset="0"/>
              </a:endParaRPr>
            </a:p>
          </p:txBody>
        </p:sp>
        <p:sp>
          <p:nvSpPr>
            <p:cNvPr id="45069" name="Rectangle 13"/>
            <p:cNvSpPr>
              <a:spLocks noChangeAspect="1" noChangeArrowheads="1"/>
            </p:cNvSpPr>
            <p:nvPr/>
          </p:nvSpPr>
          <p:spPr bwMode="auto">
            <a:xfrm>
              <a:off x="8755" y="2262"/>
              <a:ext cx="140" cy="245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de-DE" sz="2400">
                <a:latin typeface="Arial" charset="0"/>
              </a:endParaRPr>
            </a:p>
          </p:txBody>
        </p:sp>
        <p:sp>
          <p:nvSpPr>
            <p:cNvPr id="45070" name="Oval 14"/>
            <p:cNvSpPr>
              <a:spLocks noChangeAspect="1" noChangeArrowheads="1"/>
            </p:cNvSpPr>
            <p:nvPr/>
          </p:nvSpPr>
          <p:spPr bwMode="auto">
            <a:xfrm>
              <a:off x="8315" y="2055"/>
              <a:ext cx="106" cy="114"/>
            </a:xfrm>
            <a:prstGeom prst="ellipse">
              <a:avLst/>
            </a:prstGeom>
            <a:solidFill>
              <a:srgbClr val="00FF00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de-DE" sz="2400">
                <a:latin typeface="Arial" charset="0"/>
              </a:endParaRPr>
            </a:p>
          </p:txBody>
        </p:sp>
        <p:sp>
          <p:nvSpPr>
            <p:cNvPr id="45071" name="Rectangle 15"/>
            <p:cNvSpPr>
              <a:spLocks noChangeAspect="1" noChangeArrowheads="1"/>
            </p:cNvSpPr>
            <p:nvPr/>
          </p:nvSpPr>
          <p:spPr bwMode="auto">
            <a:xfrm>
              <a:off x="8298" y="2199"/>
              <a:ext cx="140" cy="245"/>
            </a:xfrm>
            <a:prstGeom prst="rect">
              <a:avLst/>
            </a:prstGeom>
            <a:solidFill>
              <a:srgbClr val="00FF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de-DE" sz="2400">
                <a:latin typeface="Arial" charset="0"/>
              </a:endParaRPr>
            </a:p>
          </p:txBody>
        </p:sp>
        <p:sp>
          <p:nvSpPr>
            <p:cNvPr id="45072" name="Oval 16"/>
            <p:cNvSpPr>
              <a:spLocks noChangeAspect="1" noChangeArrowheads="1"/>
            </p:cNvSpPr>
            <p:nvPr/>
          </p:nvSpPr>
          <p:spPr bwMode="auto">
            <a:xfrm>
              <a:off x="8239" y="2114"/>
              <a:ext cx="106" cy="114"/>
            </a:xfrm>
            <a:prstGeom prst="ellipse">
              <a:avLst/>
            </a:prstGeom>
            <a:solidFill>
              <a:srgbClr val="0000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de-DE" sz="2400">
                <a:latin typeface="Arial" charset="0"/>
              </a:endParaRPr>
            </a:p>
          </p:txBody>
        </p:sp>
        <p:sp>
          <p:nvSpPr>
            <p:cNvPr id="45073" name="Rectangle 17"/>
            <p:cNvSpPr>
              <a:spLocks noChangeAspect="1" noChangeArrowheads="1"/>
            </p:cNvSpPr>
            <p:nvPr/>
          </p:nvSpPr>
          <p:spPr bwMode="auto">
            <a:xfrm>
              <a:off x="8218" y="2258"/>
              <a:ext cx="140" cy="245"/>
            </a:xfrm>
            <a:prstGeom prst="rect">
              <a:avLst/>
            </a:prstGeom>
            <a:solidFill>
              <a:srgbClr val="0000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de-DE" sz="2400">
                <a:latin typeface="Arial" charset="0"/>
              </a:endParaRPr>
            </a:p>
          </p:txBody>
        </p:sp>
        <p:grpSp>
          <p:nvGrpSpPr>
            <p:cNvPr id="1043" name="Group 18"/>
            <p:cNvGrpSpPr>
              <a:grpSpLocks noChangeAspect="1"/>
            </p:cNvGrpSpPr>
            <p:nvPr/>
          </p:nvGrpSpPr>
          <p:grpSpPr bwMode="auto">
            <a:xfrm>
              <a:off x="7928" y="2493"/>
              <a:ext cx="141" cy="504"/>
              <a:chOff x="1595" y="3161"/>
              <a:chExt cx="439" cy="1567"/>
            </a:xfrm>
          </p:grpSpPr>
          <p:sp>
            <p:nvSpPr>
              <p:cNvPr id="45075" name="Oval 19"/>
              <p:cNvSpPr>
                <a:spLocks noChangeAspect="1" noChangeArrowheads="1"/>
              </p:cNvSpPr>
              <p:nvPr/>
            </p:nvSpPr>
            <p:spPr bwMode="auto">
              <a:xfrm>
                <a:off x="1654" y="3165"/>
                <a:ext cx="329" cy="355"/>
              </a:xfrm>
              <a:prstGeom prst="ellipse">
                <a:avLst/>
              </a:prstGeom>
              <a:solidFill>
                <a:srgbClr val="FF00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de-DE" sz="2400">
                  <a:latin typeface="Arial" charset="0"/>
                </a:endParaRPr>
              </a:p>
            </p:txBody>
          </p:sp>
          <p:sp>
            <p:nvSpPr>
              <p:cNvPr id="45076" name="Rectangle 20"/>
              <p:cNvSpPr>
                <a:spLocks noChangeAspect="1" noChangeArrowheads="1"/>
              </p:cNvSpPr>
              <p:nvPr/>
            </p:nvSpPr>
            <p:spPr bwMode="auto">
              <a:xfrm>
                <a:off x="1628" y="3638"/>
                <a:ext cx="408" cy="1091"/>
              </a:xfrm>
              <a:prstGeom prst="rect">
                <a:avLst/>
              </a:prstGeom>
              <a:solidFill>
                <a:srgbClr val="FF0000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de-DE" sz="2400">
                  <a:latin typeface="Arial" charset="0"/>
                </a:endParaRPr>
              </a:p>
            </p:txBody>
          </p:sp>
        </p:grpSp>
      </p:grpSp>
      <p:pic>
        <p:nvPicPr>
          <p:cNvPr id="1029" name="Picture 21" descr="compman_k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7650" y="6381750"/>
            <a:ext cx="1011238" cy="360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3" name="Fußzeilenplatzhalter 5"/>
          <p:cNvSpPr>
            <a:spLocks/>
          </p:cNvSpPr>
          <p:nvPr/>
        </p:nvSpPr>
        <p:spPr bwMode="auto">
          <a:xfrm>
            <a:off x="1692275" y="6308725"/>
            <a:ext cx="575945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>
              <a:defRPr/>
            </a:pPr>
            <a:r>
              <a:rPr lang="de-DE">
                <a:latin typeface="Arial" charset="0"/>
              </a:rPr>
              <a:t>AD W. Wagner, Didaktik Chemie, &amp; AD Dr. F.-J. Scharfenberg, Didaktik Biologie, Universität Bayreuth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</p:sldLayoutIdLst>
  <p:timing>
    <p:tnLst>
      <p:par>
        <p:cTn id="1" dur="indefinite" restart="never" nodeType="tmRoot"/>
      </p:par>
    </p:tnLst>
  </p:timing>
  <p:hf sldNum="0"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 b="1">
          <a:solidFill>
            <a:srgbClr val="800000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 b="1">
          <a:solidFill>
            <a:srgbClr val="800000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 b="1">
          <a:solidFill>
            <a:srgbClr val="800000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 b="1">
          <a:solidFill>
            <a:srgbClr val="800000"/>
          </a:solidFill>
          <a:latin typeface="Arial" charset="0"/>
        </a:defRPr>
      </a:lvl9pPr>
    </p:titleStyle>
    <p:bodyStyle>
      <a:lvl1pPr marL="457200" indent="-457200" algn="l" rtl="0" eaLnBrk="0" fontAlgn="base" hangingPunct="0">
        <a:spcBef>
          <a:spcPct val="20000"/>
        </a:spcBef>
        <a:spcAft>
          <a:spcPct val="0"/>
        </a:spcAft>
        <a:buAutoNum type="arabicPeriod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990600" indent="-53340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rgbClr val="800000"/>
          </a:solidFill>
          <a:latin typeface="+mn-lt"/>
        </a:defRPr>
      </a:lvl2pPr>
      <a:lvl3pPr marL="1371600" indent="-4572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rgbClr val="800000"/>
          </a:solidFill>
          <a:latin typeface="+mn-lt"/>
        </a:defRPr>
      </a:lvl3pPr>
      <a:lvl4pPr marL="1752600" indent="-3810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rgbClr val="800000"/>
          </a:solidFill>
          <a:latin typeface="+mn-lt"/>
        </a:defRPr>
      </a:lvl4pPr>
      <a:lvl5pPr marL="2209800" indent="-3810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rgbClr val="800000"/>
          </a:solidFill>
          <a:latin typeface="+mn-lt"/>
        </a:defRPr>
      </a:lvl5pPr>
      <a:lvl6pPr marL="2667000" indent="-3810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800000"/>
          </a:solidFill>
          <a:latin typeface="+mn-lt"/>
        </a:defRPr>
      </a:lvl6pPr>
      <a:lvl7pPr marL="3124200" indent="-3810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800000"/>
          </a:solidFill>
          <a:latin typeface="+mn-lt"/>
        </a:defRPr>
      </a:lvl7pPr>
      <a:lvl8pPr marL="3581400" indent="-3810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800000"/>
          </a:solidFill>
          <a:latin typeface="+mn-lt"/>
        </a:defRPr>
      </a:lvl8pPr>
      <a:lvl9pPr marL="4038600" indent="-3810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800000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 smtClean="0"/>
              <a:t>Titelmasterformat durch Klicken bearbeiten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 smtClean="0"/>
              <a:t>Textmasterformate durch Klicken bearbeiten</a:t>
            </a:r>
          </a:p>
          <a:p>
            <a:pPr lvl="1"/>
            <a:r>
              <a:rPr lang="de-DE" altLang="de-DE" smtClean="0"/>
              <a:t>Zweite Ebene</a:t>
            </a:r>
          </a:p>
          <a:p>
            <a:pPr lvl="2"/>
            <a:r>
              <a:rPr lang="de-DE" altLang="de-DE" smtClean="0"/>
              <a:t>Dritte Ebene</a:t>
            </a:r>
          </a:p>
          <a:p>
            <a:pPr lvl="3"/>
            <a:r>
              <a:rPr lang="de-DE" altLang="de-DE" smtClean="0"/>
              <a:t>Vierte Ebene</a:t>
            </a:r>
          </a:p>
          <a:p>
            <a:pPr lvl="4"/>
            <a:r>
              <a:rPr lang="de-DE" altLang="de-DE" smtClean="0"/>
              <a:t>Fünfte Ebene</a:t>
            </a:r>
          </a:p>
        </p:txBody>
      </p:sp>
      <p:sp>
        <p:nvSpPr>
          <p:cNvPr id="5018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>
                <a:latin typeface="Arial" charset="0"/>
              </a:defRPr>
            </a:lvl1pPr>
          </a:lstStyle>
          <a:p>
            <a:pPr>
              <a:defRPr/>
            </a:pPr>
            <a:fld id="{1F8E3289-7977-4858-93EA-88E08EEBCF8B}" type="datetimeFigureOut">
              <a:rPr lang="de-DE"/>
              <a:pPr>
                <a:defRPr/>
              </a:pPr>
              <a:t>23.06.2016</a:t>
            </a:fld>
            <a:endParaRPr lang="de-DE"/>
          </a:p>
        </p:txBody>
      </p:sp>
      <p:sp>
        <p:nvSpPr>
          <p:cNvPr id="5018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018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CFABFB09-1847-4437-9CAB-5ACDF8E85228}" type="slidenum">
              <a:rPr lang="de-DE" altLang="de-DE"/>
              <a:pPr/>
              <a:t>‹Nr.›</a:t>
            </a:fld>
            <a:endParaRPr lang="de-DE" alt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DE" altLang="de-DE" smtClean="0"/>
              <a:t>7 Lehrprogramme</a:t>
            </a:r>
          </a:p>
        </p:txBody>
      </p:sp>
      <p:sp>
        <p:nvSpPr>
          <p:cNvPr id="4099" name="Fußzeilenplatzhalter 5"/>
          <p:cNvSpPr txBox="1">
            <a:spLocks noGrp="1"/>
          </p:cNvSpPr>
          <p:nvPr/>
        </p:nvSpPr>
        <p:spPr bwMode="auto">
          <a:xfrm>
            <a:off x="1692275" y="6448425"/>
            <a:ext cx="575945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de-DE" altLang="de-DE"/>
              <a:t>F.-J. Scharfenberg, Didaktik Biologie; W. Wagner, Didaktik Chemie</a:t>
            </a:r>
          </a:p>
        </p:txBody>
      </p:sp>
      <p:sp>
        <p:nvSpPr>
          <p:cNvPr id="4100" name="AutoShape 9" descr="9k="/>
          <p:cNvSpPr>
            <a:spLocks noChangeAspect="1" noChangeArrowheads="1"/>
          </p:cNvSpPr>
          <p:nvPr/>
        </p:nvSpPr>
        <p:spPr bwMode="auto">
          <a:xfrm>
            <a:off x="3619500" y="3048000"/>
            <a:ext cx="19050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de-DE" altLang="de-DE"/>
          </a:p>
        </p:txBody>
      </p:sp>
      <p:sp>
        <p:nvSpPr>
          <p:cNvPr id="4101" name="AutoShape 11" descr="9k="/>
          <p:cNvSpPr>
            <a:spLocks noChangeAspect="1" noChangeArrowheads="1"/>
          </p:cNvSpPr>
          <p:nvPr/>
        </p:nvSpPr>
        <p:spPr bwMode="auto">
          <a:xfrm>
            <a:off x="3619500" y="3048000"/>
            <a:ext cx="19050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de-DE" altLang="de-DE"/>
          </a:p>
        </p:txBody>
      </p:sp>
      <p:pic>
        <p:nvPicPr>
          <p:cNvPr id="6159" name="Picture 15" descr="http://www.kcg-stuttgart.de/typo3temp/pics/64cb721276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6625" y="1231900"/>
            <a:ext cx="3635375" cy="2732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61" name="Picture 17" descr="http://www.oz-online.de/media/newsimage/altdaten/130210050112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1246188"/>
            <a:ext cx="4203700" cy="2801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1026"/>
          <p:cNvSpPr>
            <a:spLocks noGrp="1" noChangeArrowheads="1"/>
          </p:cNvSpPr>
          <p:nvPr>
            <p:ph type="title" idx="4294967295"/>
          </p:nvPr>
        </p:nvSpPr>
        <p:spPr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de-DE" altLang="de-DE" smtClean="0"/>
              <a:t>Multimediakompetenz B/C</a:t>
            </a:r>
          </a:p>
        </p:txBody>
      </p:sp>
      <p:sp>
        <p:nvSpPr>
          <p:cNvPr id="13315" name="Fußzeilenplatzhalter 5"/>
          <p:cNvSpPr txBox="1">
            <a:spLocks noGrp="1"/>
          </p:cNvSpPr>
          <p:nvPr/>
        </p:nvSpPr>
        <p:spPr bwMode="auto">
          <a:xfrm>
            <a:off x="1692275" y="6448425"/>
            <a:ext cx="575945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de-DE" altLang="de-DE"/>
              <a:t>F.-J. Scharfenberg, Didaktik Biologie; W. Wagner, Didaktik Chemie</a:t>
            </a:r>
          </a:p>
        </p:txBody>
      </p:sp>
      <p:grpSp>
        <p:nvGrpSpPr>
          <p:cNvPr id="13316" name="Organization Chart 32"/>
          <p:cNvGrpSpPr>
            <a:grpSpLocks noChangeAspect="1"/>
          </p:cNvGrpSpPr>
          <p:nvPr/>
        </p:nvGrpSpPr>
        <p:grpSpPr bwMode="auto">
          <a:xfrm>
            <a:off x="1006475" y="1487488"/>
            <a:ext cx="6515100" cy="4000500"/>
            <a:chOff x="1642" y="5090"/>
            <a:chExt cx="7197" cy="2880"/>
          </a:xfrm>
        </p:grpSpPr>
        <p:cxnSp>
          <p:nvCxnSpPr>
            <p:cNvPr id="13318" name="_s2052"/>
            <p:cNvCxnSpPr>
              <a:cxnSpLocks noChangeShapeType="1"/>
              <a:stCxn id="15" idx="0"/>
              <a:endCxn id="12" idx="2"/>
            </p:cNvCxnSpPr>
            <p:nvPr/>
          </p:nvCxnSpPr>
          <p:spPr bwMode="auto">
            <a:xfrm rot="5400000" flipH="1">
              <a:off x="6320" y="5811"/>
              <a:ext cx="360" cy="2518"/>
            </a:xfrm>
            <a:prstGeom prst="bentConnector3">
              <a:avLst>
                <a:gd name="adj1" fmla="val 33333"/>
              </a:avLst>
            </a:prstGeom>
            <a:noFill/>
            <a:ln w="2857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3319" name="_s2053"/>
            <p:cNvCxnSpPr>
              <a:cxnSpLocks noChangeShapeType="1"/>
              <a:stCxn id="14" idx="0"/>
              <a:endCxn id="12" idx="2"/>
            </p:cNvCxnSpPr>
            <p:nvPr/>
          </p:nvCxnSpPr>
          <p:spPr bwMode="auto">
            <a:xfrm rot="-5400000">
              <a:off x="5062" y="7069"/>
              <a:ext cx="360" cy="1"/>
            </a:xfrm>
            <a:prstGeom prst="straightConnector1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3320" name="_s2054"/>
            <p:cNvCxnSpPr>
              <a:cxnSpLocks noChangeShapeType="1"/>
              <a:stCxn id="13" idx="0"/>
              <a:endCxn id="12" idx="2"/>
            </p:cNvCxnSpPr>
            <p:nvPr/>
          </p:nvCxnSpPr>
          <p:spPr bwMode="auto">
            <a:xfrm rot="-5400000">
              <a:off x="3802" y="5810"/>
              <a:ext cx="360" cy="2519"/>
            </a:xfrm>
            <a:prstGeom prst="bentConnector3">
              <a:avLst>
                <a:gd name="adj1" fmla="val 33333"/>
              </a:avLst>
            </a:prstGeom>
            <a:noFill/>
            <a:ln w="2857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3321" name="_s2055"/>
            <p:cNvCxnSpPr>
              <a:cxnSpLocks noChangeShapeType="1"/>
              <a:stCxn id="12" idx="0"/>
              <a:endCxn id="11" idx="2"/>
            </p:cNvCxnSpPr>
            <p:nvPr/>
          </p:nvCxnSpPr>
          <p:spPr bwMode="auto">
            <a:xfrm rot="-5400000">
              <a:off x="5062" y="5989"/>
              <a:ext cx="360" cy="1"/>
            </a:xfrm>
            <a:prstGeom prst="straightConnector1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1" name="_s2056"/>
            <p:cNvSpPr>
              <a:spLocks noChangeArrowheads="1"/>
            </p:cNvSpPr>
            <p:nvPr/>
          </p:nvSpPr>
          <p:spPr bwMode="auto">
            <a:xfrm>
              <a:off x="4160" y="5090"/>
              <a:ext cx="2161" cy="720"/>
            </a:xfrm>
            <a:prstGeom prst="roundRect">
              <a:avLst>
                <a:gd name="adj" fmla="val 16667"/>
              </a:avLst>
            </a:prstGeom>
            <a:solidFill>
              <a:srgbClr val="0000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0" bIns="0" anchor="ctr"/>
            <a:lstStyle/>
            <a:p>
              <a:pPr>
                <a:defRPr/>
              </a:pPr>
              <a:r>
                <a:rPr lang="de-DE" sz="1600" dirty="0">
                  <a:solidFill>
                    <a:schemeClr val="bg1"/>
                  </a:solidFill>
                  <a:latin typeface="+mn-lt"/>
                </a:rPr>
                <a:t>Programm-</a:t>
              </a:r>
            </a:p>
            <a:p>
              <a:pPr>
                <a:defRPr/>
              </a:pPr>
              <a:r>
                <a:rPr lang="de-DE" sz="1600" dirty="0">
                  <a:solidFill>
                    <a:schemeClr val="bg1"/>
                  </a:solidFill>
                  <a:latin typeface="+mn-lt"/>
                </a:rPr>
                <a:t>typen</a:t>
              </a:r>
              <a:endParaRPr lang="de-DE" dirty="0">
                <a:solidFill>
                  <a:schemeClr val="bg1"/>
                </a:solidFill>
                <a:latin typeface="+mn-lt"/>
              </a:endParaRPr>
            </a:p>
          </p:txBody>
        </p:sp>
        <p:sp>
          <p:nvSpPr>
            <p:cNvPr id="12" name="_s2057"/>
            <p:cNvSpPr>
              <a:spLocks noChangeArrowheads="1"/>
            </p:cNvSpPr>
            <p:nvPr/>
          </p:nvSpPr>
          <p:spPr bwMode="auto">
            <a:xfrm>
              <a:off x="4160" y="6170"/>
              <a:ext cx="2161" cy="720"/>
            </a:xfrm>
            <a:prstGeom prst="roundRect">
              <a:avLst>
                <a:gd name="adj" fmla="val 16667"/>
              </a:avLst>
            </a:prstGeom>
            <a:solidFill>
              <a:srgbClr val="008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0" bIns="0" anchor="ctr"/>
            <a:lstStyle/>
            <a:p>
              <a:pPr>
                <a:defRPr/>
              </a:pPr>
              <a:r>
                <a:rPr lang="de-DE" sz="1600" dirty="0">
                  <a:solidFill>
                    <a:schemeClr val="bg1"/>
                  </a:solidFill>
                  <a:latin typeface="+mn-lt"/>
                </a:rPr>
                <a:t>Lernprogramme</a:t>
              </a:r>
              <a:endParaRPr lang="de-DE" dirty="0">
                <a:solidFill>
                  <a:schemeClr val="bg1"/>
                </a:solidFill>
                <a:latin typeface="+mn-lt"/>
              </a:endParaRPr>
            </a:p>
          </p:txBody>
        </p:sp>
        <p:sp>
          <p:nvSpPr>
            <p:cNvPr id="13" name="_s2058"/>
            <p:cNvSpPr>
              <a:spLocks noChangeArrowheads="1"/>
            </p:cNvSpPr>
            <p:nvPr/>
          </p:nvSpPr>
          <p:spPr bwMode="auto">
            <a:xfrm>
              <a:off x="1642" y="7250"/>
              <a:ext cx="2159" cy="720"/>
            </a:xfrm>
            <a:prstGeom prst="roundRect">
              <a:avLst>
                <a:gd name="adj" fmla="val 16667"/>
              </a:avLst>
            </a:prstGeom>
            <a:solidFill>
              <a:srgbClr val="008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0" bIns="0" anchor="ctr"/>
            <a:lstStyle/>
            <a:p>
              <a:pPr>
                <a:defRPr/>
              </a:pPr>
              <a:r>
                <a:rPr lang="de-DE" sz="1600" dirty="0">
                  <a:solidFill>
                    <a:schemeClr val="bg1"/>
                  </a:solidFill>
                  <a:latin typeface="+mn-lt"/>
                </a:rPr>
                <a:t>Übungsprogramme: drill &amp; </a:t>
              </a:r>
              <a:r>
                <a:rPr lang="de-DE" sz="1600" dirty="0" err="1">
                  <a:solidFill>
                    <a:schemeClr val="bg1"/>
                  </a:solidFill>
                  <a:latin typeface="+mn-lt"/>
                </a:rPr>
                <a:t>practice</a:t>
              </a:r>
              <a:r>
                <a:rPr lang="de-DE" sz="1600" dirty="0">
                  <a:solidFill>
                    <a:schemeClr val="bg1"/>
                  </a:solidFill>
                  <a:latin typeface="+mn-lt"/>
                </a:rPr>
                <a:t>“</a:t>
              </a:r>
              <a:endParaRPr lang="de-DE" dirty="0">
                <a:solidFill>
                  <a:schemeClr val="bg1"/>
                </a:solidFill>
                <a:latin typeface="+mn-lt"/>
              </a:endParaRPr>
            </a:p>
          </p:txBody>
        </p:sp>
        <p:sp>
          <p:nvSpPr>
            <p:cNvPr id="14" name="_s2059"/>
            <p:cNvSpPr>
              <a:spLocks noChangeArrowheads="1"/>
            </p:cNvSpPr>
            <p:nvPr/>
          </p:nvSpPr>
          <p:spPr bwMode="auto">
            <a:xfrm>
              <a:off x="4160" y="7250"/>
              <a:ext cx="2161" cy="720"/>
            </a:xfrm>
            <a:prstGeom prst="roundRect">
              <a:avLst>
                <a:gd name="adj" fmla="val 16667"/>
              </a:avLst>
            </a:prstGeom>
            <a:solidFill>
              <a:srgbClr val="008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0" bIns="0" anchor="ctr"/>
            <a:lstStyle/>
            <a:p>
              <a:pPr>
                <a:defRPr/>
              </a:pPr>
              <a:r>
                <a:rPr lang="de-DE" sz="1600" dirty="0">
                  <a:solidFill>
                    <a:schemeClr val="bg1"/>
                  </a:solidFill>
                  <a:latin typeface="+mn-lt"/>
                </a:rPr>
                <a:t>Tutorielle Programme</a:t>
              </a:r>
              <a:endParaRPr lang="de-DE" dirty="0">
                <a:solidFill>
                  <a:schemeClr val="bg1"/>
                </a:solidFill>
                <a:latin typeface="+mn-lt"/>
              </a:endParaRPr>
            </a:p>
          </p:txBody>
        </p:sp>
        <p:sp>
          <p:nvSpPr>
            <p:cNvPr id="15" name="_s2060"/>
            <p:cNvSpPr>
              <a:spLocks noChangeArrowheads="1"/>
            </p:cNvSpPr>
            <p:nvPr/>
          </p:nvSpPr>
          <p:spPr bwMode="auto">
            <a:xfrm>
              <a:off x="6680" y="7250"/>
              <a:ext cx="2159" cy="720"/>
            </a:xfrm>
            <a:prstGeom prst="roundRect">
              <a:avLst>
                <a:gd name="adj" fmla="val 16667"/>
              </a:avLst>
            </a:prstGeom>
            <a:solidFill>
              <a:srgbClr val="008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0" bIns="0" anchor="ctr"/>
            <a:lstStyle/>
            <a:p>
              <a:pPr>
                <a:defRPr/>
              </a:pPr>
              <a:r>
                <a:rPr lang="de-DE" sz="1600" dirty="0" err="1">
                  <a:solidFill>
                    <a:schemeClr val="bg1"/>
                  </a:solidFill>
                  <a:latin typeface="+mn-lt"/>
                </a:rPr>
                <a:t>Edutainment</a:t>
              </a:r>
              <a:r>
                <a:rPr lang="de-DE" sz="1600" dirty="0">
                  <a:solidFill>
                    <a:schemeClr val="bg1"/>
                  </a:solidFill>
                  <a:latin typeface="+mn-lt"/>
                </a:rPr>
                <a:t>-Programme</a:t>
              </a:r>
              <a:endParaRPr lang="de-DE" dirty="0">
                <a:solidFill>
                  <a:schemeClr val="bg1"/>
                </a:solidFill>
                <a:latin typeface="+mn-lt"/>
              </a:endParaRPr>
            </a:p>
          </p:txBody>
        </p:sp>
      </p:grpSp>
      <p:sp>
        <p:nvSpPr>
          <p:cNvPr id="13317" name="Rechteck 15"/>
          <p:cNvSpPr>
            <a:spLocks noChangeArrowheads="1"/>
          </p:cNvSpPr>
          <p:nvPr/>
        </p:nvSpPr>
        <p:spPr bwMode="auto">
          <a:xfrm>
            <a:off x="250825" y="722313"/>
            <a:ext cx="864235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 eaLnBrk="1" hangingPunct="1"/>
            <a:r>
              <a:rPr lang="de-DE" altLang="de-DE" sz="2800" b="1">
                <a:cs typeface="Times New Roman" panose="02020603050405020304" pitchFamily="18" charset="0"/>
              </a:rPr>
              <a:t>7.2 Softwaretypen: </a:t>
            </a:r>
            <a:r>
              <a:rPr lang="de-DE" altLang="de-DE" sz="2000">
                <a:cs typeface="Times New Roman" panose="02020603050405020304" pitchFamily="18" charset="0"/>
              </a:rPr>
              <a:t>Übersicht </a:t>
            </a:r>
            <a:r>
              <a:rPr lang="de-DE" altLang="de-DE" b="1">
                <a:cs typeface="Times New Roman" panose="02020603050405020304" pitchFamily="18" charset="0"/>
              </a:rPr>
              <a:t>(verändert nach Gropengießer &amp; Kattmann, 2008)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1026"/>
          <p:cNvSpPr>
            <a:spLocks noGrp="1" noChangeArrowheads="1"/>
          </p:cNvSpPr>
          <p:nvPr>
            <p:ph type="title" idx="4294967295"/>
          </p:nvPr>
        </p:nvSpPr>
        <p:spPr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de-DE" altLang="de-DE" smtClean="0"/>
              <a:t>Multimediakompetenz B/C</a:t>
            </a:r>
          </a:p>
        </p:txBody>
      </p:sp>
      <p:sp>
        <p:nvSpPr>
          <p:cNvPr id="14339" name="Rectangle 1027"/>
          <p:cNvSpPr>
            <a:spLocks noGrp="1" noChangeArrowheads="1"/>
          </p:cNvSpPr>
          <p:nvPr>
            <p:ph idx="4294967295"/>
          </p:nvPr>
        </p:nvSpPr>
        <p:spPr>
          <a:xfrm>
            <a:off x="250825" y="935038"/>
            <a:ext cx="8642350" cy="4302125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de-DE" altLang="de-DE" sz="2800" b="1" smtClean="0">
                <a:cs typeface="Times New Roman" panose="02020603050405020304" pitchFamily="18" charset="0"/>
              </a:rPr>
              <a:t>7.3 Einsatz im Unterricht:</a:t>
            </a:r>
            <a:br>
              <a:rPr lang="de-DE" altLang="de-DE" sz="2800" b="1" smtClean="0">
                <a:cs typeface="Times New Roman" panose="02020603050405020304" pitchFamily="18" charset="0"/>
              </a:rPr>
            </a:br>
            <a:r>
              <a:rPr lang="de-DE" altLang="de-DE" sz="2800" b="1" smtClean="0">
                <a:cs typeface="Times New Roman" panose="02020603050405020304" pitchFamily="18" charset="0"/>
              </a:rPr>
              <a:t>Didaktische Entscheidungen</a:t>
            </a:r>
          </a:p>
          <a:p>
            <a:pPr eaLnBrk="1" hangingPunct="1">
              <a:buFontTx/>
              <a:buChar char="•"/>
            </a:pPr>
            <a:r>
              <a:rPr lang="de-DE" altLang="de-DE" smtClean="0">
                <a:cs typeface="Times New Roman" panose="02020603050405020304" pitchFamily="18" charset="0"/>
              </a:rPr>
              <a:t>Ganzes Programm vs. Programmabschnitt</a:t>
            </a:r>
          </a:p>
          <a:p>
            <a:pPr eaLnBrk="1" hangingPunct="1">
              <a:buFontTx/>
              <a:buChar char="•"/>
            </a:pPr>
            <a:r>
              <a:rPr lang="de-DE" altLang="de-DE" smtClean="0">
                <a:cs typeface="Times New Roman" panose="02020603050405020304" pitchFamily="18" charset="0"/>
              </a:rPr>
              <a:t>Sozialform: Klassen- vs. Partner- vs. Einzelarbeit</a:t>
            </a:r>
          </a:p>
          <a:p>
            <a:pPr eaLnBrk="1" hangingPunct="1">
              <a:buFontTx/>
              <a:buChar char="•"/>
            </a:pPr>
            <a:r>
              <a:rPr lang="de-DE" altLang="de-DE" smtClean="0">
                <a:cs typeface="Times New Roman" panose="02020603050405020304" pitchFamily="18" charset="0"/>
              </a:rPr>
              <a:t>Unterrichtsschritt (Artikulationsstufe):</a:t>
            </a:r>
            <a:br>
              <a:rPr lang="de-DE" altLang="de-DE" smtClean="0">
                <a:cs typeface="Times New Roman" panose="02020603050405020304" pitchFamily="18" charset="0"/>
              </a:rPr>
            </a:br>
            <a:r>
              <a:rPr lang="de-DE" altLang="de-DE" smtClean="0">
                <a:cs typeface="Times New Roman" panose="02020603050405020304" pitchFamily="18" charset="0"/>
              </a:rPr>
              <a:t>Einstieg vs. Erarbeitung vs. Sicherung vs. Übung vs. Vertiefung</a:t>
            </a:r>
          </a:p>
          <a:p>
            <a:pPr eaLnBrk="1" hangingPunct="1">
              <a:buFontTx/>
              <a:buChar char="•"/>
            </a:pPr>
            <a:r>
              <a:rPr lang="de-DE" altLang="de-DE" smtClean="0">
                <a:cs typeface="Times New Roman" panose="02020603050405020304" pitchFamily="18" charset="0"/>
              </a:rPr>
              <a:t>Problem: gleicher Wissensstand der Schüler nach Abschluss des Lehrprogramms?</a:t>
            </a:r>
            <a:br>
              <a:rPr lang="de-DE" altLang="de-DE" smtClean="0">
                <a:cs typeface="Times New Roman" panose="02020603050405020304" pitchFamily="18" charset="0"/>
              </a:rPr>
            </a:br>
            <a:r>
              <a:rPr lang="de-DE" altLang="de-DE" smtClean="0">
                <a:cs typeface="Times New Roman" panose="02020603050405020304" pitchFamily="18" charset="0"/>
                <a:sym typeface="Wingdings" panose="05000000000000000000" pitchFamily="2" charset="2"/>
              </a:rPr>
              <a:t>Sicherung notwendig.</a:t>
            </a:r>
            <a:r>
              <a:rPr lang="de-DE" altLang="de-DE" smtClean="0">
                <a:cs typeface="Times New Roman" panose="02020603050405020304" pitchFamily="18" charset="0"/>
              </a:rPr>
              <a:t> </a:t>
            </a:r>
          </a:p>
          <a:p>
            <a:pPr eaLnBrk="1" hangingPunct="1">
              <a:buFontTx/>
              <a:buChar char="•"/>
            </a:pPr>
            <a:endParaRPr lang="de-DE" altLang="de-DE" smtClean="0">
              <a:cs typeface="Times New Roman" panose="02020603050405020304" pitchFamily="18" charset="0"/>
            </a:endParaRPr>
          </a:p>
          <a:p>
            <a:pPr eaLnBrk="1" hangingPunct="1">
              <a:buFontTx/>
              <a:buNone/>
            </a:pPr>
            <a:endParaRPr lang="de-DE" altLang="de-DE" smtClean="0">
              <a:cs typeface="Times New Roman" panose="02020603050405020304" pitchFamily="18" charset="0"/>
            </a:endParaRPr>
          </a:p>
          <a:p>
            <a:pPr marL="1143000" lvl="2" indent="-228600" eaLnBrk="1" hangingPunct="1"/>
            <a:endParaRPr lang="de-DE" altLang="de-DE" sz="2000" smtClean="0">
              <a:solidFill>
                <a:schemeClr val="tx1"/>
              </a:solidFill>
              <a:cs typeface="Times New Roman" panose="02020603050405020304" pitchFamily="18" charset="0"/>
            </a:endParaRPr>
          </a:p>
        </p:txBody>
      </p:sp>
      <p:sp>
        <p:nvSpPr>
          <p:cNvPr id="14340" name="Fußzeilenplatzhalter 5"/>
          <p:cNvSpPr txBox="1">
            <a:spLocks noGrp="1"/>
          </p:cNvSpPr>
          <p:nvPr/>
        </p:nvSpPr>
        <p:spPr bwMode="auto">
          <a:xfrm>
            <a:off x="1692275" y="6448425"/>
            <a:ext cx="575945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de-DE" altLang="de-DE"/>
              <a:t>F.-J. Scharfenberg, Didaktik Biologie; W. Wagner, Didaktik Chemie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026"/>
          <p:cNvSpPr>
            <a:spLocks noGrp="1" noChangeArrowheads="1"/>
          </p:cNvSpPr>
          <p:nvPr>
            <p:ph type="title" idx="4294967295"/>
          </p:nvPr>
        </p:nvSpPr>
        <p:spPr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de-DE" altLang="de-DE" smtClean="0"/>
              <a:t>Multimediakompetenz B/C</a:t>
            </a:r>
          </a:p>
        </p:txBody>
      </p:sp>
      <p:sp>
        <p:nvSpPr>
          <p:cNvPr id="40963" name="Rectangle 1027"/>
          <p:cNvSpPr>
            <a:spLocks noGrp="1" noChangeArrowheads="1"/>
          </p:cNvSpPr>
          <p:nvPr>
            <p:ph idx="4294967295"/>
          </p:nvPr>
        </p:nvSpPr>
        <p:spPr>
          <a:xfrm>
            <a:off x="250825" y="935038"/>
            <a:ext cx="8642350" cy="3573462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de-DE" altLang="de-DE" sz="2800" b="1" smtClean="0">
                <a:cs typeface="Times New Roman" panose="02020603050405020304" pitchFamily="18" charset="0"/>
              </a:rPr>
              <a:t>7.1 Lernen mit Multimedia</a:t>
            </a:r>
          </a:p>
          <a:p>
            <a:pPr lvl="1" eaLnBrk="1" hangingPunct="1">
              <a:buFontTx/>
              <a:buChar char="•"/>
            </a:pPr>
            <a:r>
              <a:rPr lang="de-DE" altLang="de-DE" sz="2400" smtClean="0">
                <a:solidFill>
                  <a:schemeClr val="tx1"/>
                </a:solidFill>
                <a:cs typeface="Times New Roman" panose="02020603050405020304" pitchFamily="18" charset="0"/>
              </a:rPr>
              <a:t>7.1.1 Grundlagen:</a:t>
            </a:r>
            <a:br>
              <a:rPr lang="de-DE" altLang="de-DE" sz="2400" smtClean="0">
                <a:solidFill>
                  <a:schemeClr val="tx1"/>
                </a:solidFill>
                <a:cs typeface="Times New Roman" panose="02020603050405020304" pitchFamily="18" charset="0"/>
              </a:rPr>
            </a:br>
            <a:r>
              <a:rPr lang="de-DE" altLang="de-DE" sz="2400" smtClean="0">
                <a:solidFill>
                  <a:schemeClr val="tx1"/>
                </a:solidFill>
                <a:cs typeface="Times New Roman" panose="02020603050405020304" pitchFamily="18" charset="0"/>
              </a:rPr>
              <a:t>Theorie der dualen Codierung </a:t>
            </a:r>
            <a:r>
              <a:rPr lang="de-DE" altLang="de-DE" sz="1400" b="1" smtClean="0">
                <a:solidFill>
                  <a:schemeClr val="tx1"/>
                </a:solidFill>
                <a:cs typeface="Times New Roman" panose="02020603050405020304" pitchFamily="18" charset="0"/>
              </a:rPr>
              <a:t>(Mayer, 2001)</a:t>
            </a:r>
          </a:p>
          <a:p>
            <a:pPr lvl="1" eaLnBrk="1" hangingPunct="1">
              <a:buFontTx/>
              <a:buChar char="•"/>
            </a:pPr>
            <a:endParaRPr lang="de-DE" altLang="de-DE" smtClean="0">
              <a:solidFill>
                <a:schemeClr val="tx1"/>
              </a:solidFill>
            </a:endParaRPr>
          </a:p>
        </p:txBody>
      </p:sp>
      <p:sp>
        <p:nvSpPr>
          <p:cNvPr id="5124" name="Fußzeilenplatzhalter 5"/>
          <p:cNvSpPr txBox="1">
            <a:spLocks noGrp="1"/>
          </p:cNvSpPr>
          <p:nvPr/>
        </p:nvSpPr>
        <p:spPr bwMode="auto">
          <a:xfrm>
            <a:off x="1692275" y="6448425"/>
            <a:ext cx="575945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de-DE" altLang="de-DE"/>
              <a:t>F.-J. Scharfenberg, Didaktik Biologie; W. Wagner, Didaktik Chemie</a:t>
            </a:r>
          </a:p>
        </p:txBody>
      </p:sp>
      <p:sp>
        <p:nvSpPr>
          <p:cNvPr id="5125" name="Text Box 6"/>
          <p:cNvSpPr txBox="1">
            <a:spLocks noChangeArrowheads="1"/>
          </p:cNvSpPr>
          <p:nvPr/>
        </p:nvSpPr>
        <p:spPr bwMode="auto">
          <a:xfrm>
            <a:off x="6032500" y="4838700"/>
            <a:ext cx="250825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de-DE" altLang="de-DE" sz="1400" b="1"/>
              <a:t>(veränd. Nach Nerdel, 2002)</a:t>
            </a:r>
          </a:p>
        </p:txBody>
      </p:sp>
      <p:grpSp>
        <p:nvGrpSpPr>
          <p:cNvPr id="5126" name="Group 7"/>
          <p:cNvGrpSpPr>
            <a:grpSpLocks/>
          </p:cNvGrpSpPr>
          <p:nvPr/>
        </p:nvGrpSpPr>
        <p:grpSpPr bwMode="auto">
          <a:xfrm>
            <a:off x="100013" y="2343150"/>
            <a:ext cx="8942387" cy="2305050"/>
            <a:chOff x="68" y="2069"/>
            <a:chExt cx="5633" cy="1452"/>
          </a:xfrm>
        </p:grpSpPr>
        <p:sp>
          <p:nvSpPr>
            <p:cNvPr id="5127" name="AutoShape 8"/>
            <p:cNvSpPr>
              <a:spLocks noChangeArrowheads="1"/>
            </p:cNvSpPr>
            <p:nvPr/>
          </p:nvSpPr>
          <p:spPr bwMode="auto">
            <a:xfrm>
              <a:off x="113" y="2387"/>
              <a:ext cx="771" cy="1134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222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de-DE" altLang="de-DE" sz="1800"/>
            </a:p>
          </p:txBody>
        </p:sp>
        <p:sp>
          <p:nvSpPr>
            <p:cNvPr id="5128" name="AutoShape 9"/>
            <p:cNvSpPr>
              <a:spLocks noChangeArrowheads="1"/>
            </p:cNvSpPr>
            <p:nvPr/>
          </p:nvSpPr>
          <p:spPr bwMode="auto">
            <a:xfrm>
              <a:off x="1066" y="2387"/>
              <a:ext cx="771" cy="1134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222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de-DE" altLang="de-DE" sz="1800"/>
            </a:p>
          </p:txBody>
        </p:sp>
        <p:sp>
          <p:nvSpPr>
            <p:cNvPr id="5129" name="AutoShape 10"/>
            <p:cNvSpPr>
              <a:spLocks noChangeArrowheads="1"/>
            </p:cNvSpPr>
            <p:nvPr/>
          </p:nvSpPr>
          <p:spPr bwMode="auto">
            <a:xfrm>
              <a:off x="2245" y="2387"/>
              <a:ext cx="2335" cy="1134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222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de-DE" altLang="de-DE" sz="1800"/>
            </a:p>
          </p:txBody>
        </p:sp>
        <p:sp>
          <p:nvSpPr>
            <p:cNvPr id="5130" name="AutoShape 11"/>
            <p:cNvSpPr>
              <a:spLocks noChangeArrowheads="1"/>
            </p:cNvSpPr>
            <p:nvPr/>
          </p:nvSpPr>
          <p:spPr bwMode="auto">
            <a:xfrm>
              <a:off x="4921" y="2387"/>
              <a:ext cx="771" cy="1134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222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de-DE" altLang="de-DE" sz="1800"/>
            </a:p>
          </p:txBody>
        </p:sp>
        <p:sp>
          <p:nvSpPr>
            <p:cNvPr id="5131" name="Rectangle 12"/>
            <p:cNvSpPr>
              <a:spLocks noChangeArrowheads="1"/>
            </p:cNvSpPr>
            <p:nvPr/>
          </p:nvSpPr>
          <p:spPr bwMode="auto">
            <a:xfrm>
              <a:off x="4921" y="2840"/>
              <a:ext cx="780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 eaLnBrk="1" hangingPunct="1"/>
              <a:r>
                <a:rPr lang="de-DE" altLang="de-DE" sz="1800"/>
                <a:t>Vorwissen</a:t>
              </a:r>
            </a:p>
          </p:txBody>
        </p:sp>
        <p:sp>
          <p:nvSpPr>
            <p:cNvPr id="5132" name="AutoShape 13"/>
            <p:cNvSpPr>
              <a:spLocks noChangeArrowheads="1"/>
            </p:cNvSpPr>
            <p:nvPr/>
          </p:nvSpPr>
          <p:spPr bwMode="auto">
            <a:xfrm>
              <a:off x="975" y="2069"/>
              <a:ext cx="953" cy="363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222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de-DE" altLang="de-DE" sz="1800"/>
                <a:t>Sensorisches </a:t>
              </a:r>
            </a:p>
            <a:p>
              <a:pPr eaLnBrk="1" hangingPunct="1"/>
              <a:r>
                <a:rPr lang="de-DE" altLang="de-DE" sz="1800"/>
                <a:t>Gedächtnis</a:t>
              </a:r>
            </a:p>
          </p:txBody>
        </p:sp>
        <p:sp>
          <p:nvSpPr>
            <p:cNvPr id="5133" name="AutoShape 14"/>
            <p:cNvSpPr>
              <a:spLocks noChangeArrowheads="1"/>
            </p:cNvSpPr>
            <p:nvPr/>
          </p:nvSpPr>
          <p:spPr bwMode="auto">
            <a:xfrm>
              <a:off x="68" y="2069"/>
              <a:ext cx="862" cy="363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222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de-DE" altLang="de-DE" sz="1800"/>
                <a:t>Multimedia-</a:t>
              </a:r>
            </a:p>
            <a:p>
              <a:pPr eaLnBrk="1" hangingPunct="1"/>
              <a:r>
                <a:rPr lang="de-DE" altLang="de-DE" sz="1800"/>
                <a:t>Präsentation</a:t>
              </a:r>
            </a:p>
          </p:txBody>
        </p:sp>
        <p:sp>
          <p:nvSpPr>
            <p:cNvPr id="5134" name="AutoShape 15"/>
            <p:cNvSpPr>
              <a:spLocks noChangeArrowheads="1"/>
            </p:cNvSpPr>
            <p:nvPr/>
          </p:nvSpPr>
          <p:spPr bwMode="auto">
            <a:xfrm>
              <a:off x="4830" y="2069"/>
              <a:ext cx="862" cy="363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222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de-DE" altLang="de-DE" sz="1800"/>
                <a:t>Langzeit-</a:t>
              </a:r>
            </a:p>
            <a:p>
              <a:pPr eaLnBrk="1" hangingPunct="1"/>
              <a:r>
                <a:rPr lang="de-DE" altLang="de-DE" sz="1800"/>
                <a:t>gedächtnis</a:t>
              </a:r>
            </a:p>
          </p:txBody>
        </p:sp>
        <p:sp>
          <p:nvSpPr>
            <p:cNvPr id="5135" name="AutoShape 16"/>
            <p:cNvSpPr>
              <a:spLocks noChangeArrowheads="1"/>
            </p:cNvSpPr>
            <p:nvPr/>
          </p:nvSpPr>
          <p:spPr bwMode="auto">
            <a:xfrm>
              <a:off x="2608" y="2115"/>
              <a:ext cx="1361" cy="317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222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de-DE" altLang="de-DE" sz="1800"/>
                <a:t>Arbeitsgedächtnis</a:t>
              </a:r>
            </a:p>
          </p:txBody>
        </p:sp>
        <p:sp>
          <p:nvSpPr>
            <p:cNvPr id="5136" name="Oval 17"/>
            <p:cNvSpPr>
              <a:spLocks noChangeArrowheads="1"/>
            </p:cNvSpPr>
            <p:nvPr/>
          </p:nvSpPr>
          <p:spPr bwMode="auto">
            <a:xfrm>
              <a:off x="158" y="2523"/>
              <a:ext cx="680" cy="363"/>
            </a:xfrm>
            <a:prstGeom prst="ellipse">
              <a:avLst/>
            </a:prstGeom>
            <a:solidFill>
              <a:srgbClr val="003399">
                <a:alpha val="5098"/>
              </a:srgbClr>
            </a:solidFill>
            <a:ln w="222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de-DE" altLang="de-DE" sz="1800"/>
                <a:t>Worte</a:t>
              </a:r>
            </a:p>
          </p:txBody>
        </p:sp>
        <p:sp>
          <p:nvSpPr>
            <p:cNvPr id="5137" name="Oval 18"/>
            <p:cNvSpPr>
              <a:spLocks noChangeArrowheads="1"/>
            </p:cNvSpPr>
            <p:nvPr/>
          </p:nvSpPr>
          <p:spPr bwMode="auto">
            <a:xfrm>
              <a:off x="158" y="3067"/>
              <a:ext cx="680" cy="363"/>
            </a:xfrm>
            <a:prstGeom prst="ellipse">
              <a:avLst/>
            </a:prstGeom>
            <a:solidFill>
              <a:srgbClr val="FFCC00">
                <a:alpha val="25098"/>
              </a:srgbClr>
            </a:solidFill>
            <a:ln w="222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de-DE" altLang="de-DE" sz="1800"/>
                <a:t>Abbild-</a:t>
              </a:r>
            </a:p>
            <a:p>
              <a:pPr eaLnBrk="1" hangingPunct="1"/>
              <a:r>
                <a:rPr lang="de-DE" altLang="de-DE" sz="1800"/>
                <a:t>ungen</a:t>
              </a:r>
            </a:p>
          </p:txBody>
        </p:sp>
        <p:sp>
          <p:nvSpPr>
            <p:cNvPr id="5138" name="Oval 19"/>
            <p:cNvSpPr>
              <a:spLocks noChangeArrowheads="1"/>
            </p:cNvSpPr>
            <p:nvPr/>
          </p:nvSpPr>
          <p:spPr bwMode="auto">
            <a:xfrm>
              <a:off x="1111" y="3067"/>
              <a:ext cx="680" cy="363"/>
            </a:xfrm>
            <a:prstGeom prst="ellipse">
              <a:avLst/>
            </a:prstGeom>
            <a:solidFill>
              <a:srgbClr val="FFCC00">
                <a:alpha val="39999"/>
              </a:srgbClr>
            </a:solidFill>
            <a:ln w="222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de-DE" altLang="de-DE" sz="1800"/>
                <a:t>Augen</a:t>
              </a:r>
            </a:p>
          </p:txBody>
        </p:sp>
        <p:sp>
          <p:nvSpPr>
            <p:cNvPr id="5139" name="Oval 20"/>
            <p:cNvSpPr>
              <a:spLocks noChangeArrowheads="1"/>
            </p:cNvSpPr>
            <p:nvPr/>
          </p:nvSpPr>
          <p:spPr bwMode="auto">
            <a:xfrm>
              <a:off x="1111" y="2523"/>
              <a:ext cx="680" cy="363"/>
            </a:xfrm>
            <a:prstGeom prst="ellipse">
              <a:avLst/>
            </a:prstGeom>
            <a:solidFill>
              <a:srgbClr val="003399">
                <a:alpha val="14902"/>
              </a:srgbClr>
            </a:solidFill>
            <a:ln w="222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de-DE" altLang="de-DE" sz="1800"/>
                <a:t>Ohren</a:t>
              </a:r>
            </a:p>
          </p:txBody>
        </p:sp>
        <p:sp>
          <p:nvSpPr>
            <p:cNvPr id="5140" name="Oval 21"/>
            <p:cNvSpPr>
              <a:spLocks noChangeArrowheads="1"/>
            </p:cNvSpPr>
            <p:nvPr/>
          </p:nvSpPr>
          <p:spPr bwMode="auto">
            <a:xfrm>
              <a:off x="2336" y="3067"/>
              <a:ext cx="657" cy="363"/>
            </a:xfrm>
            <a:prstGeom prst="ellipse">
              <a:avLst/>
            </a:prstGeom>
            <a:solidFill>
              <a:srgbClr val="FFCC00">
                <a:alpha val="50195"/>
              </a:srgbClr>
            </a:solidFill>
            <a:ln w="222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de-DE" altLang="de-DE" sz="1800"/>
                <a:t>Bilder</a:t>
              </a:r>
            </a:p>
          </p:txBody>
        </p:sp>
        <p:sp>
          <p:nvSpPr>
            <p:cNvPr id="5141" name="Oval 22"/>
            <p:cNvSpPr>
              <a:spLocks noChangeArrowheads="1"/>
            </p:cNvSpPr>
            <p:nvPr/>
          </p:nvSpPr>
          <p:spPr bwMode="auto">
            <a:xfrm>
              <a:off x="3515" y="3022"/>
              <a:ext cx="793" cy="408"/>
            </a:xfrm>
            <a:prstGeom prst="ellipse">
              <a:avLst/>
            </a:prstGeom>
            <a:solidFill>
              <a:srgbClr val="FFCC00">
                <a:alpha val="70195"/>
              </a:srgbClr>
            </a:solidFill>
            <a:ln w="222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de-DE" altLang="de-DE" sz="1800"/>
                <a:t>bildhaftes</a:t>
              </a:r>
            </a:p>
            <a:p>
              <a:pPr eaLnBrk="1" hangingPunct="1"/>
              <a:r>
                <a:rPr lang="de-DE" altLang="de-DE" sz="1800"/>
                <a:t>Modell</a:t>
              </a:r>
            </a:p>
          </p:txBody>
        </p:sp>
        <p:sp>
          <p:nvSpPr>
            <p:cNvPr id="5142" name="Oval 23"/>
            <p:cNvSpPr>
              <a:spLocks noChangeArrowheads="1"/>
            </p:cNvSpPr>
            <p:nvPr/>
          </p:nvSpPr>
          <p:spPr bwMode="auto">
            <a:xfrm>
              <a:off x="3493" y="2523"/>
              <a:ext cx="793" cy="408"/>
            </a:xfrm>
            <a:prstGeom prst="ellipse">
              <a:avLst/>
            </a:prstGeom>
            <a:solidFill>
              <a:srgbClr val="003399">
                <a:alpha val="39999"/>
              </a:srgbClr>
            </a:solidFill>
            <a:ln w="222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de-DE" altLang="de-DE" sz="1800"/>
                <a:t>verbales</a:t>
              </a:r>
            </a:p>
            <a:p>
              <a:pPr eaLnBrk="1" hangingPunct="1"/>
              <a:r>
                <a:rPr lang="de-DE" altLang="de-DE" sz="1800"/>
                <a:t>Modell</a:t>
              </a:r>
            </a:p>
          </p:txBody>
        </p:sp>
        <p:sp>
          <p:nvSpPr>
            <p:cNvPr id="5143" name="Oval 24"/>
            <p:cNvSpPr>
              <a:spLocks noChangeArrowheads="1"/>
            </p:cNvSpPr>
            <p:nvPr/>
          </p:nvSpPr>
          <p:spPr bwMode="auto">
            <a:xfrm>
              <a:off x="2336" y="2523"/>
              <a:ext cx="657" cy="363"/>
            </a:xfrm>
            <a:prstGeom prst="ellipse">
              <a:avLst/>
            </a:prstGeom>
            <a:solidFill>
              <a:srgbClr val="003399">
                <a:alpha val="25098"/>
              </a:srgbClr>
            </a:solidFill>
            <a:ln w="222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de-DE" altLang="de-DE" sz="1800"/>
                <a:t>„sounds“</a:t>
              </a:r>
            </a:p>
          </p:txBody>
        </p:sp>
        <p:sp>
          <p:nvSpPr>
            <p:cNvPr id="5144" name="Line 25"/>
            <p:cNvSpPr>
              <a:spLocks noChangeShapeType="1"/>
            </p:cNvSpPr>
            <p:nvPr/>
          </p:nvSpPr>
          <p:spPr bwMode="auto">
            <a:xfrm>
              <a:off x="839" y="2704"/>
              <a:ext cx="27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de-DE"/>
            </a:p>
          </p:txBody>
        </p:sp>
        <p:sp>
          <p:nvSpPr>
            <p:cNvPr id="5145" name="Line 26"/>
            <p:cNvSpPr>
              <a:spLocks noChangeShapeType="1"/>
            </p:cNvSpPr>
            <p:nvPr/>
          </p:nvSpPr>
          <p:spPr bwMode="auto">
            <a:xfrm>
              <a:off x="839" y="2704"/>
              <a:ext cx="363" cy="40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de-DE"/>
            </a:p>
          </p:txBody>
        </p:sp>
        <p:sp>
          <p:nvSpPr>
            <p:cNvPr id="5146" name="Line 27"/>
            <p:cNvSpPr>
              <a:spLocks noChangeShapeType="1"/>
            </p:cNvSpPr>
            <p:nvPr/>
          </p:nvSpPr>
          <p:spPr bwMode="auto">
            <a:xfrm>
              <a:off x="839" y="3249"/>
              <a:ext cx="27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de-DE"/>
            </a:p>
          </p:txBody>
        </p:sp>
        <p:sp>
          <p:nvSpPr>
            <p:cNvPr id="5147" name="Line 28"/>
            <p:cNvSpPr>
              <a:spLocks noChangeShapeType="1"/>
            </p:cNvSpPr>
            <p:nvPr/>
          </p:nvSpPr>
          <p:spPr bwMode="auto">
            <a:xfrm>
              <a:off x="1791" y="2704"/>
              <a:ext cx="545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de-DE"/>
            </a:p>
          </p:txBody>
        </p:sp>
        <p:sp>
          <p:nvSpPr>
            <p:cNvPr id="5148" name="Line 29"/>
            <p:cNvSpPr>
              <a:spLocks noChangeShapeType="1"/>
            </p:cNvSpPr>
            <p:nvPr/>
          </p:nvSpPr>
          <p:spPr bwMode="auto">
            <a:xfrm>
              <a:off x="1791" y="3249"/>
              <a:ext cx="545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de-DE"/>
            </a:p>
          </p:txBody>
        </p:sp>
        <p:sp>
          <p:nvSpPr>
            <p:cNvPr id="5149" name="Line 30"/>
            <p:cNvSpPr>
              <a:spLocks noChangeShapeType="1"/>
            </p:cNvSpPr>
            <p:nvPr/>
          </p:nvSpPr>
          <p:spPr bwMode="auto">
            <a:xfrm>
              <a:off x="2608" y="2886"/>
              <a:ext cx="0" cy="18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de-DE"/>
            </a:p>
          </p:txBody>
        </p:sp>
        <p:sp>
          <p:nvSpPr>
            <p:cNvPr id="5150" name="Line 31"/>
            <p:cNvSpPr>
              <a:spLocks noChangeShapeType="1"/>
            </p:cNvSpPr>
            <p:nvPr/>
          </p:nvSpPr>
          <p:spPr bwMode="auto">
            <a:xfrm flipV="1">
              <a:off x="2744" y="2886"/>
              <a:ext cx="0" cy="18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de-DE"/>
            </a:p>
          </p:txBody>
        </p:sp>
        <p:sp>
          <p:nvSpPr>
            <p:cNvPr id="5151" name="Line 32"/>
            <p:cNvSpPr>
              <a:spLocks noChangeShapeType="1"/>
            </p:cNvSpPr>
            <p:nvPr/>
          </p:nvSpPr>
          <p:spPr bwMode="auto">
            <a:xfrm>
              <a:off x="3016" y="2704"/>
              <a:ext cx="45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de-DE"/>
            </a:p>
          </p:txBody>
        </p:sp>
        <p:sp>
          <p:nvSpPr>
            <p:cNvPr id="5152" name="Line 33"/>
            <p:cNvSpPr>
              <a:spLocks noChangeShapeType="1"/>
            </p:cNvSpPr>
            <p:nvPr/>
          </p:nvSpPr>
          <p:spPr bwMode="auto">
            <a:xfrm>
              <a:off x="3016" y="3249"/>
              <a:ext cx="499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de-DE"/>
            </a:p>
          </p:txBody>
        </p:sp>
        <p:sp>
          <p:nvSpPr>
            <p:cNvPr id="5153" name="Line 34"/>
            <p:cNvSpPr>
              <a:spLocks noChangeShapeType="1"/>
            </p:cNvSpPr>
            <p:nvPr/>
          </p:nvSpPr>
          <p:spPr bwMode="auto">
            <a:xfrm>
              <a:off x="4309" y="2704"/>
              <a:ext cx="113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de-DE"/>
            </a:p>
          </p:txBody>
        </p:sp>
        <p:sp>
          <p:nvSpPr>
            <p:cNvPr id="5154" name="Line 35"/>
            <p:cNvSpPr>
              <a:spLocks noChangeShapeType="1"/>
            </p:cNvSpPr>
            <p:nvPr/>
          </p:nvSpPr>
          <p:spPr bwMode="auto">
            <a:xfrm>
              <a:off x="4309" y="3249"/>
              <a:ext cx="113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de-DE"/>
            </a:p>
          </p:txBody>
        </p:sp>
        <p:sp>
          <p:nvSpPr>
            <p:cNvPr id="5155" name="Line 36"/>
            <p:cNvSpPr>
              <a:spLocks noChangeShapeType="1"/>
            </p:cNvSpPr>
            <p:nvPr/>
          </p:nvSpPr>
          <p:spPr bwMode="auto">
            <a:xfrm>
              <a:off x="4422" y="2704"/>
              <a:ext cx="0" cy="18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de-DE"/>
            </a:p>
          </p:txBody>
        </p:sp>
        <p:sp>
          <p:nvSpPr>
            <p:cNvPr id="5156" name="Line 37"/>
            <p:cNvSpPr>
              <a:spLocks noChangeShapeType="1"/>
            </p:cNvSpPr>
            <p:nvPr/>
          </p:nvSpPr>
          <p:spPr bwMode="auto">
            <a:xfrm flipV="1">
              <a:off x="4422" y="3067"/>
              <a:ext cx="0" cy="18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de-DE"/>
            </a:p>
          </p:txBody>
        </p:sp>
        <p:sp>
          <p:nvSpPr>
            <p:cNvPr id="5157" name="Line 38"/>
            <p:cNvSpPr>
              <a:spLocks noChangeShapeType="1"/>
            </p:cNvSpPr>
            <p:nvPr/>
          </p:nvSpPr>
          <p:spPr bwMode="auto">
            <a:xfrm flipH="1">
              <a:off x="4582" y="2976"/>
              <a:ext cx="385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de-DE"/>
            </a:p>
          </p:txBody>
        </p:sp>
        <p:sp>
          <p:nvSpPr>
            <p:cNvPr id="5158" name="AutoShape 39"/>
            <p:cNvSpPr>
              <a:spLocks noChangeArrowheads="1"/>
            </p:cNvSpPr>
            <p:nvPr/>
          </p:nvSpPr>
          <p:spPr bwMode="auto">
            <a:xfrm>
              <a:off x="4332" y="2886"/>
              <a:ext cx="182" cy="181"/>
            </a:xfrm>
            <a:prstGeom prst="octagon">
              <a:avLst>
                <a:gd name="adj" fmla="val 29287"/>
              </a:avLst>
            </a:prstGeom>
            <a:gradFill rotWithShape="1">
              <a:gsLst>
                <a:gs pos="0">
                  <a:srgbClr val="003399">
                    <a:alpha val="92000"/>
                  </a:srgbClr>
                </a:gs>
                <a:gs pos="100000">
                  <a:srgbClr val="FFCC00"/>
                </a:gs>
              </a:gsLst>
              <a:lin ang="54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de-DE" altLang="de-DE"/>
            </a:p>
          </p:txBody>
        </p:sp>
        <p:sp>
          <p:nvSpPr>
            <p:cNvPr id="5159" name="Rectangle 40"/>
            <p:cNvSpPr>
              <a:spLocks noChangeArrowheads="1"/>
            </p:cNvSpPr>
            <p:nvPr/>
          </p:nvSpPr>
          <p:spPr bwMode="auto">
            <a:xfrm>
              <a:off x="4513" y="2704"/>
              <a:ext cx="441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de-DE" altLang="de-DE" b="1"/>
                <a:t>Inte-</a:t>
              </a:r>
            </a:p>
            <a:p>
              <a:pPr eaLnBrk="1" hangingPunct="1"/>
              <a:r>
                <a:rPr lang="de-DE" altLang="de-DE" b="1"/>
                <a:t>grieren</a:t>
              </a:r>
            </a:p>
          </p:txBody>
        </p:sp>
        <p:sp>
          <p:nvSpPr>
            <p:cNvPr id="5160" name="Rectangle 41"/>
            <p:cNvSpPr>
              <a:spLocks noChangeArrowheads="1"/>
            </p:cNvSpPr>
            <p:nvPr/>
          </p:nvSpPr>
          <p:spPr bwMode="auto">
            <a:xfrm>
              <a:off x="2919" y="2416"/>
              <a:ext cx="641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de-DE" altLang="de-DE"/>
                <a:t>Worte</a:t>
              </a:r>
            </a:p>
            <a:p>
              <a:pPr eaLnBrk="1" hangingPunct="1"/>
              <a:r>
                <a:rPr lang="de-DE" altLang="de-DE"/>
                <a:t>organisieren</a:t>
              </a:r>
            </a:p>
          </p:txBody>
        </p:sp>
        <p:sp>
          <p:nvSpPr>
            <p:cNvPr id="5161" name="Rectangle 42"/>
            <p:cNvSpPr>
              <a:spLocks noChangeArrowheads="1"/>
            </p:cNvSpPr>
            <p:nvPr/>
          </p:nvSpPr>
          <p:spPr bwMode="auto">
            <a:xfrm>
              <a:off x="1746" y="2976"/>
              <a:ext cx="57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de-DE" altLang="de-DE"/>
                <a:t>Bilder</a:t>
              </a:r>
            </a:p>
            <a:p>
              <a:pPr eaLnBrk="1" hangingPunct="1"/>
              <a:r>
                <a:rPr lang="de-DE" altLang="de-DE"/>
                <a:t>selektieren</a:t>
              </a:r>
            </a:p>
          </p:txBody>
        </p:sp>
        <p:sp>
          <p:nvSpPr>
            <p:cNvPr id="5162" name="Rectangle 43"/>
            <p:cNvSpPr>
              <a:spLocks noChangeArrowheads="1"/>
            </p:cNvSpPr>
            <p:nvPr/>
          </p:nvSpPr>
          <p:spPr bwMode="auto">
            <a:xfrm>
              <a:off x="1746" y="2432"/>
              <a:ext cx="57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de-DE" altLang="de-DE"/>
                <a:t>Worte</a:t>
              </a:r>
            </a:p>
            <a:p>
              <a:pPr eaLnBrk="1" hangingPunct="1"/>
              <a:r>
                <a:rPr lang="de-DE" altLang="de-DE"/>
                <a:t>selektieren</a:t>
              </a:r>
            </a:p>
          </p:txBody>
        </p:sp>
        <p:sp>
          <p:nvSpPr>
            <p:cNvPr id="5163" name="Rectangle 44"/>
            <p:cNvSpPr>
              <a:spLocks noChangeArrowheads="1"/>
            </p:cNvSpPr>
            <p:nvPr/>
          </p:nvSpPr>
          <p:spPr bwMode="auto">
            <a:xfrm>
              <a:off x="2919" y="2976"/>
              <a:ext cx="641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de-DE" altLang="de-DE"/>
                <a:t>Bilder</a:t>
              </a:r>
            </a:p>
            <a:p>
              <a:pPr eaLnBrk="1" hangingPunct="1"/>
              <a:r>
                <a:rPr lang="de-DE" altLang="de-DE"/>
                <a:t>organisieren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1026"/>
          <p:cNvSpPr>
            <a:spLocks noGrp="1" noChangeArrowheads="1"/>
          </p:cNvSpPr>
          <p:nvPr>
            <p:ph type="title" idx="4294967295"/>
          </p:nvPr>
        </p:nvSpPr>
        <p:spPr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de-DE" altLang="de-DE" smtClean="0"/>
              <a:t>Multimediakompetenz B/C</a:t>
            </a:r>
          </a:p>
        </p:txBody>
      </p:sp>
      <p:sp>
        <p:nvSpPr>
          <p:cNvPr id="40963" name="Rectangle 1027"/>
          <p:cNvSpPr>
            <a:spLocks noGrp="1" noChangeArrowheads="1"/>
          </p:cNvSpPr>
          <p:nvPr>
            <p:ph idx="4294967295"/>
          </p:nvPr>
        </p:nvSpPr>
        <p:spPr>
          <a:xfrm>
            <a:off x="250825" y="935038"/>
            <a:ext cx="8642350" cy="4302125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de-DE" altLang="de-DE" sz="2800" b="1" smtClean="0">
                <a:cs typeface="Times New Roman" panose="02020603050405020304" pitchFamily="18" charset="0"/>
              </a:rPr>
              <a:t>7.1 Lernen mit Multimedia</a:t>
            </a:r>
          </a:p>
          <a:p>
            <a:pPr lvl="1" eaLnBrk="1" hangingPunct="1">
              <a:buFontTx/>
              <a:buChar char="•"/>
            </a:pPr>
            <a:r>
              <a:rPr lang="de-DE" altLang="de-DE" sz="2400" smtClean="0">
                <a:solidFill>
                  <a:schemeClr val="tx1"/>
                </a:solidFill>
                <a:cs typeface="Times New Roman" panose="02020603050405020304" pitchFamily="18" charset="0"/>
              </a:rPr>
              <a:t>7.1.2 Merkmale </a:t>
            </a:r>
            <a:r>
              <a:rPr lang="de-DE" altLang="de-DE" sz="1400" b="1" smtClean="0">
                <a:solidFill>
                  <a:schemeClr val="tx1"/>
                </a:solidFill>
                <a:cs typeface="Times New Roman" panose="02020603050405020304" pitchFamily="18" charset="0"/>
              </a:rPr>
              <a:t>(Killermann et al., 2009)</a:t>
            </a:r>
          </a:p>
          <a:p>
            <a:pPr marL="1143000" lvl="2" indent="-228600" eaLnBrk="1" hangingPunct="1"/>
            <a:r>
              <a:rPr lang="de-DE" altLang="de-DE" sz="2000" smtClean="0">
                <a:solidFill>
                  <a:schemeClr val="tx1"/>
                </a:solidFill>
                <a:cs typeface="Times New Roman" panose="02020603050405020304" pitchFamily="18" charset="0"/>
              </a:rPr>
              <a:t>Interaktivität</a:t>
            </a:r>
          </a:p>
          <a:p>
            <a:pPr marL="1143000" lvl="2" indent="-228600" eaLnBrk="1" hangingPunct="1"/>
            <a:r>
              <a:rPr lang="de-DE" altLang="de-DE" sz="2000" smtClean="0">
                <a:solidFill>
                  <a:schemeClr val="tx1"/>
                </a:solidFill>
                <a:cs typeface="Times New Roman" panose="02020603050405020304" pitchFamily="18" charset="0"/>
              </a:rPr>
              <a:t>Individualisierung</a:t>
            </a:r>
          </a:p>
          <a:p>
            <a:pPr marL="1143000" lvl="2" indent="-228600" eaLnBrk="1" hangingPunct="1"/>
            <a:r>
              <a:rPr lang="de-DE" altLang="de-DE" sz="2000" smtClean="0">
                <a:solidFill>
                  <a:schemeClr val="tx1"/>
                </a:solidFill>
                <a:cs typeface="Times New Roman" panose="02020603050405020304" pitchFamily="18" charset="0"/>
              </a:rPr>
              <a:t>Multimedialität</a:t>
            </a:r>
          </a:p>
        </p:txBody>
      </p:sp>
      <p:sp>
        <p:nvSpPr>
          <p:cNvPr id="6148" name="Fußzeilenplatzhalter 5"/>
          <p:cNvSpPr txBox="1">
            <a:spLocks noGrp="1"/>
          </p:cNvSpPr>
          <p:nvPr/>
        </p:nvSpPr>
        <p:spPr bwMode="auto">
          <a:xfrm>
            <a:off x="1692275" y="6448425"/>
            <a:ext cx="575945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de-DE" altLang="de-DE"/>
              <a:t>F.-J. Scharfenberg, Didaktik Biologie; W. Wagner, Didaktik Chemie</a:t>
            </a:r>
          </a:p>
        </p:txBody>
      </p:sp>
      <p:pic>
        <p:nvPicPr>
          <p:cNvPr id="69638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1319" r="21289" b="16971"/>
          <a:stretch>
            <a:fillRect/>
          </a:stretch>
        </p:blipFill>
        <p:spPr bwMode="auto">
          <a:xfrm>
            <a:off x="733425" y="3040063"/>
            <a:ext cx="7677150" cy="3051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9639" name="Text Box 7"/>
          <p:cNvSpPr txBox="1">
            <a:spLocks noChangeArrowheads="1"/>
          </p:cNvSpPr>
          <p:nvPr/>
        </p:nvSpPr>
        <p:spPr bwMode="auto">
          <a:xfrm>
            <a:off x="7023100" y="5657850"/>
            <a:ext cx="12954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de-DE" altLang="de-DE" sz="1400" b="1"/>
              <a:t>(Mallig, 2013)</a:t>
            </a:r>
          </a:p>
        </p:txBody>
      </p:sp>
      <p:pic>
        <p:nvPicPr>
          <p:cNvPr id="69640" name="Picture 8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9883" r="89763" b="27019"/>
          <a:stretch>
            <a:fillRect/>
          </a:stretch>
        </p:blipFill>
        <p:spPr bwMode="auto">
          <a:xfrm>
            <a:off x="4862513" y="2968625"/>
            <a:ext cx="998537" cy="3152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963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0666" name="Picture 1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8279" r="7600" b="7861"/>
          <a:stretch>
            <a:fillRect/>
          </a:stretch>
        </p:blipFill>
        <p:spPr bwMode="auto">
          <a:xfrm>
            <a:off x="0" y="2146300"/>
            <a:ext cx="9012238" cy="4221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71" name="Rectangle 1026"/>
          <p:cNvSpPr>
            <a:spLocks noGrp="1" noChangeArrowheads="1"/>
          </p:cNvSpPr>
          <p:nvPr>
            <p:ph type="title" idx="4294967295"/>
          </p:nvPr>
        </p:nvSpPr>
        <p:spPr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de-DE" altLang="de-DE" smtClean="0"/>
              <a:t>Multimediakompetenz B/C</a:t>
            </a:r>
          </a:p>
        </p:txBody>
      </p:sp>
      <p:sp>
        <p:nvSpPr>
          <p:cNvPr id="40963" name="Rectangle 1027"/>
          <p:cNvSpPr>
            <a:spLocks noGrp="1" noChangeArrowheads="1"/>
          </p:cNvSpPr>
          <p:nvPr>
            <p:ph idx="4294967295"/>
          </p:nvPr>
        </p:nvSpPr>
        <p:spPr>
          <a:xfrm>
            <a:off x="250825" y="673100"/>
            <a:ext cx="8642350" cy="1655763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de-DE" altLang="de-DE" sz="2800" b="1" smtClean="0">
                <a:cs typeface="Times New Roman" panose="02020603050405020304" pitchFamily="18" charset="0"/>
              </a:rPr>
              <a:t>7.2 Softwaretypen</a:t>
            </a:r>
          </a:p>
          <a:p>
            <a:pPr lvl="1" eaLnBrk="1" hangingPunct="1">
              <a:buFontTx/>
              <a:buChar char="•"/>
            </a:pPr>
            <a:r>
              <a:rPr lang="de-DE" altLang="de-DE" sz="2400" smtClean="0">
                <a:solidFill>
                  <a:schemeClr val="tx1"/>
                </a:solidFill>
                <a:cs typeface="Times New Roman" panose="02020603050405020304" pitchFamily="18" charset="0"/>
              </a:rPr>
              <a:t>Extrema </a:t>
            </a:r>
            <a:r>
              <a:rPr lang="de-DE" altLang="de-DE" sz="1400" b="1" smtClean="0">
                <a:solidFill>
                  <a:schemeClr val="tx1"/>
                </a:solidFill>
                <a:cs typeface="Times New Roman" panose="02020603050405020304" pitchFamily="18" charset="0"/>
              </a:rPr>
              <a:t>(Gropengießer &amp; Kattmann., 2008)</a:t>
            </a:r>
          </a:p>
          <a:p>
            <a:pPr marL="1143000" lvl="2" indent="-228600" eaLnBrk="1" hangingPunct="1"/>
            <a:r>
              <a:rPr lang="de-DE" altLang="de-DE" sz="2000" smtClean="0">
                <a:solidFill>
                  <a:schemeClr val="tx1"/>
                </a:solidFill>
                <a:cs typeface="Times New Roman" panose="02020603050405020304" pitchFamily="18" charset="0"/>
              </a:rPr>
              <a:t>Dichotome Einteilung</a:t>
            </a:r>
          </a:p>
          <a:p>
            <a:pPr marL="1143000" lvl="2" indent="-228600" eaLnBrk="1" hangingPunct="1"/>
            <a:r>
              <a:rPr lang="de-DE" altLang="de-DE" sz="2000" smtClean="0">
                <a:solidFill>
                  <a:schemeClr val="tx1"/>
                </a:solidFill>
                <a:cs typeface="Times New Roman" panose="02020603050405020304" pitchFamily="18" charset="0"/>
              </a:rPr>
              <a:t>Achtstufige Gliederung</a:t>
            </a:r>
          </a:p>
        </p:txBody>
      </p:sp>
      <p:sp>
        <p:nvSpPr>
          <p:cNvPr id="7173" name="Fußzeilenplatzhalter 5"/>
          <p:cNvSpPr txBox="1">
            <a:spLocks noGrp="1"/>
          </p:cNvSpPr>
          <p:nvPr/>
        </p:nvSpPr>
        <p:spPr bwMode="auto">
          <a:xfrm>
            <a:off x="1692275" y="6448425"/>
            <a:ext cx="575945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de-DE" altLang="de-DE"/>
              <a:t>F.-J. Scharfenberg, Didaktik Biologie; W. Wagner, Didaktik Chemie</a:t>
            </a:r>
          </a:p>
        </p:txBody>
      </p:sp>
      <p:pic>
        <p:nvPicPr>
          <p:cNvPr id="70665" name="Picture 9" descr="Das Logo der Wikipedia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07300" y="1144588"/>
            <a:ext cx="1285875" cy="1476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3175"/>
            <a:ext cx="9144000" cy="555625"/>
          </a:xfrm>
        </p:spPr>
        <p:txBody>
          <a:bodyPr/>
          <a:lstStyle/>
          <a:p>
            <a:pPr eaLnBrk="1" hangingPunct="1"/>
            <a:r>
              <a:rPr lang="de-DE" altLang="de-DE" smtClean="0"/>
              <a:t>Multimediakompetenz B/C</a:t>
            </a:r>
          </a:p>
        </p:txBody>
      </p:sp>
      <p:sp>
        <p:nvSpPr>
          <p:cNvPr id="8195" name="Text Box 5"/>
          <p:cNvSpPr txBox="1">
            <a:spLocks noChangeArrowheads="1"/>
          </p:cNvSpPr>
          <p:nvPr/>
        </p:nvSpPr>
        <p:spPr bwMode="auto">
          <a:xfrm>
            <a:off x="685800" y="5973763"/>
            <a:ext cx="7772400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de-DE" altLang="de-DE"/>
              <a:t>Quelle: Konkrete Fachdidaktik Chemie, Oldenbourg, München 2002.</a:t>
            </a:r>
          </a:p>
        </p:txBody>
      </p:sp>
      <p:sp>
        <p:nvSpPr>
          <p:cNvPr id="8196" name="Text Box 16"/>
          <p:cNvSpPr txBox="1">
            <a:spLocks noChangeArrowheads="1"/>
          </p:cNvSpPr>
          <p:nvPr/>
        </p:nvSpPr>
        <p:spPr bwMode="auto">
          <a:xfrm>
            <a:off x="685800" y="1025525"/>
            <a:ext cx="2698750" cy="360363"/>
          </a:xfrm>
          <a:prstGeom prst="rect">
            <a:avLst/>
          </a:prstGeom>
          <a:solidFill>
            <a:schemeClr val="tx1"/>
          </a:solidFill>
          <a:ln w="28575">
            <a:solidFill>
              <a:srgbClr val="020000"/>
            </a:solidFill>
            <a:miter lim="800000"/>
            <a:headEnd/>
            <a:tailEnd/>
          </a:ln>
        </p:spPr>
        <p:txBody>
          <a:bodyPr tIns="10800" bIns="10800"/>
          <a:lstStyle>
            <a:lvl1pPr eaLnBrk="0" hangingPunct="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de-DE" altLang="de-DE" sz="1800" b="1">
                <a:solidFill>
                  <a:schemeClr val="bg1"/>
                </a:solidFill>
              </a:rPr>
              <a:t>Anwenderprogramme</a:t>
            </a:r>
          </a:p>
        </p:txBody>
      </p:sp>
      <p:grpSp>
        <p:nvGrpSpPr>
          <p:cNvPr id="2" name="Group 45"/>
          <p:cNvGrpSpPr>
            <a:grpSpLocks/>
          </p:cNvGrpSpPr>
          <p:nvPr/>
        </p:nvGrpSpPr>
        <p:grpSpPr bwMode="auto">
          <a:xfrm>
            <a:off x="2035175" y="1400175"/>
            <a:ext cx="3025775" cy="636588"/>
            <a:chOff x="1282" y="882"/>
            <a:chExt cx="1906" cy="401"/>
          </a:xfrm>
        </p:grpSpPr>
        <p:sp>
          <p:nvSpPr>
            <p:cNvPr id="8218" name="Text Box 17"/>
            <p:cNvSpPr txBox="1">
              <a:spLocks noChangeArrowheads="1"/>
            </p:cNvSpPr>
            <p:nvPr/>
          </p:nvSpPr>
          <p:spPr bwMode="auto">
            <a:xfrm>
              <a:off x="1488" y="1056"/>
              <a:ext cx="1700" cy="227"/>
            </a:xfrm>
            <a:prstGeom prst="rect">
              <a:avLst/>
            </a:prstGeom>
            <a:noFill/>
            <a:ln w="28575">
              <a:solidFill>
                <a:srgbClr val="02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tIns="10800" bIns="10800"/>
            <a:lstStyle>
              <a:lvl1pPr eaLnBrk="0" hangingPunct="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 eaLnBrk="1" hangingPunct="1">
                <a:spcBef>
                  <a:spcPct val="50000"/>
                </a:spcBef>
              </a:pPr>
              <a:r>
                <a:rPr lang="de-DE" altLang="de-DE" sz="1800" b="1"/>
                <a:t>Texteditoren</a:t>
              </a:r>
            </a:p>
          </p:txBody>
        </p:sp>
        <p:cxnSp>
          <p:nvCxnSpPr>
            <p:cNvPr id="8219" name="AutoShape 20"/>
            <p:cNvCxnSpPr>
              <a:cxnSpLocks noChangeShapeType="1"/>
              <a:stCxn id="8196" idx="2"/>
              <a:endCxn id="8218" idx="1"/>
            </p:cNvCxnSpPr>
            <p:nvPr/>
          </p:nvCxnSpPr>
          <p:spPr bwMode="auto">
            <a:xfrm rot="16200000" flipH="1">
              <a:off x="1237" y="927"/>
              <a:ext cx="288" cy="197"/>
            </a:xfrm>
            <a:prstGeom prst="bentConnector2">
              <a:avLst/>
            </a:prstGeom>
            <a:noFill/>
            <a:ln w="28575">
              <a:solidFill>
                <a:srgbClr val="02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3" name="Group 46"/>
          <p:cNvGrpSpPr>
            <a:grpSpLocks/>
          </p:cNvGrpSpPr>
          <p:nvPr/>
        </p:nvGrpSpPr>
        <p:grpSpPr bwMode="auto">
          <a:xfrm>
            <a:off x="2035175" y="1400175"/>
            <a:ext cx="3025775" cy="1093788"/>
            <a:chOff x="1282" y="882"/>
            <a:chExt cx="1906" cy="689"/>
          </a:xfrm>
        </p:grpSpPr>
        <p:sp>
          <p:nvSpPr>
            <p:cNvPr id="8216" name="Text Box 18"/>
            <p:cNvSpPr txBox="1">
              <a:spLocks noChangeArrowheads="1"/>
            </p:cNvSpPr>
            <p:nvPr/>
          </p:nvSpPr>
          <p:spPr bwMode="auto">
            <a:xfrm>
              <a:off x="1488" y="1344"/>
              <a:ext cx="1700" cy="227"/>
            </a:xfrm>
            <a:prstGeom prst="rect">
              <a:avLst/>
            </a:prstGeom>
            <a:noFill/>
            <a:ln w="28575">
              <a:solidFill>
                <a:srgbClr val="02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tIns="10800" bIns="10800"/>
            <a:lstStyle>
              <a:lvl1pPr eaLnBrk="0" hangingPunct="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 eaLnBrk="1" hangingPunct="1">
                <a:spcBef>
                  <a:spcPct val="50000"/>
                </a:spcBef>
              </a:pPr>
              <a:r>
                <a:rPr lang="de-DE" altLang="de-DE" sz="1800" b="1"/>
                <a:t>Formel-/Bildeditoren</a:t>
              </a:r>
            </a:p>
          </p:txBody>
        </p:sp>
        <p:cxnSp>
          <p:nvCxnSpPr>
            <p:cNvPr id="8217" name="AutoShape 21"/>
            <p:cNvCxnSpPr>
              <a:cxnSpLocks noChangeShapeType="1"/>
              <a:stCxn id="8196" idx="2"/>
              <a:endCxn id="8216" idx="1"/>
            </p:cNvCxnSpPr>
            <p:nvPr/>
          </p:nvCxnSpPr>
          <p:spPr bwMode="auto">
            <a:xfrm rot="16200000" flipH="1">
              <a:off x="1093" y="1071"/>
              <a:ext cx="576" cy="197"/>
            </a:xfrm>
            <a:prstGeom prst="bentConnector2">
              <a:avLst/>
            </a:prstGeom>
            <a:noFill/>
            <a:ln w="28575">
              <a:solidFill>
                <a:srgbClr val="02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4" name="Group 47"/>
          <p:cNvGrpSpPr>
            <a:grpSpLocks/>
          </p:cNvGrpSpPr>
          <p:nvPr/>
        </p:nvGrpSpPr>
        <p:grpSpPr bwMode="auto">
          <a:xfrm>
            <a:off x="2035175" y="1400175"/>
            <a:ext cx="3025775" cy="1550988"/>
            <a:chOff x="1282" y="882"/>
            <a:chExt cx="1906" cy="977"/>
          </a:xfrm>
        </p:grpSpPr>
        <p:sp>
          <p:nvSpPr>
            <p:cNvPr id="8214" name="Text Box 19"/>
            <p:cNvSpPr txBox="1">
              <a:spLocks noChangeArrowheads="1"/>
            </p:cNvSpPr>
            <p:nvPr/>
          </p:nvSpPr>
          <p:spPr bwMode="auto">
            <a:xfrm>
              <a:off x="1488" y="1632"/>
              <a:ext cx="1700" cy="227"/>
            </a:xfrm>
            <a:prstGeom prst="rect">
              <a:avLst/>
            </a:prstGeom>
            <a:solidFill>
              <a:schemeClr val="folHlink"/>
            </a:solidFill>
            <a:ln w="28575">
              <a:solidFill>
                <a:srgbClr val="020000"/>
              </a:solidFill>
              <a:miter lim="800000"/>
              <a:headEnd/>
              <a:tailEnd/>
            </a:ln>
          </p:spPr>
          <p:txBody>
            <a:bodyPr tIns="10800" bIns="10800"/>
            <a:lstStyle>
              <a:lvl1pPr eaLnBrk="0" hangingPunct="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 eaLnBrk="1" hangingPunct="1">
                <a:spcBef>
                  <a:spcPct val="50000"/>
                </a:spcBef>
              </a:pPr>
              <a:r>
                <a:rPr lang="de-DE" altLang="de-DE" sz="1800" b="1"/>
                <a:t>Lernprogramme</a:t>
              </a:r>
            </a:p>
          </p:txBody>
        </p:sp>
        <p:cxnSp>
          <p:nvCxnSpPr>
            <p:cNvPr id="8215" name="AutoShape 22"/>
            <p:cNvCxnSpPr>
              <a:cxnSpLocks noChangeShapeType="1"/>
              <a:stCxn id="8196" idx="2"/>
              <a:endCxn id="8214" idx="1"/>
            </p:cNvCxnSpPr>
            <p:nvPr/>
          </p:nvCxnSpPr>
          <p:spPr bwMode="auto">
            <a:xfrm rot="16200000" flipH="1">
              <a:off x="949" y="1215"/>
              <a:ext cx="864" cy="197"/>
            </a:xfrm>
            <a:prstGeom prst="bentConnector2">
              <a:avLst/>
            </a:prstGeom>
            <a:noFill/>
            <a:ln w="28575">
              <a:solidFill>
                <a:srgbClr val="02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5" name="Group 48"/>
          <p:cNvGrpSpPr>
            <a:grpSpLocks/>
          </p:cNvGrpSpPr>
          <p:nvPr/>
        </p:nvGrpSpPr>
        <p:grpSpPr bwMode="auto">
          <a:xfrm>
            <a:off x="3711575" y="2965450"/>
            <a:ext cx="3101975" cy="615950"/>
            <a:chOff x="2338" y="1868"/>
            <a:chExt cx="1954" cy="388"/>
          </a:xfrm>
        </p:grpSpPr>
        <p:sp>
          <p:nvSpPr>
            <p:cNvPr id="8212" name="Text Box 23"/>
            <p:cNvSpPr txBox="1">
              <a:spLocks noChangeArrowheads="1"/>
            </p:cNvSpPr>
            <p:nvPr/>
          </p:nvSpPr>
          <p:spPr bwMode="auto">
            <a:xfrm>
              <a:off x="2592" y="2029"/>
              <a:ext cx="1700" cy="227"/>
            </a:xfrm>
            <a:prstGeom prst="rect">
              <a:avLst/>
            </a:prstGeom>
            <a:noFill/>
            <a:ln w="28575">
              <a:solidFill>
                <a:srgbClr val="02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tIns="10800" bIns="10800"/>
            <a:lstStyle>
              <a:lvl1pPr eaLnBrk="0" hangingPunct="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 eaLnBrk="1" hangingPunct="1">
                <a:spcBef>
                  <a:spcPct val="50000"/>
                </a:spcBef>
              </a:pPr>
              <a:r>
                <a:rPr lang="de-DE" altLang="de-DE" sz="1800" b="1"/>
                <a:t>Elektronische Bücher</a:t>
              </a:r>
            </a:p>
          </p:txBody>
        </p:sp>
        <p:cxnSp>
          <p:nvCxnSpPr>
            <p:cNvPr id="8213" name="AutoShape 33"/>
            <p:cNvCxnSpPr>
              <a:cxnSpLocks noChangeShapeType="1"/>
              <a:stCxn id="8214" idx="2"/>
              <a:endCxn id="8212" idx="1"/>
            </p:cNvCxnSpPr>
            <p:nvPr/>
          </p:nvCxnSpPr>
          <p:spPr bwMode="auto">
            <a:xfrm rot="16200000" flipH="1">
              <a:off x="2323" y="1883"/>
              <a:ext cx="275" cy="245"/>
            </a:xfrm>
            <a:prstGeom prst="bentConnector2">
              <a:avLst/>
            </a:prstGeom>
            <a:noFill/>
            <a:ln w="28575">
              <a:solidFill>
                <a:srgbClr val="02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6" name="Group 49"/>
          <p:cNvGrpSpPr>
            <a:grpSpLocks/>
          </p:cNvGrpSpPr>
          <p:nvPr/>
        </p:nvGrpSpPr>
        <p:grpSpPr bwMode="auto">
          <a:xfrm>
            <a:off x="3711575" y="2965450"/>
            <a:ext cx="3101975" cy="1052513"/>
            <a:chOff x="2338" y="1868"/>
            <a:chExt cx="1954" cy="663"/>
          </a:xfrm>
        </p:grpSpPr>
        <p:sp>
          <p:nvSpPr>
            <p:cNvPr id="8210" name="Text Box 24"/>
            <p:cNvSpPr txBox="1">
              <a:spLocks noChangeArrowheads="1"/>
            </p:cNvSpPr>
            <p:nvPr/>
          </p:nvSpPr>
          <p:spPr bwMode="auto">
            <a:xfrm>
              <a:off x="2592" y="2304"/>
              <a:ext cx="1700" cy="227"/>
            </a:xfrm>
            <a:prstGeom prst="rect">
              <a:avLst/>
            </a:prstGeom>
            <a:noFill/>
            <a:ln w="28575">
              <a:solidFill>
                <a:srgbClr val="02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tIns="10800" bIns="10800"/>
            <a:lstStyle>
              <a:lvl1pPr eaLnBrk="0" hangingPunct="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 eaLnBrk="1" hangingPunct="1">
                <a:spcBef>
                  <a:spcPct val="50000"/>
                </a:spcBef>
              </a:pPr>
              <a:r>
                <a:rPr lang="de-DE" altLang="de-DE" sz="1800" b="1"/>
                <a:t>Tools</a:t>
              </a:r>
            </a:p>
          </p:txBody>
        </p:sp>
        <p:cxnSp>
          <p:nvCxnSpPr>
            <p:cNvPr id="8211" name="AutoShape 34"/>
            <p:cNvCxnSpPr>
              <a:cxnSpLocks noChangeShapeType="1"/>
              <a:stCxn id="8214" idx="2"/>
              <a:endCxn id="8210" idx="1"/>
            </p:cNvCxnSpPr>
            <p:nvPr/>
          </p:nvCxnSpPr>
          <p:spPr bwMode="auto">
            <a:xfrm rot="16200000" flipH="1">
              <a:off x="2186" y="2020"/>
              <a:ext cx="550" cy="245"/>
            </a:xfrm>
            <a:prstGeom prst="bentConnector2">
              <a:avLst/>
            </a:prstGeom>
            <a:noFill/>
            <a:ln w="28575">
              <a:solidFill>
                <a:srgbClr val="02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7" name="Group 50"/>
          <p:cNvGrpSpPr>
            <a:grpSpLocks/>
          </p:cNvGrpSpPr>
          <p:nvPr/>
        </p:nvGrpSpPr>
        <p:grpSpPr bwMode="auto">
          <a:xfrm>
            <a:off x="3711575" y="2965450"/>
            <a:ext cx="3101975" cy="1509713"/>
            <a:chOff x="2338" y="1868"/>
            <a:chExt cx="1954" cy="951"/>
          </a:xfrm>
        </p:grpSpPr>
        <p:sp>
          <p:nvSpPr>
            <p:cNvPr id="8208" name="Text Box 26"/>
            <p:cNvSpPr txBox="1">
              <a:spLocks noChangeArrowheads="1"/>
            </p:cNvSpPr>
            <p:nvPr/>
          </p:nvSpPr>
          <p:spPr bwMode="auto">
            <a:xfrm>
              <a:off x="2592" y="2592"/>
              <a:ext cx="1700" cy="227"/>
            </a:xfrm>
            <a:prstGeom prst="rect">
              <a:avLst/>
            </a:prstGeom>
            <a:noFill/>
            <a:ln w="28575">
              <a:solidFill>
                <a:srgbClr val="02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tIns="10800" bIns="10800"/>
            <a:lstStyle>
              <a:lvl1pPr eaLnBrk="0" hangingPunct="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 eaLnBrk="1" hangingPunct="1">
                <a:spcBef>
                  <a:spcPct val="50000"/>
                </a:spcBef>
              </a:pPr>
              <a:r>
                <a:rPr lang="de-DE" altLang="de-DE" sz="1800" b="1"/>
                <a:t>Übungsprogramme</a:t>
              </a:r>
            </a:p>
          </p:txBody>
        </p:sp>
        <p:cxnSp>
          <p:nvCxnSpPr>
            <p:cNvPr id="8209" name="AutoShape 35"/>
            <p:cNvCxnSpPr>
              <a:cxnSpLocks noChangeShapeType="1"/>
              <a:stCxn id="8214" idx="2"/>
              <a:endCxn id="8208" idx="1"/>
            </p:cNvCxnSpPr>
            <p:nvPr/>
          </p:nvCxnSpPr>
          <p:spPr bwMode="auto">
            <a:xfrm rot="16200000" flipH="1">
              <a:off x="2042" y="2164"/>
              <a:ext cx="838" cy="245"/>
            </a:xfrm>
            <a:prstGeom prst="bentConnector2">
              <a:avLst/>
            </a:prstGeom>
            <a:noFill/>
            <a:ln w="28575">
              <a:solidFill>
                <a:srgbClr val="02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8" name="Group 51"/>
          <p:cNvGrpSpPr>
            <a:grpSpLocks/>
          </p:cNvGrpSpPr>
          <p:nvPr/>
        </p:nvGrpSpPr>
        <p:grpSpPr bwMode="auto">
          <a:xfrm>
            <a:off x="3711575" y="2965450"/>
            <a:ext cx="3101975" cy="1966913"/>
            <a:chOff x="2338" y="1868"/>
            <a:chExt cx="1954" cy="1239"/>
          </a:xfrm>
        </p:grpSpPr>
        <p:sp>
          <p:nvSpPr>
            <p:cNvPr id="14361" name="Text Box 25"/>
            <p:cNvSpPr txBox="1">
              <a:spLocks noChangeArrowheads="1"/>
            </p:cNvSpPr>
            <p:nvPr/>
          </p:nvSpPr>
          <p:spPr bwMode="auto">
            <a:xfrm>
              <a:off x="2592" y="2880"/>
              <a:ext cx="1700" cy="227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28575">
              <a:solidFill>
                <a:srgbClr val="020000"/>
              </a:solidFill>
              <a:miter lim="800000"/>
              <a:headEnd/>
              <a:tailEnd/>
            </a:ln>
            <a:effectLst/>
          </p:spPr>
          <p:txBody>
            <a:bodyPr tIns="10800" bIns="10800"/>
            <a:lstStyle/>
            <a:p>
              <a:pPr algn="l">
                <a:spcBef>
                  <a:spcPct val="50000"/>
                </a:spcBef>
                <a:defRPr/>
              </a:pPr>
              <a:r>
                <a:rPr lang="de-DE" sz="1800" b="1" dirty="0">
                  <a:latin typeface="Arial" charset="0"/>
                </a:rPr>
                <a:t>Lehrprogramme</a:t>
              </a:r>
            </a:p>
          </p:txBody>
        </p:sp>
        <p:cxnSp>
          <p:nvCxnSpPr>
            <p:cNvPr id="8207" name="AutoShape 36"/>
            <p:cNvCxnSpPr>
              <a:cxnSpLocks noChangeShapeType="1"/>
              <a:stCxn id="8214" idx="2"/>
              <a:endCxn id="14361" idx="1"/>
            </p:cNvCxnSpPr>
            <p:nvPr/>
          </p:nvCxnSpPr>
          <p:spPr bwMode="auto">
            <a:xfrm rot="16200000" flipH="1">
              <a:off x="1898" y="2308"/>
              <a:ext cx="1126" cy="245"/>
            </a:xfrm>
            <a:prstGeom prst="bentConnector2">
              <a:avLst/>
            </a:prstGeom>
            <a:noFill/>
            <a:ln w="28575">
              <a:solidFill>
                <a:srgbClr val="02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sp>
        <p:nvSpPr>
          <p:cNvPr id="8204" name="Rectangle 43"/>
          <p:cNvSpPr>
            <a:spLocks noChangeArrowheads="1"/>
          </p:cNvSpPr>
          <p:nvPr/>
        </p:nvSpPr>
        <p:spPr bwMode="auto">
          <a:xfrm>
            <a:off x="5791200" y="5410200"/>
            <a:ext cx="16764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de-DE" altLang="de-DE"/>
          </a:p>
        </p:txBody>
      </p:sp>
      <p:cxnSp>
        <p:nvCxnSpPr>
          <p:cNvPr id="14380" name="AutoShape 44"/>
          <p:cNvCxnSpPr>
            <a:cxnSpLocks noChangeShapeType="1"/>
            <a:stCxn id="14361" idx="2"/>
            <a:endCxn id="8204" idx="1"/>
          </p:cNvCxnSpPr>
          <p:nvPr/>
        </p:nvCxnSpPr>
        <p:spPr bwMode="auto">
          <a:xfrm rot="16200000" flipH="1">
            <a:off x="5319713" y="5091112"/>
            <a:ext cx="615950" cy="327025"/>
          </a:xfrm>
          <a:prstGeom prst="bentConnector2">
            <a:avLst/>
          </a:prstGeom>
          <a:noFill/>
          <a:ln w="28575">
            <a:solidFill>
              <a:srgbClr val="02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DE" altLang="de-DE" smtClean="0"/>
              <a:t>Multimediakompetenz B/C</a:t>
            </a:r>
          </a:p>
        </p:txBody>
      </p:sp>
      <p:sp>
        <p:nvSpPr>
          <p:cNvPr id="45095" name="Text Box 39"/>
          <p:cNvSpPr txBox="1">
            <a:spLocks noChangeArrowheads="1"/>
          </p:cNvSpPr>
          <p:nvPr/>
        </p:nvSpPr>
        <p:spPr bwMode="auto">
          <a:xfrm>
            <a:off x="685800" y="1219200"/>
            <a:ext cx="2698750" cy="360363"/>
          </a:xfrm>
          <a:prstGeom prst="rect">
            <a:avLst/>
          </a:prstGeom>
          <a:solidFill>
            <a:schemeClr val="bg1">
              <a:lumMod val="85000"/>
            </a:schemeClr>
          </a:solidFill>
          <a:ln w="28575">
            <a:solidFill>
              <a:srgbClr val="020000"/>
            </a:solidFill>
            <a:miter lim="800000"/>
            <a:headEnd/>
            <a:tailEnd/>
          </a:ln>
          <a:effectLst/>
        </p:spPr>
        <p:txBody>
          <a:bodyPr tIns="10800" bIns="10800"/>
          <a:lstStyle/>
          <a:p>
            <a:pPr algn="l">
              <a:spcBef>
                <a:spcPct val="50000"/>
              </a:spcBef>
              <a:defRPr/>
            </a:pPr>
            <a:r>
              <a:rPr lang="de-DE" sz="1800" b="1" dirty="0">
                <a:latin typeface="Arial" charset="0"/>
              </a:rPr>
              <a:t>Lehrprogramme</a:t>
            </a:r>
          </a:p>
        </p:txBody>
      </p:sp>
      <p:grpSp>
        <p:nvGrpSpPr>
          <p:cNvPr id="2" name="Group 57"/>
          <p:cNvGrpSpPr>
            <a:grpSpLocks/>
          </p:cNvGrpSpPr>
          <p:nvPr/>
        </p:nvGrpSpPr>
        <p:grpSpPr bwMode="auto">
          <a:xfrm>
            <a:off x="2035175" y="1593850"/>
            <a:ext cx="3327400" cy="615950"/>
            <a:chOff x="1282" y="1004"/>
            <a:chExt cx="2096" cy="388"/>
          </a:xfrm>
        </p:grpSpPr>
        <p:sp>
          <p:nvSpPr>
            <p:cNvPr id="9237" name="Text Box 41"/>
            <p:cNvSpPr txBox="1">
              <a:spLocks noChangeArrowheads="1"/>
            </p:cNvSpPr>
            <p:nvPr/>
          </p:nvSpPr>
          <p:spPr bwMode="auto">
            <a:xfrm>
              <a:off x="1564" y="1165"/>
              <a:ext cx="1814" cy="227"/>
            </a:xfrm>
            <a:prstGeom prst="rect">
              <a:avLst/>
            </a:prstGeom>
            <a:noFill/>
            <a:ln w="28575">
              <a:solidFill>
                <a:srgbClr val="02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tIns="10800" bIns="10800"/>
            <a:lstStyle>
              <a:lvl1pPr eaLnBrk="0" hangingPunct="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 eaLnBrk="1" hangingPunct="1">
                <a:spcBef>
                  <a:spcPct val="50000"/>
                </a:spcBef>
              </a:pPr>
              <a:r>
                <a:rPr lang="de-DE" altLang="de-DE" sz="1800" b="1"/>
                <a:t>Simulationen</a:t>
              </a:r>
            </a:p>
          </p:txBody>
        </p:sp>
        <p:cxnSp>
          <p:nvCxnSpPr>
            <p:cNvPr id="9238" name="AutoShape 51"/>
            <p:cNvCxnSpPr>
              <a:cxnSpLocks noChangeShapeType="1"/>
              <a:stCxn id="45095" idx="2"/>
              <a:endCxn id="9237" idx="1"/>
            </p:cNvCxnSpPr>
            <p:nvPr/>
          </p:nvCxnSpPr>
          <p:spPr bwMode="auto">
            <a:xfrm rot="16200000" flipH="1">
              <a:off x="1281" y="1005"/>
              <a:ext cx="275" cy="273"/>
            </a:xfrm>
            <a:prstGeom prst="bentConnector2">
              <a:avLst/>
            </a:prstGeom>
            <a:noFill/>
            <a:ln w="28575">
              <a:solidFill>
                <a:srgbClr val="02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3" name="Group 58"/>
          <p:cNvGrpSpPr>
            <a:grpSpLocks/>
          </p:cNvGrpSpPr>
          <p:nvPr/>
        </p:nvGrpSpPr>
        <p:grpSpPr bwMode="auto">
          <a:xfrm>
            <a:off x="2035175" y="1593850"/>
            <a:ext cx="3327400" cy="1073150"/>
            <a:chOff x="1282" y="1004"/>
            <a:chExt cx="2096" cy="676"/>
          </a:xfrm>
        </p:grpSpPr>
        <p:sp>
          <p:nvSpPr>
            <p:cNvPr id="9235" name="Text Box 42"/>
            <p:cNvSpPr txBox="1">
              <a:spLocks noChangeArrowheads="1"/>
            </p:cNvSpPr>
            <p:nvPr/>
          </p:nvSpPr>
          <p:spPr bwMode="auto">
            <a:xfrm>
              <a:off x="1564" y="1453"/>
              <a:ext cx="1814" cy="227"/>
            </a:xfrm>
            <a:prstGeom prst="rect">
              <a:avLst/>
            </a:prstGeom>
            <a:noFill/>
            <a:ln w="28575">
              <a:solidFill>
                <a:srgbClr val="02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tIns="10800" bIns="10800"/>
            <a:lstStyle>
              <a:lvl1pPr eaLnBrk="0" hangingPunct="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 eaLnBrk="1" hangingPunct="1">
                <a:spcBef>
                  <a:spcPct val="50000"/>
                </a:spcBef>
              </a:pPr>
              <a:r>
                <a:rPr lang="de-DE" altLang="de-DE" sz="1800" b="1"/>
                <a:t>Modellbildungssysteme</a:t>
              </a:r>
            </a:p>
          </p:txBody>
        </p:sp>
        <p:cxnSp>
          <p:nvCxnSpPr>
            <p:cNvPr id="9236" name="AutoShape 52"/>
            <p:cNvCxnSpPr>
              <a:cxnSpLocks noChangeShapeType="1"/>
              <a:stCxn id="45095" idx="2"/>
              <a:endCxn id="9235" idx="1"/>
            </p:cNvCxnSpPr>
            <p:nvPr/>
          </p:nvCxnSpPr>
          <p:spPr bwMode="auto">
            <a:xfrm rot="16200000" flipH="1">
              <a:off x="1137" y="1149"/>
              <a:ext cx="563" cy="273"/>
            </a:xfrm>
            <a:prstGeom prst="bentConnector2">
              <a:avLst/>
            </a:prstGeom>
            <a:noFill/>
            <a:ln w="28575">
              <a:solidFill>
                <a:srgbClr val="02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4" name="Group 59"/>
          <p:cNvGrpSpPr>
            <a:grpSpLocks/>
          </p:cNvGrpSpPr>
          <p:nvPr/>
        </p:nvGrpSpPr>
        <p:grpSpPr bwMode="auto">
          <a:xfrm>
            <a:off x="2035175" y="1593850"/>
            <a:ext cx="3327400" cy="1530350"/>
            <a:chOff x="1282" y="1004"/>
            <a:chExt cx="2096" cy="964"/>
          </a:xfrm>
        </p:grpSpPr>
        <p:sp>
          <p:nvSpPr>
            <p:cNvPr id="9233" name="Text Box 43"/>
            <p:cNvSpPr txBox="1">
              <a:spLocks noChangeArrowheads="1"/>
            </p:cNvSpPr>
            <p:nvPr/>
          </p:nvSpPr>
          <p:spPr bwMode="auto">
            <a:xfrm>
              <a:off x="1564" y="1741"/>
              <a:ext cx="1814" cy="227"/>
            </a:xfrm>
            <a:prstGeom prst="rect">
              <a:avLst/>
            </a:prstGeom>
            <a:noFill/>
            <a:ln w="28575">
              <a:solidFill>
                <a:srgbClr val="02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tIns="10800" bIns="10800"/>
            <a:lstStyle>
              <a:lvl1pPr eaLnBrk="0" hangingPunct="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 eaLnBrk="1" hangingPunct="1">
                <a:spcBef>
                  <a:spcPct val="50000"/>
                </a:spcBef>
              </a:pPr>
              <a:r>
                <a:rPr lang="de-DE" altLang="de-DE" sz="1800" b="1"/>
                <a:t>Tutorien</a:t>
              </a:r>
            </a:p>
          </p:txBody>
        </p:sp>
        <p:cxnSp>
          <p:nvCxnSpPr>
            <p:cNvPr id="9234" name="AutoShape 53"/>
            <p:cNvCxnSpPr>
              <a:cxnSpLocks noChangeShapeType="1"/>
              <a:stCxn id="45095" idx="2"/>
              <a:endCxn id="9233" idx="1"/>
            </p:cNvCxnSpPr>
            <p:nvPr/>
          </p:nvCxnSpPr>
          <p:spPr bwMode="auto">
            <a:xfrm rot="16200000" flipH="1">
              <a:off x="993" y="1293"/>
              <a:ext cx="851" cy="273"/>
            </a:xfrm>
            <a:prstGeom prst="bentConnector2">
              <a:avLst/>
            </a:prstGeom>
            <a:noFill/>
            <a:ln w="28575">
              <a:solidFill>
                <a:srgbClr val="02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5" name="Group 60"/>
          <p:cNvGrpSpPr>
            <a:grpSpLocks/>
          </p:cNvGrpSpPr>
          <p:nvPr/>
        </p:nvGrpSpPr>
        <p:grpSpPr bwMode="auto">
          <a:xfrm>
            <a:off x="3922713" y="3138488"/>
            <a:ext cx="4535487" cy="671512"/>
            <a:chOff x="2471" y="1977"/>
            <a:chExt cx="2857" cy="423"/>
          </a:xfrm>
        </p:grpSpPr>
        <p:sp>
          <p:nvSpPr>
            <p:cNvPr id="9231" name="Text Box 44"/>
            <p:cNvSpPr txBox="1">
              <a:spLocks noChangeArrowheads="1"/>
            </p:cNvSpPr>
            <p:nvPr/>
          </p:nvSpPr>
          <p:spPr bwMode="auto">
            <a:xfrm>
              <a:off x="2736" y="2173"/>
              <a:ext cx="2592" cy="227"/>
            </a:xfrm>
            <a:prstGeom prst="rect">
              <a:avLst/>
            </a:prstGeom>
            <a:noFill/>
            <a:ln w="28575">
              <a:solidFill>
                <a:srgbClr val="02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tIns="10800" bIns="10800"/>
            <a:lstStyle>
              <a:lvl1pPr eaLnBrk="0" hangingPunct="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 eaLnBrk="1" hangingPunct="1">
                <a:spcBef>
                  <a:spcPct val="50000"/>
                </a:spcBef>
              </a:pPr>
              <a:r>
                <a:rPr lang="de-DE" altLang="de-DE" sz="1800" b="1"/>
                <a:t>Einfache Tutorien</a:t>
              </a:r>
            </a:p>
          </p:txBody>
        </p:sp>
        <p:cxnSp>
          <p:nvCxnSpPr>
            <p:cNvPr id="9232" name="AutoShape 54"/>
            <p:cNvCxnSpPr>
              <a:cxnSpLocks noChangeShapeType="1"/>
              <a:stCxn id="9233" idx="2"/>
              <a:endCxn id="9231" idx="1"/>
            </p:cNvCxnSpPr>
            <p:nvPr/>
          </p:nvCxnSpPr>
          <p:spPr bwMode="auto">
            <a:xfrm rot="16200000" flipH="1">
              <a:off x="2444" y="2004"/>
              <a:ext cx="310" cy="256"/>
            </a:xfrm>
            <a:prstGeom prst="bentConnector2">
              <a:avLst/>
            </a:prstGeom>
            <a:noFill/>
            <a:ln w="28575">
              <a:solidFill>
                <a:srgbClr val="02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6" name="Group 61"/>
          <p:cNvGrpSpPr>
            <a:grpSpLocks/>
          </p:cNvGrpSpPr>
          <p:nvPr/>
        </p:nvGrpSpPr>
        <p:grpSpPr bwMode="auto">
          <a:xfrm>
            <a:off x="3922713" y="3138488"/>
            <a:ext cx="4535487" cy="1128712"/>
            <a:chOff x="2471" y="1977"/>
            <a:chExt cx="2857" cy="711"/>
          </a:xfrm>
        </p:grpSpPr>
        <p:sp>
          <p:nvSpPr>
            <p:cNvPr id="9229" name="Text Box 45"/>
            <p:cNvSpPr txBox="1">
              <a:spLocks noChangeArrowheads="1"/>
            </p:cNvSpPr>
            <p:nvPr/>
          </p:nvSpPr>
          <p:spPr bwMode="auto">
            <a:xfrm>
              <a:off x="2736" y="2461"/>
              <a:ext cx="2592" cy="227"/>
            </a:xfrm>
            <a:prstGeom prst="rect">
              <a:avLst/>
            </a:prstGeom>
            <a:noFill/>
            <a:ln w="28575">
              <a:solidFill>
                <a:srgbClr val="02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tIns="10800" bIns="10800"/>
            <a:lstStyle>
              <a:lvl1pPr eaLnBrk="0" hangingPunct="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 eaLnBrk="1" hangingPunct="1">
                <a:spcBef>
                  <a:spcPct val="50000"/>
                </a:spcBef>
              </a:pPr>
              <a:r>
                <a:rPr lang="de-DE" altLang="de-DE" sz="1800" b="1"/>
                <a:t>Adaptive Tutorien</a:t>
              </a:r>
            </a:p>
          </p:txBody>
        </p:sp>
        <p:cxnSp>
          <p:nvCxnSpPr>
            <p:cNvPr id="9230" name="AutoShape 55"/>
            <p:cNvCxnSpPr>
              <a:cxnSpLocks noChangeShapeType="1"/>
              <a:stCxn id="9233" idx="2"/>
              <a:endCxn id="9229" idx="1"/>
            </p:cNvCxnSpPr>
            <p:nvPr/>
          </p:nvCxnSpPr>
          <p:spPr bwMode="auto">
            <a:xfrm rot="16200000" flipH="1">
              <a:off x="2300" y="2148"/>
              <a:ext cx="598" cy="256"/>
            </a:xfrm>
            <a:prstGeom prst="bentConnector2">
              <a:avLst/>
            </a:prstGeom>
            <a:noFill/>
            <a:ln w="28575">
              <a:solidFill>
                <a:srgbClr val="02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7" name="Group 62"/>
          <p:cNvGrpSpPr>
            <a:grpSpLocks/>
          </p:cNvGrpSpPr>
          <p:nvPr/>
        </p:nvGrpSpPr>
        <p:grpSpPr bwMode="auto">
          <a:xfrm>
            <a:off x="3922713" y="3138488"/>
            <a:ext cx="4535487" cy="1585912"/>
            <a:chOff x="2471" y="1977"/>
            <a:chExt cx="2857" cy="999"/>
          </a:xfrm>
        </p:grpSpPr>
        <p:sp>
          <p:nvSpPr>
            <p:cNvPr id="9227" name="Text Box 46"/>
            <p:cNvSpPr txBox="1">
              <a:spLocks noChangeArrowheads="1"/>
            </p:cNvSpPr>
            <p:nvPr/>
          </p:nvSpPr>
          <p:spPr bwMode="auto">
            <a:xfrm>
              <a:off x="2736" y="2749"/>
              <a:ext cx="2592" cy="227"/>
            </a:xfrm>
            <a:prstGeom prst="rect">
              <a:avLst/>
            </a:prstGeom>
            <a:noFill/>
            <a:ln w="28575">
              <a:solidFill>
                <a:srgbClr val="020000"/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tIns="10800" bIns="10800"/>
            <a:lstStyle>
              <a:lvl1pPr eaLnBrk="0" hangingPunct="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 eaLnBrk="1" hangingPunct="1">
                <a:spcBef>
                  <a:spcPct val="50000"/>
                </a:spcBef>
              </a:pPr>
              <a:r>
                <a:rPr lang="de-DE" altLang="de-DE" sz="1800" b="1"/>
                <a:t>Intelligente Tutorielle Systeme</a:t>
              </a:r>
            </a:p>
          </p:txBody>
        </p:sp>
        <p:cxnSp>
          <p:nvCxnSpPr>
            <p:cNvPr id="9228" name="AutoShape 56"/>
            <p:cNvCxnSpPr>
              <a:cxnSpLocks noChangeShapeType="1"/>
              <a:stCxn id="9233" idx="2"/>
              <a:endCxn id="9227" idx="1"/>
            </p:cNvCxnSpPr>
            <p:nvPr/>
          </p:nvCxnSpPr>
          <p:spPr bwMode="auto">
            <a:xfrm rot="16200000" flipH="1">
              <a:off x="2156" y="2292"/>
              <a:ext cx="886" cy="256"/>
            </a:xfrm>
            <a:prstGeom prst="bentConnector2">
              <a:avLst/>
            </a:prstGeom>
            <a:noFill/>
            <a:ln w="28575">
              <a:solidFill>
                <a:srgbClr val="020000"/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sp>
        <p:nvSpPr>
          <p:cNvPr id="9226" name="Text Box 64"/>
          <p:cNvSpPr txBox="1">
            <a:spLocks noChangeArrowheads="1"/>
          </p:cNvSpPr>
          <p:nvPr/>
        </p:nvSpPr>
        <p:spPr bwMode="auto">
          <a:xfrm>
            <a:off x="684213" y="6021388"/>
            <a:ext cx="7772400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de-DE" altLang="de-DE"/>
              <a:t>Quelle: Konkrete Fachdidaktik Chemie, Oldenbourg, München 2002.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1026"/>
          <p:cNvSpPr>
            <a:spLocks noGrp="1" noChangeArrowheads="1"/>
          </p:cNvSpPr>
          <p:nvPr>
            <p:ph type="title" idx="4294967295"/>
          </p:nvPr>
        </p:nvSpPr>
        <p:spPr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de-DE" altLang="de-DE" smtClean="0"/>
              <a:t>Multimediakompetenz B/C</a:t>
            </a:r>
          </a:p>
        </p:txBody>
      </p:sp>
      <p:sp>
        <p:nvSpPr>
          <p:cNvPr id="10243" name="Fußzeilenplatzhalter 5"/>
          <p:cNvSpPr txBox="1">
            <a:spLocks noGrp="1"/>
          </p:cNvSpPr>
          <p:nvPr/>
        </p:nvSpPr>
        <p:spPr bwMode="auto">
          <a:xfrm>
            <a:off x="1692275" y="6448425"/>
            <a:ext cx="575945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de-DE" altLang="de-DE"/>
              <a:t>F.-J. Scharfenberg, Didaktik Biologie; W. Wagner, Didaktik Chemie</a:t>
            </a:r>
          </a:p>
        </p:txBody>
      </p:sp>
      <p:grpSp>
        <p:nvGrpSpPr>
          <p:cNvPr id="10244" name="Organization Chart 9"/>
          <p:cNvGrpSpPr>
            <a:grpSpLocks noChangeAspect="1"/>
          </p:cNvGrpSpPr>
          <p:nvPr/>
        </p:nvGrpSpPr>
        <p:grpSpPr bwMode="auto">
          <a:xfrm>
            <a:off x="300038" y="1912938"/>
            <a:ext cx="8521700" cy="3587750"/>
            <a:chOff x="1642" y="5090"/>
            <a:chExt cx="19796" cy="2880"/>
          </a:xfrm>
        </p:grpSpPr>
        <p:cxnSp>
          <p:nvCxnSpPr>
            <p:cNvPr id="10246" name="_s1028"/>
            <p:cNvCxnSpPr>
              <a:cxnSpLocks noChangeShapeType="1"/>
              <a:stCxn id="32" idx="0"/>
              <a:endCxn id="20" idx="2"/>
            </p:cNvCxnSpPr>
            <p:nvPr/>
          </p:nvCxnSpPr>
          <p:spPr bwMode="auto">
            <a:xfrm rot="5400000" flipH="1">
              <a:off x="15769" y="1581"/>
              <a:ext cx="360" cy="8818"/>
            </a:xfrm>
            <a:prstGeom prst="bentConnector3">
              <a:avLst>
                <a:gd name="adj1" fmla="val 33333"/>
              </a:avLst>
            </a:prstGeom>
            <a:noFill/>
            <a:ln w="2857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0247" name="_s1029"/>
            <p:cNvCxnSpPr>
              <a:cxnSpLocks noChangeShapeType="1"/>
              <a:stCxn id="31" idx="0"/>
              <a:endCxn id="23" idx="2"/>
            </p:cNvCxnSpPr>
            <p:nvPr/>
          </p:nvCxnSpPr>
          <p:spPr bwMode="auto">
            <a:xfrm rot="5400000" flipH="1">
              <a:off x="13880" y="5810"/>
              <a:ext cx="360" cy="2519"/>
            </a:xfrm>
            <a:prstGeom prst="bentConnector3">
              <a:avLst>
                <a:gd name="adj1" fmla="val 33333"/>
              </a:avLst>
            </a:prstGeom>
            <a:noFill/>
            <a:ln w="2857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0248" name="_s1030"/>
            <p:cNvCxnSpPr>
              <a:cxnSpLocks noChangeShapeType="1"/>
              <a:stCxn id="30" idx="0"/>
              <a:endCxn id="23" idx="2"/>
            </p:cNvCxnSpPr>
            <p:nvPr/>
          </p:nvCxnSpPr>
          <p:spPr bwMode="auto">
            <a:xfrm rot="-5400000">
              <a:off x="12621" y="7069"/>
              <a:ext cx="360" cy="1"/>
            </a:xfrm>
            <a:prstGeom prst="straightConnector1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0249" name="_s1031"/>
            <p:cNvCxnSpPr>
              <a:cxnSpLocks noChangeShapeType="1"/>
              <a:stCxn id="29" idx="0"/>
              <a:endCxn id="23" idx="2"/>
            </p:cNvCxnSpPr>
            <p:nvPr/>
          </p:nvCxnSpPr>
          <p:spPr bwMode="auto">
            <a:xfrm rot="-5400000">
              <a:off x="11360" y="5810"/>
              <a:ext cx="360" cy="2520"/>
            </a:xfrm>
            <a:prstGeom prst="bentConnector3">
              <a:avLst>
                <a:gd name="adj1" fmla="val 33333"/>
              </a:avLst>
            </a:prstGeom>
            <a:noFill/>
            <a:ln w="2857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0250" name="_s1032"/>
            <p:cNvCxnSpPr>
              <a:cxnSpLocks noChangeShapeType="1"/>
              <a:stCxn id="28" idx="0"/>
              <a:endCxn id="22" idx="2"/>
            </p:cNvCxnSpPr>
            <p:nvPr/>
          </p:nvCxnSpPr>
          <p:spPr bwMode="auto">
            <a:xfrm rot="5400000" flipH="1">
              <a:off x="6322" y="5809"/>
              <a:ext cx="360" cy="2522"/>
            </a:xfrm>
            <a:prstGeom prst="bentConnector3">
              <a:avLst>
                <a:gd name="adj1" fmla="val 33333"/>
              </a:avLst>
            </a:prstGeom>
            <a:noFill/>
            <a:ln w="2857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0251" name="_s1033"/>
            <p:cNvCxnSpPr>
              <a:cxnSpLocks noChangeShapeType="1"/>
              <a:stCxn id="27" idx="0"/>
              <a:endCxn id="20" idx="2"/>
            </p:cNvCxnSpPr>
            <p:nvPr/>
          </p:nvCxnSpPr>
          <p:spPr bwMode="auto">
            <a:xfrm rot="5400000" flipH="1">
              <a:off x="14510" y="2840"/>
              <a:ext cx="360" cy="6299"/>
            </a:xfrm>
            <a:prstGeom prst="bentConnector3">
              <a:avLst>
                <a:gd name="adj1" fmla="val 33333"/>
              </a:avLst>
            </a:prstGeom>
            <a:noFill/>
            <a:ln w="2857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0252" name="_s1034"/>
            <p:cNvCxnSpPr>
              <a:cxnSpLocks noChangeShapeType="1"/>
              <a:stCxn id="26" idx="0"/>
              <a:endCxn id="20" idx="2"/>
            </p:cNvCxnSpPr>
            <p:nvPr/>
          </p:nvCxnSpPr>
          <p:spPr bwMode="auto">
            <a:xfrm rot="5400000" flipH="1">
              <a:off x="13250" y="4100"/>
              <a:ext cx="360" cy="3779"/>
            </a:xfrm>
            <a:prstGeom prst="bentConnector3">
              <a:avLst>
                <a:gd name="adj1" fmla="val 33333"/>
              </a:avLst>
            </a:prstGeom>
            <a:noFill/>
            <a:ln w="2857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0253" name="_s1035"/>
            <p:cNvCxnSpPr>
              <a:cxnSpLocks noChangeShapeType="1"/>
              <a:stCxn id="25" idx="0"/>
              <a:endCxn id="22" idx="2"/>
            </p:cNvCxnSpPr>
            <p:nvPr/>
          </p:nvCxnSpPr>
          <p:spPr bwMode="auto">
            <a:xfrm rot="5400000" flipH="1">
              <a:off x="5062" y="7069"/>
              <a:ext cx="360" cy="2"/>
            </a:xfrm>
            <a:prstGeom prst="bentConnector3">
              <a:avLst>
                <a:gd name="adj1" fmla="val 33333"/>
              </a:avLst>
            </a:prstGeom>
            <a:noFill/>
            <a:ln w="2857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0254" name="_s1036"/>
            <p:cNvCxnSpPr>
              <a:cxnSpLocks noChangeShapeType="1"/>
              <a:stCxn id="24" idx="0"/>
              <a:endCxn id="22" idx="2"/>
            </p:cNvCxnSpPr>
            <p:nvPr/>
          </p:nvCxnSpPr>
          <p:spPr bwMode="auto">
            <a:xfrm rot="-5400000">
              <a:off x="3803" y="5811"/>
              <a:ext cx="360" cy="2517"/>
            </a:xfrm>
            <a:prstGeom prst="bentConnector3">
              <a:avLst>
                <a:gd name="adj1" fmla="val 33333"/>
              </a:avLst>
            </a:prstGeom>
            <a:noFill/>
            <a:ln w="2857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0255" name="_s1037"/>
            <p:cNvCxnSpPr>
              <a:cxnSpLocks noChangeShapeType="1"/>
              <a:stCxn id="23" idx="0"/>
              <a:endCxn id="20" idx="2"/>
            </p:cNvCxnSpPr>
            <p:nvPr/>
          </p:nvCxnSpPr>
          <p:spPr bwMode="auto">
            <a:xfrm rot="5400000" flipH="1">
              <a:off x="11990" y="5360"/>
              <a:ext cx="360" cy="1260"/>
            </a:xfrm>
            <a:prstGeom prst="bentConnector3">
              <a:avLst>
                <a:gd name="adj1" fmla="val 33333"/>
              </a:avLst>
            </a:prstGeom>
            <a:noFill/>
            <a:ln w="2857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0256" name="_s1038"/>
            <p:cNvCxnSpPr>
              <a:cxnSpLocks noChangeShapeType="1"/>
              <a:stCxn id="22" idx="0"/>
              <a:endCxn id="20" idx="2"/>
            </p:cNvCxnSpPr>
            <p:nvPr/>
          </p:nvCxnSpPr>
          <p:spPr bwMode="auto">
            <a:xfrm rot="-5400000">
              <a:off x="8211" y="2840"/>
              <a:ext cx="360" cy="6299"/>
            </a:xfrm>
            <a:prstGeom prst="bentConnector3">
              <a:avLst>
                <a:gd name="adj1" fmla="val 33333"/>
              </a:avLst>
            </a:prstGeom>
            <a:noFill/>
            <a:ln w="2857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0257" name="_s1039"/>
            <p:cNvCxnSpPr>
              <a:cxnSpLocks noChangeShapeType="1"/>
              <a:stCxn id="21" idx="0"/>
              <a:endCxn id="20" idx="2"/>
            </p:cNvCxnSpPr>
            <p:nvPr/>
          </p:nvCxnSpPr>
          <p:spPr bwMode="auto">
            <a:xfrm rot="-5400000">
              <a:off x="6951" y="1581"/>
              <a:ext cx="360" cy="8818"/>
            </a:xfrm>
            <a:prstGeom prst="bentConnector3">
              <a:avLst>
                <a:gd name="adj1" fmla="val 33333"/>
              </a:avLst>
            </a:prstGeom>
            <a:noFill/>
            <a:ln w="2857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20" name="_s1040"/>
            <p:cNvSpPr>
              <a:spLocks noChangeArrowheads="1"/>
            </p:cNvSpPr>
            <p:nvPr/>
          </p:nvSpPr>
          <p:spPr bwMode="auto">
            <a:xfrm>
              <a:off x="10459" y="5090"/>
              <a:ext cx="2161" cy="720"/>
            </a:xfrm>
            <a:prstGeom prst="roundRect">
              <a:avLst>
                <a:gd name="adj" fmla="val 16667"/>
              </a:avLst>
            </a:prstGeom>
            <a:solidFill>
              <a:srgbClr val="0000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0" bIns="0" anchor="ctr"/>
            <a:lstStyle/>
            <a:p>
              <a:pPr>
                <a:defRPr/>
              </a:pPr>
              <a:r>
                <a:rPr lang="de-DE" b="1" dirty="0">
                  <a:solidFill>
                    <a:schemeClr val="bg1"/>
                  </a:solidFill>
                  <a:latin typeface="+mn-lt"/>
                </a:rPr>
                <a:t>Programm-typen</a:t>
              </a:r>
            </a:p>
          </p:txBody>
        </p:sp>
        <p:sp>
          <p:nvSpPr>
            <p:cNvPr id="21" name="_s1041"/>
            <p:cNvSpPr>
              <a:spLocks noChangeArrowheads="1"/>
            </p:cNvSpPr>
            <p:nvPr/>
          </p:nvSpPr>
          <p:spPr bwMode="auto">
            <a:xfrm>
              <a:off x="1642" y="6171"/>
              <a:ext cx="2161" cy="720"/>
            </a:xfrm>
            <a:prstGeom prst="roundRect">
              <a:avLst>
                <a:gd name="adj" fmla="val 16667"/>
              </a:avLst>
            </a:prstGeom>
            <a:solidFill>
              <a:srgbClr val="FFFF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0" bIns="0" anchor="ctr"/>
            <a:lstStyle/>
            <a:p>
              <a:pPr>
                <a:defRPr/>
              </a:pPr>
              <a:r>
                <a:rPr lang="de-DE" sz="1000">
                  <a:latin typeface="+mn-lt"/>
                </a:rPr>
                <a:t>Informations-programme</a:t>
              </a:r>
            </a:p>
          </p:txBody>
        </p:sp>
        <p:sp>
          <p:nvSpPr>
            <p:cNvPr id="22" name="_s1042"/>
            <p:cNvSpPr>
              <a:spLocks noChangeArrowheads="1"/>
            </p:cNvSpPr>
            <p:nvPr/>
          </p:nvSpPr>
          <p:spPr bwMode="auto">
            <a:xfrm>
              <a:off x="4161" y="6171"/>
              <a:ext cx="2161" cy="720"/>
            </a:xfrm>
            <a:prstGeom prst="roundRect">
              <a:avLst>
                <a:gd name="adj" fmla="val 16667"/>
              </a:avLst>
            </a:prstGeom>
            <a:solidFill>
              <a:srgbClr val="008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0" bIns="0" anchor="ctr"/>
            <a:lstStyle/>
            <a:p>
              <a:pPr>
                <a:defRPr/>
              </a:pPr>
              <a:r>
                <a:rPr lang="de-DE" sz="1000" b="1" dirty="0">
                  <a:solidFill>
                    <a:schemeClr val="bg1"/>
                  </a:solidFill>
                  <a:latin typeface="+mn-lt"/>
                </a:rPr>
                <a:t>Lern-</a:t>
              </a:r>
              <a:r>
                <a:rPr lang="de-DE" sz="1000" b="1" dirty="0" err="1">
                  <a:solidFill>
                    <a:schemeClr val="bg1"/>
                  </a:solidFill>
                  <a:latin typeface="+mn-lt"/>
                </a:rPr>
                <a:t>programme</a:t>
              </a:r>
              <a:endParaRPr lang="de-DE" sz="1000" b="1" dirty="0">
                <a:solidFill>
                  <a:schemeClr val="bg1"/>
                </a:solidFill>
                <a:latin typeface="+mn-lt"/>
              </a:endParaRPr>
            </a:p>
          </p:txBody>
        </p:sp>
        <p:sp>
          <p:nvSpPr>
            <p:cNvPr id="23" name="_s1043"/>
            <p:cNvSpPr>
              <a:spLocks noChangeArrowheads="1"/>
            </p:cNvSpPr>
            <p:nvPr/>
          </p:nvSpPr>
          <p:spPr bwMode="auto">
            <a:xfrm>
              <a:off x="11721" y="6171"/>
              <a:ext cx="2161" cy="720"/>
            </a:xfrm>
            <a:prstGeom prst="roundRect">
              <a:avLst>
                <a:gd name="adj" fmla="val 16667"/>
              </a:avLst>
            </a:prstGeom>
            <a:solidFill>
              <a:srgbClr val="FFFF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0" bIns="0" anchor="ctr"/>
            <a:lstStyle/>
            <a:p>
              <a:pPr>
                <a:defRPr/>
              </a:pPr>
              <a:r>
                <a:rPr lang="de-DE" sz="1000">
                  <a:latin typeface="+mn-lt"/>
                </a:rPr>
                <a:t>Simulationen</a:t>
              </a:r>
            </a:p>
          </p:txBody>
        </p:sp>
        <p:sp>
          <p:nvSpPr>
            <p:cNvPr id="24" name="_s1044"/>
            <p:cNvSpPr>
              <a:spLocks noChangeArrowheads="1"/>
            </p:cNvSpPr>
            <p:nvPr/>
          </p:nvSpPr>
          <p:spPr bwMode="auto">
            <a:xfrm>
              <a:off x="1646" y="7250"/>
              <a:ext cx="2157" cy="720"/>
            </a:xfrm>
            <a:prstGeom prst="roundRect">
              <a:avLst>
                <a:gd name="adj" fmla="val 16667"/>
              </a:avLst>
            </a:prstGeom>
            <a:solidFill>
              <a:srgbClr val="008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0" bIns="0" anchor="ctr"/>
            <a:lstStyle/>
            <a:p>
              <a:pPr>
                <a:defRPr/>
              </a:pPr>
              <a:r>
                <a:rPr lang="de-DE" sz="1000" dirty="0">
                  <a:solidFill>
                    <a:schemeClr val="bg1"/>
                  </a:solidFill>
                  <a:latin typeface="+mn-lt"/>
                </a:rPr>
                <a:t>Übungs-</a:t>
              </a:r>
              <a:r>
                <a:rPr lang="de-DE" sz="1000" dirty="0" err="1">
                  <a:solidFill>
                    <a:schemeClr val="bg1"/>
                  </a:solidFill>
                  <a:latin typeface="+mn-lt"/>
                </a:rPr>
                <a:t>programme</a:t>
              </a:r>
              <a:r>
                <a:rPr lang="de-DE" sz="1000" dirty="0">
                  <a:solidFill>
                    <a:schemeClr val="bg1"/>
                  </a:solidFill>
                  <a:latin typeface="+mn-lt"/>
                </a:rPr>
                <a:t>: drill &amp; </a:t>
              </a:r>
              <a:r>
                <a:rPr lang="de-DE" sz="1000" dirty="0" err="1">
                  <a:solidFill>
                    <a:schemeClr val="bg1"/>
                  </a:solidFill>
                  <a:latin typeface="+mn-lt"/>
                </a:rPr>
                <a:t>practice</a:t>
              </a:r>
              <a:r>
                <a:rPr lang="de-DE" sz="1000" dirty="0">
                  <a:solidFill>
                    <a:schemeClr val="bg1"/>
                  </a:solidFill>
                  <a:latin typeface="+mn-lt"/>
                </a:rPr>
                <a:t>“</a:t>
              </a:r>
            </a:p>
          </p:txBody>
        </p:sp>
        <p:sp>
          <p:nvSpPr>
            <p:cNvPr id="25" name="_s1045"/>
            <p:cNvSpPr>
              <a:spLocks noChangeArrowheads="1"/>
            </p:cNvSpPr>
            <p:nvPr/>
          </p:nvSpPr>
          <p:spPr bwMode="auto">
            <a:xfrm>
              <a:off x="4164" y="7250"/>
              <a:ext cx="2157" cy="720"/>
            </a:xfrm>
            <a:prstGeom prst="roundRect">
              <a:avLst>
                <a:gd name="adj" fmla="val 16667"/>
              </a:avLst>
            </a:prstGeom>
            <a:solidFill>
              <a:srgbClr val="008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0" bIns="0" anchor="ctr"/>
            <a:lstStyle/>
            <a:p>
              <a:pPr>
                <a:defRPr/>
              </a:pPr>
              <a:r>
                <a:rPr lang="de-DE" sz="1000" dirty="0">
                  <a:solidFill>
                    <a:schemeClr val="bg1"/>
                  </a:solidFill>
                  <a:latin typeface="+mn-lt"/>
                </a:rPr>
                <a:t>Tutorielle</a:t>
              </a:r>
              <a:r>
                <a:rPr lang="de-DE" sz="1000" dirty="0">
                  <a:latin typeface="+mn-lt"/>
                </a:rPr>
                <a:t> </a:t>
              </a:r>
              <a:r>
                <a:rPr lang="de-DE" sz="1000" dirty="0">
                  <a:solidFill>
                    <a:schemeClr val="bg1"/>
                  </a:solidFill>
                  <a:latin typeface="+mn-lt"/>
                </a:rPr>
                <a:t>Programme</a:t>
              </a:r>
            </a:p>
          </p:txBody>
        </p:sp>
        <p:sp>
          <p:nvSpPr>
            <p:cNvPr id="26" name="_s1046"/>
            <p:cNvSpPr>
              <a:spLocks noChangeArrowheads="1"/>
            </p:cNvSpPr>
            <p:nvPr/>
          </p:nvSpPr>
          <p:spPr bwMode="auto">
            <a:xfrm>
              <a:off x="14239" y="6171"/>
              <a:ext cx="2161" cy="720"/>
            </a:xfrm>
            <a:prstGeom prst="roundRect">
              <a:avLst>
                <a:gd name="adj" fmla="val 16667"/>
              </a:avLst>
            </a:prstGeom>
            <a:solidFill>
              <a:srgbClr val="FFFF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0" bIns="0" anchor="ctr"/>
            <a:lstStyle/>
            <a:p>
              <a:pPr>
                <a:defRPr/>
              </a:pPr>
              <a:r>
                <a:rPr lang="de-DE" sz="1000" dirty="0" err="1">
                  <a:latin typeface="+mn-lt"/>
                </a:rPr>
                <a:t>Kommu-nikations-programme</a:t>
              </a:r>
              <a:endParaRPr lang="de-DE" sz="1000" dirty="0">
                <a:latin typeface="+mn-lt"/>
              </a:endParaRPr>
            </a:p>
          </p:txBody>
        </p:sp>
        <p:sp>
          <p:nvSpPr>
            <p:cNvPr id="27" name="_s1047"/>
            <p:cNvSpPr>
              <a:spLocks noChangeArrowheads="1"/>
            </p:cNvSpPr>
            <p:nvPr/>
          </p:nvSpPr>
          <p:spPr bwMode="auto">
            <a:xfrm>
              <a:off x="16758" y="6171"/>
              <a:ext cx="2161" cy="720"/>
            </a:xfrm>
            <a:prstGeom prst="roundRect">
              <a:avLst>
                <a:gd name="adj" fmla="val 16667"/>
              </a:avLst>
            </a:prstGeom>
            <a:solidFill>
              <a:srgbClr val="FFFF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0" bIns="0" anchor="ctr"/>
            <a:lstStyle/>
            <a:p>
              <a:pPr>
                <a:defRPr/>
              </a:pPr>
              <a:r>
                <a:rPr lang="de-DE" sz="1000" dirty="0">
                  <a:latin typeface="+mn-lt"/>
                </a:rPr>
                <a:t>Messdaten-</a:t>
              </a:r>
              <a:r>
                <a:rPr lang="de-DE" sz="1000" dirty="0" err="1">
                  <a:latin typeface="+mn-lt"/>
                </a:rPr>
                <a:t>erfassung</a:t>
              </a:r>
              <a:r>
                <a:rPr lang="de-DE" sz="1000" dirty="0">
                  <a:latin typeface="+mn-lt"/>
                </a:rPr>
                <a:t> und -verarbeitung</a:t>
              </a:r>
            </a:p>
          </p:txBody>
        </p:sp>
        <p:sp>
          <p:nvSpPr>
            <p:cNvPr id="28" name="_s1048"/>
            <p:cNvSpPr>
              <a:spLocks noChangeArrowheads="1"/>
            </p:cNvSpPr>
            <p:nvPr/>
          </p:nvSpPr>
          <p:spPr bwMode="auto">
            <a:xfrm>
              <a:off x="6683" y="7250"/>
              <a:ext cx="2157" cy="720"/>
            </a:xfrm>
            <a:prstGeom prst="roundRect">
              <a:avLst>
                <a:gd name="adj" fmla="val 16667"/>
              </a:avLst>
            </a:prstGeom>
            <a:solidFill>
              <a:srgbClr val="008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0" bIns="0" anchor="ctr"/>
            <a:lstStyle/>
            <a:p>
              <a:pPr>
                <a:defRPr/>
              </a:pPr>
              <a:r>
                <a:rPr lang="de-DE" sz="1000">
                  <a:solidFill>
                    <a:schemeClr val="bg1"/>
                  </a:solidFill>
                  <a:latin typeface="+mn-lt"/>
                </a:rPr>
                <a:t>Edutainment-Programme</a:t>
              </a:r>
            </a:p>
          </p:txBody>
        </p:sp>
        <p:sp>
          <p:nvSpPr>
            <p:cNvPr id="29" name="_s1049"/>
            <p:cNvSpPr>
              <a:spLocks noChangeArrowheads="1"/>
            </p:cNvSpPr>
            <p:nvPr/>
          </p:nvSpPr>
          <p:spPr bwMode="auto">
            <a:xfrm>
              <a:off x="9202" y="7250"/>
              <a:ext cx="2157" cy="720"/>
            </a:xfrm>
            <a:prstGeom prst="roundRect">
              <a:avLst>
                <a:gd name="adj" fmla="val 16667"/>
              </a:avLst>
            </a:prstGeom>
            <a:solidFill>
              <a:srgbClr val="FFFF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0" bIns="0" anchor="ctr"/>
            <a:lstStyle/>
            <a:p>
              <a:pPr>
                <a:defRPr/>
              </a:pPr>
              <a:r>
                <a:rPr lang="de-DE" sz="1000">
                  <a:latin typeface="+mn-lt"/>
                </a:rPr>
                <a:t>Virtuelle Experimente</a:t>
              </a:r>
            </a:p>
          </p:txBody>
        </p:sp>
        <p:sp>
          <p:nvSpPr>
            <p:cNvPr id="30" name="_s1050"/>
            <p:cNvSpPr>
              <a:spLocks noChangeArrowheads="1"/>
            </p:cNvSpPr>
            <p:nvPr/>
          </p:nvSpPr>
          <p:spPr bwMode="auto">
            <a:xfrm>
              <a:off x="11721" y="7250"/>
              <a:ext cx="2161" cy="720"/>
            </a:xfrm>
            <a:prstGeom prst="roundRect">
              <a:avLst>
                <a:gd name="adj" fmla="val 16667"/>
              </a:avLst>
            </a:prstGeom>
            <a:solidFill>
              <a:srgbClr val="FFFF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0" bIns="0" anchor="ctr"/>
            <a:lstStyle/>
            <a:p>
              <a:pPr>
                <a:defRPr/>
              </a:pPr>
              <a:r>
                <a:rPr lang="de-DE" sz="1000">
                  <a:latin typeface="+mn-lt"/>
                </a:rPr>
                <a:t>Modell-bildungs-systeme</a:t>
              </a:r>
            </a:p>
            <a:p>
              <a:pPr>
                <a:defRPr/>
              </a:pPr>
              <a:endParaRPr lang="de-DE" sz="1000">
                <a:latin typeface="+mn-lt"/>
              </a:endParaRPr>
            </a:p>
          </p:txBody>
        </p:sp>
        <p:sp>
          <p:nvSpPr>
            <p:cNvPr id="31" name="_s1051"/>
            <p:cNvSpPr>
              <a:spLocks noChangeArrowheads="1"/>
            </p:cNvSpPr>
            <p:nvPr/>
          </p:nvSpPr>
          <p:spPr bwMode="auto">
            <a:xfrm>
              <a:off x="14239" y="7250"/>
              <a:ext cx="2161" cy="720"/>
            </a:xfrm>
            <a:prstGeom prst="roundRect">
              <a:avLst>
                <a:gd name="adj" fmla="val 16667"/>
              </a:avLst>
            </a:prstGeom>
            <a:solidFill>
              <a:srgbClr val="FFFF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0" bIns="0" anchor="ctr"/>
            <a:lstStyle/>
            <a:p>
              <a:pPr>
                <a:defRPr/>
              </a:pPr>
              <a:r>
                <a:rPr lang="de-DE" sz="1000" dirty="0">
                  <a:latin typeface="+mn-lt"/>
                </a:rPr>
                <a:t>Trainings-</a:t>
              </a:r>
              <a:r>
                <a:rPr lang="de-DE" sz="1000" dirty="0" err="1">
                  <a:latin typeface="+mn-lt"/>
                </a:rPr>
                <a:t>programme</a:t>
              </a:r>
              <a:endParaRPr lang="de-DE" sz="1000" dirty="0">
                <a:latin typeface="+mn-lt"/>
              </a:endParaRPr>
            </a:p>
            <a:p>
              <a:pPr>
                <a:defRPr/>
              </a:pPr>
              <a:r>
                <a:rPr lang="de-DE" sz="1000" dirty="0">
                  <a:latin typeface="+mn-lt"/>
                </a:rPr>
                <a:t>(</a:t>
              </a:r>
              <a:r>
                <a:rPr lang="de-DE" sz="1000" dirty="0" err="1">
                  <a:latin typeface="+mn-lt"/>
                </a:rPr>
                <a:t>psychom</a:t>
              </a:r>
              <a:r>
                <a:rPr lang="de-DE" sz="1000" dirty="0">
                  <a:latin typeface="+mn-lt"/>
                </a:rPr>
                <a:t>.)</a:t>
              </a:r>
            </a:p>
          </p:txBody>
        </p:sp>
        <p:sp>
          <p:nvSpPr>
            <p:cNvPr id="32" name="_s1052"/>
            <p:cNvSpPr>
              <a:spLocks noChangeArrowheads="1"/>
            </p:cNvSpPr>
            <p:nvPr/>
          </p:nvSpPr>
          <p:spPr bwMode="auto">
            <a:xfrm>
              <a:off x="19281" y="6171"/>
              <a:ext cx="2157" cy="720"/>
            </a:xfrm>
            <a:prstGeom prst="roundRect">
              <a:avLst>
                <a:gd name="adj" fmla="val 16667"/>
              </a:avLst>
            </a:prstGeom>
            <a:solidFill>
              <a:srgbClr val="FFFF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0" bIns="0" anchor="ctr"/>
            <a:lstStyle/>
            <a:p>
              <a:pPr>
                <a:defRPr/>
              </a:pPr>
              <a:r>
                <a:rPr lang="de-DE" sz="1000" dirty="0">
                  <a:latin typeface="+mn-lt"/>
                </a:rPr>
                <a:t>Werkzeuge: Datenbanken, Text-, Bildeditoren </a:t>
              </a:r>
              <a:r>
                <a:rPr lang="de-DE" sz="1000" dirty="0" err="1">
                  <a:latin typeface="+mn-lt"/>
                </a:rPr>
                <a:t>ect</a:t>
              </a:r>
              <a:r>
                <a:rPr lang="de-DE" sz="1000" dirty="0">
                  <a:latin typeface="+mn-lt"/>
                </a:rPr>
                <a:t>.</a:t>
              </a:r>
            </a:p>
          </p:txBody>
        </p:sp>
      </p:grpSp>
      <p:sp>
        <p:nvSpPr>
          <p:cNvPr id="10245" name="Rechteck 32"/>
          <p:cNvSpPr>
            <a:spLocks noChangeArrowheads="1"/>
          </p:cNvSpPr>
          <p:nvPr/>
        </p:nvSpPr>
        <p:spPr bwMode="auto">
          <a:xfrm>
            <a:off x="250825" y="730250"/>
            <a:ext cx="8642350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de-DE" altLang="de-DE" sz="2800" b="1">
                <a:cs typeface="Times New Roman" panose="02020603050405020304" pitchFamily="18" charset="0"/>
              </a:rPr>
              <a:t>7.2 Softwaretypen: </a:t>
            </a:r>
            <a:r>
              <a:rPr lang="de-DE" altLang="de-DE" sz="2000">
                <a:cs typeface="Times New Roman" panose="02020603050405020304" pitchFamily="18" charset="0"/>
              </a:rPr>
              <a:t>Übersicht </a:t>
            </a:r>
            <a:r>
              <a:rPr lang="de-DE" altLang="de-DE" b="1">
                <a:cs typeface="Times New Roman" panose="02020603050405020304" pitchFamily="18" charset="0"/>
              </a:rPr>
              <a:t>(verändert nach Gropengießer &amp; Kattmann, 2008)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026"/>
          <p:cNvSpPr>
            <a:spLocks noGrp="1" noChangeArrowheads="1"/>
          </p:cNvSpPr>
          <p:nvPr>
            <p:ph type="title" idx="4294967295"/>
          </p:nvPr>
        </p:nvSpPr>
        <p:spPr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de-DE" altLang="de-DE" smtClean="0"/>
              <a:t>Multimediakompetenz B/C</a:t>
            </a:r>
          </a:p>
        </p:txBody>
      </p:sp>
      <p:sp>
        <p:nvSpPr>
          <p:cNvPr id="11267" name="Rectangle 1027"/>
          <p:cNvSpPr>
            <a:spLocks noGrp="1" noChangeArrowheads="1"/>
          </p:cNvSpPr>
          <p:nvPr>
            <p:ph idx="4294967295"/>
          </p:nvPr>
        </p:nvSpPr>
        <p:spPr>
          <a:xfrm>
            <a:off x="250825" y="935038"/>
            <a:ext cx="8642350" cy="4302125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de-DE" altLang="de-DE" sz="2800" b="1" smtClean="0">
                <a:cs typeface="Times New Roman" panose="02020603050405020304" pitchFamily="18" charset="0"/>
              </a:rPr>
              <a:t>7.2 Softwaretypen:</a:t>
            </a:r>
          </a:p>
          <a:p>
            <a:pPr eaLnBrk="1" hangingPunct="1">
              <a:buFontTx/>
              <a:buChar char="•"/>
            </a:pPr>
            <a:r>
              <a:rPr lang="de-DE" altLang="de-DE" smtClean="0">
                <a:cs typeface="Times New Roman" panose="02020603050405020304" pitchFamily="18" charset="0"/>
              </a:rPr>
              <a:t>Lernprogramme </a:t>
            </a:r>
            <a:r>
              <a:rPr lang="de-DE" altLang="de-DE" sz="1200" b="1" smtClean="0">
                <a:cs typeface="Times New Roman" panose="02020603050405020304" pitchFamily="18" charset="0"/>
              </a:rPr>
              <a:t>(nach Gropengießer &amp; Kattmann, 2008)</a:t>
            </a:r>
          </a:p>
          <a:p>
            <a:pPr lvl="1" eaLnBrk="1" hangingPunct="1">
              <a:buFontTx/>
              <a:buNone/>
            </a:pPr>
            <a:r>
              <a:rPr lang="de-DE" altLang="de-DE" sz="2400" smtClean="0">
                <a:solidFill>
                  <a:schemeClr val="tx1"/>
                </a:solidFill>
                <a:cs typeface="Times New Roman" panose="02020603050405020304" pitchFamily="18" charset="0"/>
              </a:rPr>
              <a:t>Kontinuum zwischen</a:t>
            </a:r>
          </a:p>
          <a:p>
            <a:pPr lvl="1" eaLnBrk="1" hangingPunct="1">
              <a:buFont typeface="Courier New" panose="02070309020205020404" pitchFamily="49" charset="0"/>
              <a:buChar char="o"/>
            </a:pPr>
            <a:r>
              <a:rPr lang="de-DE" altLang="de-DE" sz="2400" smtClean="0">
                <a:solidFill>
                  <a:schemeClr val="tx1"/>
                </a:solidFill>
                <a:cs typeface="Times New Roman" panose="02020603050405020304" pitchFamily="18" charset="0"/>
              </a:rPr>
              <a:t>„Primat der Instruktion“ </a:t>
            </a:r>
            <a:r>
              <a:rPr lang="de-DE" altLang="de-DE" sz="1200" b="1" smtClean="0">
                <a:solidFill>
                  <a:schemeClr val="tx1"/>
                </a:solidFill>
                <a:cs typeface="Times New Roman" panose="02020603050405020304" pitchFamily="18" charset="0"/>
              </a:rPr>
              <a:t>(Reinmann-Rothmeier &amp; Mandl, 2001, S. 606)</a:t>
            </a:r>
            <a:r>
              <a:rPr lang="de-DE" altLang="de-DE" sz="2400" smtClean="0">
                <a:solidFill>
                  <a:schemeClr val="tx1"/>
                </a:solidFill>
                <a:cs typeface="Times New Roman" panose="02020603050405020304" pitchFamily="18" charset="0"/>
              </a:rPr>
              <a:t>  </a:t>
            </a:r>
            <a:br>
              <a:rPr lang="de-DE" altLang="de-DE" sz="2400" smtClean="0">
                <a:solidFill>
                  <a:schemeClr val="tx1"/>
                </a:solidFill>
                <a:cs typeface="Times New Roman" panose="02020603050405020304" pitchFamily="18" charset="0"/>
              </a:rPr>
            </a:br>
            <a:r>
              <a:rPr lang="de-DE" altLang="de-DE" sz="2400" smtClean="0">
                <a:solidFill>
                  <a:schemeClr val="tx1"/>
                </a:solidFill>
                <a:cs typeface="Times New Roman" panose="02020603050405020304" pitchFamily="18" charset="0"/>
              </a:rPr>
              <a:t> </a:t>
            </a:r>
            <a:r>
              <a:rPr lang="de-DE" altLang="de-DE" sz="2400" smtClean="0">
                <a:solidFill>
                  <a:schemeClr val="tx1"/>
                </a:solidFill>
                <a:cs typeface="Times New Roman" panose="02020603050405020304" pitchFamily="18" charset="0"/>
                <a:sym typeface="Wingdings" panose="05000000000000000000" pitchFamily="2" charset="2"/>
              </a:rPr>
              <a:t>klare Strukturierung, Schritt-für-Schritt, multimedial</a:t>
            </a:r>
            <a:endParaRPr lang="de-DE" altLang="de-DE" sz="2400" smtClean="0">
              <a:solidFill>
                <a:schemeClr val="tx1"/>
              </a:solidFill>
              <a:cs typeface="Times New Roman" panose="02020603050405020304" pitchFamily="18" charset="0"/>
            </a:endParaRPr>
          </a:p>
          <a:p>
            <a:pPr lvl="1" eaLnBrk="1" hangingPunct="1">
              <a:buFont typeface="Courier New" panose="02070309020205020404" pitchFamily="49" charset="0"/>
              <a:buChar char="o"/>
            </a:pPr>
            <a:r>
              <a:rPr lang="de-DE" altLang="de-DE" sz="2400" smtClean="0">
                <a:solidFill>
                  <a:schemeClr val="tx1"/>
                </a:solidFill>
                <a:cs typeface="Times New Roman" panose="02020603050405020304" pitchFamily="18" charset="0"/>
              </a:rPr>
              <a:t>Konstruktivismus</a:t>
            </a:r>
            <a:br>
              <a:rPr lang="de-DE" altLang="de-DE" sz="2400" smtClean="0">
                <a:solidFill>
                  <a:schemeClr val="tx1"/>
                </a:solidFill>
                <a:cs typeface="Times New Roman" panose="02020603050405020304" pitchFamily="18" charset="0"/>
              </a:rPr>
            </a:br>
            <a:r>
              <a:rPr lang="de-DE" altLang="de-DE" sz="2400" smtClean="0">
                <a:solidFill>
                  <a:schemeClr val="tx1"/>
                </a:solidFill>
                <a:cs typeface="Times New Roman" panose="02020603050405020304" pitchFamily="18" charset="0"/>
                <a:sym typeface="Wingdings" panose="05000000000000000000" pitchFamily="2" charset="2"/>
              </a:rPr>
              <a:t>instruktionale Hilfen: inhaltlich u./o. lernstrategisch</a:t>
            </a:r>
            <a:br>
              <a:rPr lang="de-DE" altLang="de-DE" sz="2400" smtClean="0">
                <a:solidFill>
                  <a:schemeClr val="tx1"/>
                </a:solidFill>
                <a:cs typeface="Times New Roman" panose="02020603050405020304" pitchFamily="18" charset="0"/>
                <a:sym typeface="Wingdings" panose="05000000000000000000" pitchFamily="2" charset="2"/>
              </a:rPr>
            </a:br>
            <a:r>
              <a:rPr lang="de-DE" altLang="de-DE" sz="2400" smtClean="0">
                <a:solidFill>
                  <a:schemeClr val="tx1"/>
                </a:solidFill>
                <a:cs typeface="Times New Roman" panose="02020603050405020304" pitchFamily="18" charset="0"/>
                <a:sym typeface="Wingdings" panose="05000000000000000000" pitchFamily="2" charset="2"/>
              </a:rPr>
              <a:t>problemorientiert: Wissenskonstruktion </a:t>
            </a:r>
            <a:endParaRPr lang="de-DE" altLang="de-DE" sz="2400" smtClean="0">
              <a:solidFill>
                <a:schemeClr val="tx1"/>
              </a:solidFill>
              <a:cs typeface="Times New Roman" panose="02020603050405020304" pitchFamily="18" charset="0"/>
            </a:endParaRPr>
          </a:p>
          <a:p>
            <a:pPr lvl="1" eaLnBrk="1" hangingPunct="1">
              <a:buFontTx/>
              <a:buNone/>
            </a:pPr>
            <a:r>
              <a:rPr lang="de-DE" altLang="de-DE" sz="2400" smtClean="0">
                <a:solidFill>
                  <a:schemeClr val="tx1"/>
                </a:solidFill>
                <a:cs typeface="Times New Roman" panose="02020603050405020304" pitchFamily="18" charset="0"/>
              </a:rPr>
              <a:t>	</a:t>
            </a:r>
          </a:p>
        </p:txBody>
      </p:sp>
      <p:sp>
        <p:nvSpPr>
          <p:cNvPr id="11268" name="Fußzeilenplatzhalter 5"/>
          <p:cNvSpPr txBox="1">
            <a:spLocks noGrp="1"/>
          </p:cNvSpPr>
          <p:nvPr/>
        </p:nvSpPr>
        <p:spPr bwMode="auto">
          <a:xfrm>
            <a:off x="1692275" y="6448425"/>
            <a:ext cx="575945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de-DE" altLang="de-DE"/>
              <a:t>F.-J. Scharfenberg, Didaktik Biologie; W. Wagner, Didaktik Chemie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1026"/>
          <p:cNvSpPr>
            <a:spLocks noGrp="1" noChangeArrowheads="1"/>
          </p:cNvSpPr>
          <p:nvPr>
            <p:ph type="title" idx="4294967295"/>
          </p:nvPr>
        </p:nvSpPr>
        <p:spPr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de-DE" altLang="de-DE" smtClean="0"/>
              <a:t>Multimediakompetenz B/C</a:t>
            </a:r>
          </a:p>
        </p:txBody>
      </p:sp>
      <p:sp>
        <p:nvSpPr>
          <p:cNvPr id="12291" name="Rectangle 1027"/>
          <p:cNvSpPr>
            <a:spLocks noGrp="1" noChangeArrowheads="1"/>
          </p:cNvSpPr>
          <p:nvPr>
            <p:ph idx="4294967295"/>
          </p:nvPr>
        </p:nvSpPr>
        <p:spPr>
          <a:xfrm>
            <a:off x="250825" y="935038"/>
            <a:ext cx="8642350" cy="36957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de-DE" altLang="de-DE" sz="2800" b="1" smtClean="0">
                <a:cs typeface="Times New Roman" panose="02020603050405020304" pitchFamily="18" charset="0"/>
              </a:rPr>
              <a:t>7.2 Softwaretypen:</a:t>
            </a:r>
          </a:p>
          <a:p>
            <a:pPr eaLnBrk="1" hangingPunct="1">
              <a:buFontTx/>
              <a:buChar char="•"/>
            </a:pPr>
            <a:r>
              <a:rPr lang="de-DE" altLang="de-DE" smtClean="0">
                <a:cs typeface="Times New Roman" panose="02020603050405020304" pitchFamily="18" charset="0"/>
              </a:rPr>
              <a:t>Lernprogramme: empirische fachdidaktische Ergebnisse</a:t>
            </a:r>
            <a:endParaRPr lang="de-DE" altLang="de-DE" sz="1200" b="1" smtClean="0">
              <a:cs typeface="Times New Roman" panose="02020603050405020304" pitchFamily="18" charset="0"/>
            </a:endParaRPr>
          </a:p>
          <a:p>
            <a:pPr lvl="1" eaLnBrk="1" hangingPunct="1">
              <a:buFontTx/>
              <a:buNone/>
            </a:pPr>
            <a:r>
              <a:rPr lang="de-DE" altLang="de-DE" sz="2400" smtClean="0">
                <a:solidFill>
                  <a:schemeClr val="tx1"/>
                </a:solidFill>
                <a:cs typeface="Times New Roman" panose="02020603050405020304" pitchFamily="18" charset="0"/>
              </a:rPr>
              <a:t>widersprüchlich und nicht generalisierbar</a:t>
            </a:r>
            <a:br>
              <a:rPr lang="de-DE" altLang="de-DE" sz="2400" smtClean="0">
                <a:solidFill>
                  <a:schemeClr val="tx1"/>
                </a:solidFill>
                <a:cs typeface="Times New Roman" panose="02020603050405020304" pitchFamily="18" charset="0"/>
              </a:rPr>
            </a:br>
            <a:r>
              <a:rPr lang="de-DE" altLang="de-DE" sz="1200" b="1" smtClean="0">
                <a:solidFill>
                  <a:schemeClr val="tx1"/>
                </a:solidFill>
                <a:cs typeface="Times New Roman" panose="02020603050405020304" pitchFamily="18" charset="0"/>
              </a:rPr>
              <a:t>(vgl. Gropengießer &amp; Kattmann, 2008)</a:t>
            </a:r>
          </a:p>
          <a:p>
            <a:pPr lvl="1" eaLnBrk="1" hangingPunct="1">
              <a:buFont typeface="Courier New" panose="02070309020205020404" pitchFamily="49" charset="0"/>
              <a:buChar char="o"/>
            </a:pPr>
            <a:r>
              <a:rPr lang="de-DE" altLang="de-DE" sz="2400" smtClean="0">
                <a:solidFill>
                  <a:schemeClr val="tx1"/>
                </a:solidFill>
                <a:cs typeface="Times New Roman" panose="02020603050405020304" pitchFamily="18" charset="0"/>
              </a:rPr>
              <a:t>Positive Effekte von Hypertext vs. Linear-Struktur </a:t>
            </a:r>
            <a:r>
              <a:rPr lang="de-DE" altLang="de-DE" sz="1200" b="1" smtClean="0">
                <a:solidFill>
                  <a:schemeClr val="tx1"/>
                </a:solidFill>
                <a:cs typeface="Times New Roman" panose="02020603050405020304" pitchFamily="18" charset="0"/>
              </a:rPr>
              <a:t>(Urhahne &amp; Schanze, 2003)</a:t>
            </a:r>
            <a:r>
              <a:rPr lang="de-DE" altLang="de-DE" sz="2400" smtClean="0">
                <a:solidFill>
                  <a:schemeClr val="tx1"/>
                </a:solidFill>
                <a:cs typeface="Times New Roman" panose="02020603050405020304" pitchFamily="18" charset="0"/>
              </a:rPr>
              <a:t>, </a:t>
            </a:r>
            <a:br>
              <a:rPr lang="de-DE" altLang="de-DE" sz="2400" smtClean="0">
                <a:solidFill>
                  <a:schemeClr val="tx1"/>
                </a:solidFill>
                <a:cs typeface="Times New Roman" panose="02020603050405020304" pitchFamily="18" charset="0"/>
              </a:rPr>
            </a:br>
            <a:r>
              <a:rPr lang="de-DE" altLang="de-DE" sz="2400" smtClean="0">
                <a:solidFill>
                  <a:schemeClr val="tx1"/>
                </a:solidFill>
                <a:cs typeface="Times New Roman" panose="02020603050405020304" pitchFamily="18" charset="0"/>
              </a:rPr>
              <a:t>aber abh. vom Vorwissen </a:t>
            </a:r>
            <a:r>
              <a:rPr lang="de-DE" altLang="de-DE" sz="1200" b="1" smtClean="0">
                <a:solidFill>
                  <a:schemeClr val="tx1"/>
                </a:solidFill>
                <a:cs typeface="Times New Roman" panose="02020603050405020304" pitchFamily="18" charset="0"/>
              </a:rPr>
              <a:t>(Blömeke, 2003)</a:t>
            </a:r>
            <a:r>
              <a:rPr lang="de-DE" altLang="de-DE" sz="2400" smtClean="0">
                <a:solidFill>
                  <a:schemeClr val="tx1"/>
                </a:solidFill>
                <a:cs typeface="Times New Roman" panose="02020603050405020304" pitchFamily="18" charset="0"/>
              </a:rPr>
              <a:t> </a:t>
            </a:r>
          </a:p>
          <a:p>
            <a:pPr lvl="1" eaLnBrk="1" hangingPunct="1">
              <a:buFont typeface="Courier New" panose="02070309020205020404" pitchFamily="49" charset="0"/>
              <a:buChar char="o"/>
            </a:pPr>
            <a:r>
              <a:rPr lang="de-DE" altLang="de-DE" sz="2400" smtClean="0">
                <a:solidFill>
                  <a:schemeClr val="tx1"/>
                </a:solidFill>
                <a:cs typeface="Times New Roman" panose="02020603050405020304" pitchFamily="18" charset="0"/>
              </a:rPr>
              <a:t>U.U. Reduktion der Lernzeit (</a:t>
            </a:r>
            <a:r>
              <a:rPr lang="de-DE" altLang="de-DE" sz="1200" smtClean="0">
                <a:solidFill>
                  <a:schemeClr val="tx1"/>
                </a:solidFill>
                <a:cs typeface="Times New Roman" panose="02020603050405020304" pitchFamily="18" charset="0"/>
              </a:rPr>
              <a:t>Hasebrook, 1995</a:t>
            </a:r>
            <a:r>
              <a:rPr lang="de-DE" altLang="de-DE" sz="2400" smtClean="0">
                <a:solidFill>
                  <a:schemeClr val="tx1"/>
                </a:solidFill>
                <a:cs typeface="Times New Roman" panose="02020603050405020304" pitchFamily="18" charset="0"/>
              </a:rPr>
              <a:t>)</a:t>
            </a:r>
            <a:endParaRPr lang="de-DE" altLang="de-DE" sz="2400" smtClean="0">
              <a:solidFill>
                <a:schemeClr val="tx1"/>
              </a:solidFill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lvl="1" eaLnBrk="1" hangingPunct="1">
              <a:buFont typeface="Courier New" panose="02070309020205020404" pitchFamily="49" charset="0"/>
              <a:buChar char="o"/>
            </a:pPr>
            <a:r>
              <a:rPr lang="de-DE" altLang="de-DE" sz="2400" smtClean="0">
                <a:solidFill>
                  <a:schemeClr val="tx1"/>
                </a:solidFill>
                <a:cs typeface="Times New Roman" panose="02020603050405020304" pitchFamily="18" charset="0"/>
                <a:sym typeface="Wingdings" panose="05000000000000000000" pitchFamily="2" charset="2"/>
              </a:rPr>
              <a:t>Unverzichtbar instruktionale Unterstützung </a:t>
            </a:r>
            <a:r>
              <a:rPr lang="de-DE" altLang="de-DE" sz="1200" b="1" smtClean="0">
                <a:solidFill>
                  <a:schemeClr val="tx1"/>
                </a:solidFill>
                <a:cs typeface="Times New Roman" panose="02020603050405020304" pitchFamily="18" charset="0"/>
              </a:rPr>
              <a:t>(Blömeke, 2003)</a:t>
            </a:r>
            <a:r>
              <a:rPr lang="de-DE" altLang="de-DE" sz="2400" smtClean="0">
                <a:solidFill>
                  <a:schemeClr val="tx1"/>
                </a:solidFill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12292" name="Fußzeilenplatzhalter 5"/>
          <p:cNvSpPr txBox="1">
            <a:spLocks noGrp="1"/>
          </p:cNvSpPr>
          <p:nvPr/>
        </p:nvSpPr>
        <p:spPr bwMode="auto">
          <a:xfrm>
            <a:off x="1692275" y="6448425"/>
            <a:ext cx="575945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de-DE" altLang="de-DE"/>
              <a:t>F.-J. Scharfenberg, Didaktik Biologie; W. Wagner, Didaktik Chemie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Leere Präsentatio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FF0000"/>
      </a:hlink>
      <a:folHlink>
        <a:srgbClr val="B2B2B2"/>
      </a:folHlink>
    </a:clrScheme>
    <a:fontScheme name="1_Leere Präsentatio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28575" cap="flat" cmpd="sng" algn="ctr">
          <a:solidFill>
            <a:srgbClr val="8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28575" cap="flat" cmpd="sng" algn="ctr">
          <a:solidFill>
            <a:srgbClr val="8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1_Leere Prä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Leere Präsentatio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Leere Präsentatio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Leere Präsentatio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Leere Präsentatio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Leere Präsentatio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Leere Präsentatio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Benutzerdefiniertes Design">
  <a:themeElements>
    <a:clrScheme name="Benutzerdefiniertes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enutzerdefiniertes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Benutzerdefiniertes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enutzerdefiniertes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enutzerdefiniertes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enutzerdefiniertes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enutzerdefiniertes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enutzerdefiniertes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nutzerdefiniertes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nutzerdefiniertes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nutzerdefiniertes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nutzerdefiniertes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nutzerdefiniertes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nutzerdefiniertes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Larissa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Larissa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425</Words>
  <Application>Microsoft Office PowerPoint</Application>
  <PresentationFormat>Bildschirmpräsentation (4:3)</PresentationFormat>
  <Paragraphs>127</Paragraphs>
  <Slides>11</Slides>
  <Notes>9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2</vt:i4>
      </vt:variant>
      <vt:variant>
        <vt:lpstr>Folientitel</vt:lpstr>
      </vt:variant>
      <vt:variant>
        <vt:i4>11</vt:i4>
      </vt:variant>
    </vt:vector>
  </HeadingPairs>
  <TitlesOfParts>
    <vt:vector size="17" baseType="lpstr">
      <vt:lpstr>Arial</vt:lpstr>
      <vt:lpstr>Times New Roman</vt:lpstr>
      <vt:lpstr>Wingdings</vt:lpstr>
      <vt:lpstr>Courier New</vt:lpstr>
      <vt:lpstr>1_Leere Präsentation</vt:lpstr>
      <vt:lpstr>Benutzerdefiniertes Design</vt:lpstr>
      <vt:lpstr>7 Lehrprogramme</vt:lpstr>
      <vt:lpstr>Multimediakompetenz B/C</vt:lpstr>
      <vt:lpstr>Multimediakompetenz B/C</vt:lpstr>
      <vt:lpstr>Multimediakompetenz B/C</vt:lpstr>
      <vt:lpstr>Multimediakompetenz B/C</vt:lpstr>
      <vt:lpstr>Multimediakompetenz B/C</vt:lpstr>
      <vt:lpstr>Multimediakompetenz B/C</vt:lpstr>
      <vt:lpstr>Multimediakompetenz B/C</vt:lpstr>
      <vt:lpstr>Multimediakompetenz B/C</vt:lpstr>
      <vt:lpstr>Multimediakompetenz B/C</vt:lpstr>
      <vt:lpstr>Multimediakompetenz B/C</vt:lpstr>
    </vt:vector>
  </TitlesOfParts>
  <Company>Universität Bayreuth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Walter Wagner</dc:creator>
  <cp:lastModifiedBy>Walter Wagner</cp:lastModifiedBy>
  <cp:revision>124</cp:revision>
  <dcterms:created xsi:type="dcterms:W3CDTF">2000-07-31T09:48:46Z</dcterms:created>
  <dcterms:modified xsi:type="dcterms:W3CDTF">2016-06-23T07:47:24Z</dcterms:modified>
</cp:coreProperties>
</file>