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6" r:id="rId1"/>
  </p:sldMasterIdLst>
  <p:notesMasterIdLst>
    <p:notesMasterId r:id="rId38"/>
  </p:notesMasterIdLst>
  <p:handoutMasterIdLst>
    <p:handoutMasterId r:id="rId39"/>
  </p:handoutMasterIdLst>
  <p:sldIdLst>
    <p:sldId id="336" r:id="rId2"/>
    <p:sldId id="337" r:id="rId3"/>
    <p:sldId id="352" r:id="rId4"/>
    <p:sldId id="338" r:id="rId5"/>
    <p:sldId id="339" r:id="rId6"/>
    <p:sldId id="340" r:id="rId7"/>
    <p:sldId id="341" r:id="rId8"/>
    <p:sldId id="342" r:id="rId9"/>
    <p:sldId id="347" r:id="rId10"/>
    <p:sldId id="348" r:id="rId11"/>
    <p:sldId id="349" r:id="rId12"/>
    <p:sldId id="350" r:id="rId13"/>
    <p:sldId id="351" r:id="rId14"/>
    <p:sldId id="307" r:id="rId15"/>
    <p:sldId id="332" r:id="rId16"/>
    <p:sldId id="325" r:id="rId17"/>
    <p:sldId id="327" r:id="rId18"/>
    <p:sldId id="328" r:id="rId19"/>
    <p:sldId id="324" r:id="rId20"/>
    <p:sldId id="326" r:id="rId21"/>
    <p:sldId id="333" r:id="rId22"/>
    <p:sldId id="334" r:id="rId23"/>
    <p:sldId id="323" r:id="rId24"/>
    <p:sldId id="330" r:id="rId25"/>
    <p:sldId id="331" r:id="rId26"/>
    <p:sldId id="335" r:id="rId27"/>
    <p:sldId id="354" r:id="rId28"/>
    <p:sldId id="295" r:id="rId29"/>
    <p:sldId id="296" r:id="rId30"/>
    <p:sldId id="298" r:id="rId31"/>
    <p:sldId id="299" r:id="rId32"/>
    <p:sldId id="302" r:id="rId33"/>
    <p:sldId id="303" r:id="rId34"/>
    <p:sldId id="304" r:id="rId35"/>
    <p:sldId id="305" r:id="rId36"/>
    <p:sldId id="306" r:id="rId37"/>
  </p:sldIdLst>
  <p:sldSz cx="9144000" cy="6858000" type="screen4x3"/>
  <p:notesSz cx="6858000" cy="9774238"/>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91">
          <p15:clr>
            <a:srgbClr val="A4A3A4"/>
          </p15:clr>
        </p15:guide>
        <p15:guide id="2" orient="horz" pos="3294">
          <p15:clr>
            <a:srgbClr val="A4A3A4"/>
          </p15:clr>
        </p15:guide>
        <p15:guide id="3" pos="158">
          <p15:clr>
            <a:srgbClr val="A4A3A4"/>
          </p15:clr>
        </p15:guide>
        <p15:guide id="4" pos="4507">
          <p15:clr>
            <a:srgbClr val="A4A3A4"/>
          </p15:clr>
        </p15:guide>
        <p15:guide id="5" pos="2880">
          <p15:clr>
            <a:srgbClr val="A4A3A4"/>
          </p15:clr>
        </p15:guide>
      </p15:sldGuideLst>
    </p:ext>
    <p:ext uri="{2D200454-40CA-4A62-9FC3-DE9A4176ACB9}">
      <p15:notesGuideLst xmlns:p15="http://schemas.microsoft.com/office/powerpoint/2012/main">
        <p15:guide id="1" orient="horz" pos="307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a:srgbClr val="0000FF"/>
    <a:srgbClr val="FFCC66"/>
    <a:srgbClr val="800000"/>
    <a:srgbClr val="990000"/>
    <a:srgbClr val="00CC99"/>
    <a:srgbClr val="D3F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98" autoAdjust="0"/>
    <p:restoredTop sz="92910" autoAdjust="0"/>
  </p:normalViewPr>
  <p:slideViewPr>
    <p:cSldViewPr snapToGrid="0" showGuides="1">
      <p:cViewPr varScale="1">
        <p:scale>
          <a:sx n="123" d="100"/>
          <a:sy n="123" d="100"/>
        </p:scale>
        <p:origin x="636" y="120"/>
      </p:cViewPr>
      <p:guideLst>
        <p:guide orient="horz" pos="391"/>
        <p:guide orient="horz" pos="3294"/>
        <p:guide pos="158"/>
        <p:guide pos="4507"/>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Lst>
  </p:outlineViewPr>
  <p:notesTextViewPr>
    <p:cViewPr>
      <p:scale>
        <a:sx n="200" d="100"/>
        <a:sy n="200" d="100"/>
      </p:scale>
      <p:origin x="0" y="0"/>
    </p:cViewPr>
  </p:notesTextViewPr>
  <p:notesViewPr>
    <p:cSldViewPr snapToGrid="0" showGuides="1">
      <p:cViewPr varScale="1">
        <p:scale>
          <a:sx n="33" d="100"/>
          <a:sy n="33" d="100"/>
        </p:scale>
        <p:origin x="-2268" y="-90"/>
      </p:cViewPr>
      <p:guideLst>
        <p:guide orient="horz" pos="3078"/>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21.xml"/><Relationship Id="rId13" Type="http://schemas.openxmlformats.org/officeDocument/2006/relationships/slide" Target="slides/slide26.xml"/><Relationship Id="rId18" Type="http://schemas.openxmlformats.org/officeDocument/2006/relationships/slide" Target="slides/slide31.xml"/><Relationship Id="rId3" Type="http://schemas.openxmlformats.org/officeDocument/2006/relationships/slide" Target="slides/slide16.xml"/><Relationship Id="rId21" Type="http://schemas.openxmlformats.org/officeDocument/2006/relationships/slide" Target="slides/slide34.xml"/><Relationship Id="rId7" Type="http://schemas.openxmlformats.org/officeDocument/2006/relationships/slide" Target="slides/slide20.xml"/><Relationship Id="rId12" Type="http://schemas.openxmlformats.org/officeDocument/2006/relationships/slide" Target="slides/slide25.xml"/><Relationship Id="rId17" Type="http://schemas.openxmlformats.org/officeDocument/2006/relationships/slide" Target="slides/slide30.xml"/><Relationship Id="rId2" Type="http://schemas.openxmlformats.org/officeDocument/2006/relationships/slide" Target="slides/slide15.xml"/><Relationship Id="rId16" Type="http://schemas.openxmlformats.org/officeDocument/2006/relationships/slide" Target="slides/slide29.xml"/><Relationship Id="rId20" Type="http://schemas.openxmlformats.org/officeDocument/2006/relationships/slide" Target="slides/slide33.xml"/><Relationship Id="rId1" Type="http://schemas.openxmlformats.org/officeDocument/2006/relationships/slide" Target="slides/slide14.xml"/><Relationship Id="rId6" Type="http://schemas.openxmlformats.org/officeDocument/2006/relationships/slide" Target="slides/slide19.xml"/><Relationship Id="rId11" Type="http://schemas.openxmlformats.org/officeDocument/2006/relationships/slide" Target="slides/slide24.xml"/><Relationship Id="rId5" Type="http://schemas.openxmlformats.org/officeDocument/2006/relationships/slide" Target="slides/slide18.xml"/><Relationship Id="rId15" Type="http://schemas.openxmlformats.org/officeDocument/2006/relationships/slide" Target="slides/slide28.xml"/><Relationship Id="rId23" Type="http://schemas.openxmlformats.org/officeDocument/2006/relationships/slide" Target="slides/slide36.xml"/><Relationship Id="rId10" Type="http://schemas.openxmlformats.org/officeDocument/2006/relationships/slide" Target="slides/slide23.xml"/><Relationship Id="rId19" Type="http://schemas.openxmlformats.org/officeDocument/2006/relationships/slide" Target="slides/slide32.xml"/><Relationship Id="rId4" Type="http://schemas.openxmlformats.org/officeDocument/2006/relationships/slide" Target="slides/slide17.xml"/><Relationship Id="rId9" Type="http://schemas.openxmlformats.org/officeDocument/2006/relationships/slide" Target="slides/slide22.xml"/><Relationship Id="rId14" Type="http://schemas.openxmlformats.org/officeDocument/2006/relationships/slide" Target="slides/slide27.xml"/><Relationship Id="rId22"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de-DE"/>
          </a:p>
        </p:txBody>
      </p:sp>
      <p:sp>
        <p:nvSpPr>
          <p:cNvPr id="38915" name="Rectangle 3"/>
          <p:cNvSpPr>
            <a:spLocks noGrp="1" noChangeArrowheads="1"/>
          </p:cNvSpPr>
          <p:nvPr>
            <p:ph type="dt" sz="quarter"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38916" name="Rectangle 4"/>
          <p:cNvSpPr>
            <a:spLocks noGrp="1" noChangeArrowheads="1"/>
          </p:cNvSpPr>
          <p:nvPr>
            <p:ph type="ftr" sz="quarter" idx="2"/>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de-DE"/>
          </a:p>
        </p:txBody>
      </p:sp>
      <p:sp>
        <p:nvSpPr>
          <p:cNvPr id="38917" name="Rectangle 5"/>
          <p:cNvSpPr>
            <a:spLocks noGrp="1" noChangeArrowheads="1"/>
          </p:cNvSpPr>
          <p:nvPr>
            <p:ph type="sldNum" sz="quarter" idx="3"/>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vl1pPr>
          </a:lstStyle>
          <a:p>
            <a:pPr>
              <a:defRPr/>
            </a:pPr>
            <a:fld id="{3E0794C9-2702-446F-87BF-5C9FFD295744}"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5123" name="Rectangle 3"/>
          <p:cNvSpPr>
            <a:spLocks noGrp="1" noChangeArrowheads="1"/>
          </p:cNvSpPr>
          <p:nvPr>
            <p:ph type="dt"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de-DE"/>
          </a:p>
        </p:txBody>
      </p:sp>
      <p:sp>
        <p:nvSpPr>
          <p:cNvPr id="10244" name="Rectangle 4"/>
          <p:cNvSpPr>
            <a:spLocks noGrp="1" noRot="1" noChangeAspect="1" noChangeArrowheads="1" noTextEdit="1"/>
          </p:cNvSpPr>
          <p:nvPr>
            <p:ph type="sldImg" idx="2"/>
          </p:nvPr>
        </p:nvSpPr>
        <p:spPr bwMode="auto">
          <a:xfrm>
            <a:off x="984250" y="733425"/>
            <a:ext cx="4889500"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643438"/>
            <a:ext cx="5029200" cy="4397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126" name="Rectangle 6"/>
          <p:cNvSpPr>
            <a:spLocks noGrp="1" noChangeArrowheads="1"/>
          </p:cNvSpPr>
          <p:nvPr>
            <p:ph type="ftr" sz="quarter" idx="4"/>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5127" name="Rectangle 7"/>
          <p:cNvSpPr>
            <a:spLocks noGrp="1" noChangeArrowheads="1"/>
          </p:cNvSpPr>
          <p:nvPr>
            <p:ph type="sldNum" sz="quarter" idx="5"/>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atin typeface="Times New Roman" panose="02020603050405020304" pitchFamily="18" charset="0"/>
              </a:defRPr>
            </a:lvl1pPr>
          </a:lstStyle>
          <a:p>
            <a:pPr>
              <a:defRPr/>
            </a:pPr>
            <a:fld id="{A429CFE0-A75E-4AA2-98C0-1D4245925794}"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i-dbnd.d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science-on-stage.de/page/display/de/7/7/678/istage-2-smartphones-im-naturwissenschaftlichen-unterricht1" TargetMode="External"/><Relationship Id="rId5" Type="http://schemas.openxmlformats.org/officeDocument/2006/relationships/hyperlink" Target="https://www.mint-digital.de/" TargetMode="External"/><Relationship Id="rId4" Type="http://schemas.openxmlformats.org/officeDocument/2006/relationships/hyperlink" Target="http://www.wissenschaft.de/videoporta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xfrm>
            <a:off x="985838" y="733425"/>
            <a:ext cx="4886325" cy="3665538"/>
          </a:xfrm>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400" smtClean="0"/>
              <a:t>217 Schulprojekte zeigen, wie facettenreich digitaler Unterricht begeistert </a:t>
            </a:r>
            <a:r>
              <a:rPr lang="de-DE" altLang="de-DE" sz="400" u="sng" smtClean="0">
                <a:hlinkClick r:id="rId3"/>
              </a:rPr>
              <a:t>http://i-dbnd.de/</a:t>
            </a:r>
            <a:r>
              <a:rPr lang="de-DE" altLang="de-DE" sz="400" smtClean="0"/>
              <a:t> Filter Projekt Biologie</a:t>
            </a:r>
          </a:p>
          <a:p>
            <a:r>
              <a:rPr lang="de-DE" altLang="de-DE" sz="400" smtClean="0"/>
              <a:t>Filme im Netz </a:t>
            </a:r>
            <a:r>
              <a:rPr lang="de-DE" altLang="de-DE" sz="400" smtClean="0">
                <a:sym typeface="Wingdings" panose="05000000000000000000" pitchFamily="2" charset="2"/>
              </a:rPr>
              <a:t></a:t>
            </a:r>
            <a:r>
              <a:rPr lang="de-DE" altLang="de-DE" sz="400" smtClean="0"/>
              <a:t> BdW-Filmportal </a:t>
            </a:r>
            <a:r>
              <a:rPr lang="de-DE" altLang="de-DE" sz="400" u="sng" smtClean="0">
                <a:hlinkClick r:id="rId4"/>
              </a:rPr>
              <a:t>http://www.wissenschaft.de/videoportal/</a:t>
            </a:r>
            <a:r>
              <a:rPr lang="de-DE" altLang="de-DE" sz="400" smtClean="0"/>
              <a:t> </a:t>
            </a:r>
          </a:p>
          <a:p>
            <a:r>
              <a:rPr lang="de-DE" altLang="de-DE" sz="400" smtClean="0"/>
              <a:t>MINT.digital: Experimente finden. Ideen teilen. Schüler begeistern. </a:t>
            </a:r>
            <a:r>
              <a:rPr lang="de-DE" altLang="de-DE" sz="400" u="sng" smtClean="0">
                <a:hlinkClick r:id="rId5"/>
              </a:rPr>
              <a:t>https://www.mint-digital.de/</a:t>
            </a:r>
            <a:r>
              <a:rPr lang="de-DE" altLang="de-DE" sz="400" smtClean="0"/>
              <a:t> </a:t>
            </a:r>
          </a:p>
          <a:p>
            <a:r>
              <a:rPr lang="de-DE" altLang="de-DE" sz="400" smtClean="0"/>
              <a:t>Smartphones im Unterricht</a:t>
            </a:r>
          </a:p>
          <a:p>
            <a:r>
              <a:rPr lang="de-DE" altLang="de-DE" sz="400" u="sng" smtClean="0">
                <a:hlinkClick r:id="rId6"/>
              </a:rPr>
              <a:t>http://www.science-on-stage.de/page/display/de/7/7/678/istage-2-smartphones-im-naturwissenschaftlichen-unterricht1</a:t>
            </a:r>
            <a:endParaRPr lang="de-DE" altLang="de-DE" sz="400" u="sng" smtClean="0"/>
          </a:p>
          <a:p>
            <a:endParaRPr lang="de-DE" altLang="de-DE" sz="400" smtClean="0"/>
          </a:p>
          <a:p>
            <a:endParaRPr lang="de-DE" altLang="de-DE" sz="600" smtClean="0"/>
          </a:p>
          <a:p>
            <a:endParaRPr lang="de-DE" altLang="de-DE" smtClean="0"/>
          </a:p>
          <a:p>
            <a:endParaRPr lang="de-DE" altLang="de-DE" smtClean="0"/>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fld id="{9ACC342B-4156-4251-AD21-1AEDA5366CFA}" type="slidenum">
              <a:rPr lang="de-DE" altLang="de-DE" smtClean="0">
                <a:latin typeface="Times New Roman" panose="02020603050405020304" pitchFamily="18" charset="0"/>
              </a:rPr>
              <a:pPr/>
              <a:t>1</a:t>
            </a:fld>
            <a:endParaRPr lang="de-DE" altLang="de-DE" smtClean="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85838" y="733425"/>
            <a:ext cx="4886325" cy="3665538"/>
          </a:xfrm>
          <a:ln/>
        </p:spPr>
      </p:sp>
      <p:sp>
        <p:nvSpPr>
          <p:cNvPr id="4198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985838" y="733425"/>
            <a:ext cx="4886325" cy="3665538"/>
          </a:xfrm>
          <a:ln/>
        </p:spPr>
      </p:sp>
      <p:sp>
        <p:nvSpPr>
          <p:cNvPr id="4403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985838" y="733425"/>
            <a:ext cx="4886325" cy="3665538"/>
          </a:xfrm>
          <a:ln/>
        </p:spPr>
      </p:sp>
      <p:sp>
        <p:nvSpPr>
          <p:cNvPr id="4608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985838" y="733425"/>
            <a:ext cx="4886325" cy="3665538"/>
          </a:xfrm>
          <a:ln/>
        </p:spPr>
      </p:sp>
      <p:sp>
        <p:nvSpPr>
          <p:cNvPr id="4813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985838" y="733425"/>
            <a:ext cx="4886325" cy="3665538"/>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sz="500" smtClean="0">
                <a:cs typeface="Arial" panose="020B0604020202020204" pitchFamily="34" charset="0"/>
              </a:rPr>
              <a:t>http://www.zeitbild.de/wp-content/uploads/2015/06/ZB_Digitale_Gesellschaft.web201506.pdf</a:t>
            </a:r>
          </a:p>
          <a:p>
            <a:pPr eaLnBrk="1" hangingPunct="1">
              <a:spcBef>
                <a:spcPct val="0"/>
              </a:spcBef>
            </a:pPr>
            <a:r>
              <a:rPr lang="de-DE" altLang="de-DE" smtClean="0"/>
              <a:t>Zeitbild WISSEN „Die digitale Gesellschaft gestalten“, herausgegeben vom Zeitbild Verlag und Agentur für Kommunikation GmbH, Kaiserdamm 20, 14057 Berlin in Zusammenarbeit mit Start Coding e. V</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85838" y="733425"/>
            <a:ext cx="4886325" cy="3665538"/>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sz="500" smtClean="0">
                <a:cs typeface="Arial" panose="020B0604020202020204" pitchFamily="34" charset="0"/>
              </a:rPr>
              <a:t>https://www.nature.com/polopoly_fs/1.22363!/menu/main/topColumns/topLeftColumn/pdf/547380a.pdf </a:t>
            </a:r>
          </a:p>
          <a:p>
            <a:pPr eaLnBrk="1" hangingPunct="1">
              <a:spcBef>
                <a:spcPct val="0"/>
              </a:spcBef>
            </a:pPr>
            <a:endParaRPr lang="de-DE" altLang="de-DE" sz="500" smtClean="0">
              <a:cs typeface="Arial" panose="020B0604020202020204" pitchFamily="34" charset="0"/>
            </a:endParaRPr>
          </a:p>
          <a:p>
            <a:pPr eaLnBrk="1" hangingPunct="1">
              <a:spcBef>
                <a:spcPct val="0"/>
              </a:spcBef>
            </a:pPr>
            <a:r>
              <a:rPr lang="de-DE" altLang="de-DE" sz="500" smtClean="0">
                <a:cs typeface="Arial" panose="020B0604020202020204" pitchFamily="34" charset="0"/>
              </a:rPr>
              <a:t>Quelle: Wang, S.-K. et al. (2014): </a:t>
            </a:r>
            <a:r>
              <a:rPr lang="en-US" altLang="de-DE" sz="500" smtClean="0">
                <a:cs typeface="Arial" panose="020B0604020202020204" pitchFamily="34" charset="0"/>
              </a:rPr>
              <a:t>An investigation of middle school science teachers and students use of technology inside and outside of classrooms: considering whether digital natives are more technology savvy than their teachers</a:t>
            </a:r>
            <a:r>
              <a:rPr lang="de-DE" altLang="de-DE" sz="500" smtClean="0">
                <a:cs typeface="Arial" panose="020B0604020202020204" pitchFamily="34" charset="0"/>
              </a:rPr>
              <a:t>. Education Tech Research Dev, online first ; http://link.springer.com/article/10.1007/s11423-014-9355-4 (online 23.10.14)</a:t>
            </a:r>
          </a:p>
          <a:p>
            <a:pPr eaLnBrk="1" hangingPunct="1"/>
            <a:endParaRPr lang="en-US" altLang="de-DE" smtClean="0"/>
          </a:p>
          <a:p>
            <a:pPr eaLnBrk="1" hangingPunct="1"/>
            <a:r>
              <a:rPr lang="en-US" altLang="de-DE" smtClean="0"/>
              <a:t>An investigation of middle school science teachers and students use of technology inside and outside of classrooms: considering whether digital natives are more technology savvy than their teachers   Shiang-Kwei Wang • Hui-Yin Hsu • Todd Campbell • Daniel C. Coster •</a:t>
            </a:r>
          </a:p>
          <a:p>
            <a:r>
              <a:rPr lang="en-US" altLang="de-DE" smtClean="0"/>
              <a:t>Max Longhurst  </a:t>
            </a:r>
            <a:r>
              <a:rPr lang="de-DE" altLang="de-DE" smtClean="0"/>
              <a:t>Education Tech Research Dev</a:t>
            </a:r>
          </a:p>
          <a:p>
            <a:r>
              <a:rPr lang="de-DE" altLang="de-DE" smtClean="0"/>
              <a:t>DOI 10.1007/s11423-014-9355-4 online first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85838" y="733425"/>
            <a:ext cx="4886325" cy="3665538"/>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de-DE" altLang="de-DE" sz="400" smtClean="0">
                <a:cs typeface="Arial" panose="020B0604020202020204" pitchFamily="34" charset="0"/>
              </a:rPr>
              <a:t>Quelle: Wang, S.-K. et al. (2014): </a:t>
            </a:r>
            <a:r>
              <a:rPr lang="en-US" altLang="de-DE" sz="400" smtClean="0">
                <a:cs typeface="Arial" panose="020B0604020202020204" pitchFamily="34" charset="0"/>
              </a:rPr>
              <a:t>An investigation of middle school science teachers and students use of technology inside and outside of classrooms: considering whether digital natives are more technology savvy than their teachers</a:t>
            </a:r>
            <a:r>
              <a:rPr lang="de-DE" altLang="de-DE" sz="400" smtClean="0">
                <a:cs typeface="Arial" panose="020B0604020202020204" pitchFamily="34" charset="0"/>
              </a:rPr>
              <a:t>. Education Tech Research Dev, online first ; http://link.springer.com/article/10.1007/s11423-014-9355-4 (online 23.10.14)</a:t>
            </a:r>
          </a:p>
          <a:p>
            <a:pPr eaLnBrk="1" hangingPunct="1">
              <a:lnSpc>
                <a:spcPct val="90000"/>
              </a:lnSpc>
            </a:pPr>
            <a:endParaRPr lang="en-US" altLang="de-DE" sz="1000" smtClean="0"/>
          </a:p>
          <a:p>
            <a:pPr eaLnBrk="1" hangingPunct="1">
              <a:lnSpc>
                <a:spcPct val="90000"/>
              </a:lnSpc>
            </a:pPr>
            <a:r>
              <a:rPr lang="en-US" altLang="de-DE" sz="1000" smtClean="0"/>
              <a:t>An investigation of middle school science teachers and students use of technology inside and outside of classrooms: considering whether digital natives are more technology savvy than their teachers   Shiang-Kwei Wang • Hui-Yin Hsu • Todd Campbell • Daniel C. Coster •</a:t>
            </a:r>
          </a:p>
          <a:p>
            <a:pPr>
              <a:lnSpc>
                <a:spcPct val="90000"/>
              </a:lnSpc>
            </a:pPr>
            <a:r>
              <a:rPr lang="en-US" altLang="de-DE" sz="1000" smtClean="0"/>
              <a:t>Max Longhurst  </a:t>
            </a:r>
            <a:r>
              <a:rPr lang="de-DE" altLang="de-DE" sz="1000" smtClean="0"/>
              <a:t>Education Tech Research Dev DOI 10.1007/s11423-014-9355-4 online first</a:t>
            </a:r>
          </a:p>
          <a:p>
            <a:pPr>
              <a:lnSpc>
                <a:spcPct val="90000"/>
              </a:lnSpc>
            </a:pPr>
            <a:r>
              <a:rPr lang="de-DE" altLang="de-DE" sz="1000" smtClean="0"/>
              <a:t>Our results indicated that today’s school-age learners are no more technology savvy than their teachers. The previous assumption used to profile tudents as digital natives (Prenksy 2001; Oblinger 2003) did not apply to the students in this study. In fact, teachers’ technology use experiences surpassed tudents whether it’s inside or outside of school. We found that overall, people’s outside-school technology usage is voluntary, problem-driven and attached to personal interests. The frequency of using technology outside of school was an indicator of how technology was part of people’s daily routines. In this study, students’ used technology outside of school for working on school projects, maintaining social networks, and entertainment. When compared with students, teachers not only demonstrated the same patterns of outside-school technology usage, but also reported significantly higher frequencies of using technologies. The claim that digital natives possess sophisticated knowledge and skills of information technologies (Prenksy</a:t>
            </a:r>
          </a:p>
          <a:p>
            <a:pPr>
              <a:lnSpc>
                <a:spcPct val="90000"/>
              </a:lnSpc>
            </a:pPr>
            <a:r>
              <a:rPr lang="de-DE" altLang="de-DE" sz="1000" smtClean="0"/>
              <a:t>2001; Tapscott 1998, 2009) was thus not supported in this study. Based on our findings, our conclusion align with on those of others weighing in on the digital natives debate: today’s school-age students’ outside-school technology experiences do not fit the description of the digital natives (Bennett et al. 2008; Kennedy et al. 2010; Margaryan et al. 2011). The disconnect between students’ use of technology inside and outside of classroom does not seem to be caused by the difference in technology skills between the students and teachers. Results from this study indicated that teachers use a variety of</a:t>
            </a:r>
          </a:p>
          <a:p>
            <a:pPr>
              <a:lnSpc>
                <a:spcPct val="90000"/>
              </a:lnSpc>
            </a:pPr>
            <a:r>
              <a:rPr lang="de-DE" altLang="de-DE" sz="1000" smtClean="0"/>
              <a:t>technologies as often as their students do, even surpass them, whether inside or outside of school. It seems that the claim of digital natives overemphasizes the impact of the time when ICTs were introduced to the world, and oversimplifies the nature of how and why people use technology.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85838" y="733425"/>
            <a:ext cx="4886325" cy="3665538"/>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Deutsches Institut für Vertrauen und Sicherheit im Internet </a:t>
            </a:r>
          </a:p>
          <a:p>
            <a:pPr eaLnBrk="1" hangingPunct="1"/>
            <a:r>
              <a:rPr lang="de-DE" altLang="de-DE" smtClean="0"/>
              <a:t>https://www.divsi.de/publikationen/studien/divsi-u9-studie-kinder-der-digitalen-welt/grafiken-aus-der-studie/</a:t>
            </a:r>
          </a:p>
          <a:p>
            <a:pPr eaLnBrk="1" hangingPunct="1"/>
            <a:r>
              <a:rPr lang="de-DE" altLang="de-DE" smtClean="0"/>
              <a:t>&lt;div style="clear:both"&gt;&lt;a href="https://www.divsi.de/publikationen/studien/divsi-u9-studie-kinder-der-digitalen-welt/" &gt; &lt;img align="center" src="https://www.divsi.de/wp-content/uploads/2015/04/DIVSI-U9-Studie-S19-DIVSI-Internet-Milieus-Gesamtbevoelkerung.png" title="DIVSI Internet-Milieus: Gesamtbevölkerung" alt="DIVSI Internet-Milieus: Gesamtbevölkerung" border="0" /&gt;&lt;/a&gt; &lt;/div&gt;&lt;br/&gt;&lt;br/&gt;&lt;div&gt;&lt;/div&gt; </a:t>
            </a:r>
          </a:p>
          <a:p>
            <a:pPr eaLnBrk="1" hangingPunct="1"/>
            <a:endParaRPr lang="de-DE" alt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85838" y="733425"/>
            <a:ext cx="4886325" cy="3665538"/>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https://www.divsi.de/publikationen/studien/divsi-u9-studie-kinder-der-digitalen-welt/grafiken-aus-der-studie/</a:t>
            </a:r>
          </a:p>
          <a:p>
            <a:pPr eaLnBrk="1" hangingPunct="1"/>
            <a:r>
              <a:rPr lang="de-DE" altLang="de-DE" smtClean="0"/>
              <a:t>&lt;div style="clear:both"&gt;&lt;a href="https://www.divsi.de/publikationen/studien/divsi-u9-studie-kinder-der-digitalen-welt/" &gt; &lt;img align="center" src="https://www.divsi.de/wp-content/uploads/2015/04/DIVSI-U9-Studie-S19-DIVSI-Internet-Milieus-Gesamtbevoelkerung.png" title="DIVSI Internet-Milieus: Gesamtbevölkerung" alt="DIVSI Internet-Milieus: Gesamtbevölkerung" border="0" /&gt;&lt;/a&gt; &lt;/div&gt;&lt;br/&gt;&lt;br/&gt;&lt;div&gt;&lt;/div&gt; </a:t>
            </a:r>
          </a:p>
          <a:p>
            <a:pPr eaLnBrk="1" hangingPunct="1"/>
            <a:endParaRPr lang="de-DE" alt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85838" y="733425"/>
            <a:ext cx="4886325" cy="3665538"/>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https://www.divsi.de/publikationen/studien/divsi-u9-studie-kinder-der-digitalen-welt/grafiken-aus-der-studie/</a:t>
            </a:r>
          </a:p>
          <a:p>
            <a:pPr eaLnBrk="1" hangingPunct="1"/>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985838" y="733425"/>
            <a:ext cx="4886325" cy="3665538"/>
          </a:xfrm>
          <a:ln/>
        </p:spPr>
      </p:sp>
      <p:sp>
        <p:nvSpPr>
          <p:cNvPr id="1536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85838" y="733425"/>
            <a:ext cx="4886325" cy="3665538"/>
          </a:xfrm>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https://www.divsi.de/publikationen/studien/divsi-u9-studie-kinder-der-digitalen-welt/grafiken-aus-der-studie/</a:t>
            </a:r>
          </a:p>
          <a:p>
            <a:pPr eaLnBrk="1" hangingPunct="1"/>
            <a:endParaRPr lang="de-DE"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85838" y="733425"/>
            <a:ext cx="4886325" cy="3665538"/>
          </a:xfrm>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http://www.gdcp.de/images/tagungsbaende/GDCP_Band35.pdf, S. 683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85838" y="733425"/>
            <a:ext cx="4886325" cy="3665538"/>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http://visible-learning.org/de/2014/08/rudolf-meraner-erfolgreich-lernen-hattie-studie/</a:t>
            </a:r>
          </a:p>
          <a:p>
            <a:pPr eaLnBrk="1" hangingPunct="1"/>
            <a:r>
              <a:rPr lang="de-DE" altLang="de-DE" smtClean="0"/>
              <a:t>Computergestütztes Lernen nach Hattie deutsch: Schneider Verlag Gmbh; Auflage: 1 (23. April 2013) ISBN-10: 3834011908</a:t>
            </a:r>
          </a:p>
          <a:p>
            <a:pPr eaLnBrk="1" hangingPunct="1"/>
            <a:r>
              <a:rPr lang="de-DE" altLang="de-DE" smtClean="0"/>
              <a:t>ISBN-13: 978-3834011909</a:t>
            </a:r>
          </a:p>
          <a:p>
            <a:pPr eaLnBrk="1" hangingPunct="1"/>
            <a:r>
              <a:rPr lang="de-DE" altLang="de-DE" smtClean="0"/>
              <a:t>0,37 = gering positiv = knapp unter moderat (0,4 – 0,6; vgl. http://mhaensel.de/guter_unterricht/hattie_ergebnisse.html)</a:t>
            </a:r>
          </a:p>
          <a:p>
            <a:pPr eaLnBrk="1" hangingPunct="1"/>
            <a:r>
              <a:rPr lang="de-DE" altLang="de-DE" smtClean="0"/>
              <a:t>Siehe auch Dierkes P. (2015). Computergestütztes Lernen im BU. UB, 402/403, 4-14.</a:t>
            </a:r>
          </a:p>
          <a:p>
            <a:pPr eaLnBrk="1" hangingPunct="1"/>
            <a:r>
              <a:rPr lang="de-DE" altLang="de-DE" smtClean="0"/>
              <a:t>Es gibt sehr viele Studien zum computergestützten Lernen, die in Bezug auf Erscheinungsalter, Zielgruppe und Inhalten sehr verschieden sind. Hattie geht deshalb weniger auf die durchschnittliche Effektstärke (d = 0,37) ein, sondern auf Elemente, die innerhalb der Studien zum computerunterstützten Lernen einen Unterschied ausmachen. Aus den verschiedenen Meta-Studien zieht er deshalb folgende Schlussfolgerungen: Computer werden im Unterricht effektiv genutzt, „(a) wenn es eine Vielzahl an Lehrstrategien gibt, (b) wenn es [für die Lehrpersonen] ein Vortraining für die Nutzung von Computer als Lehr- und Lernwerkzeug gibt, (c) wenn es multiple Lerngelegenheiten gibt (z. B. bewusstes Üben, zunehmende aktive Lernzeit), (d) wenn die Lernenden und nicht die Lehrperson ‚Kontrolle’ über [die Rahmenbedingungen] des Lernens ausüben, (e) wenn Peer-Lernen [am besten in Zweiergruppen] optimiert wird und (f) wenn das Feedback optimiert wird.“ (S. 261).</a:t>
            </a:r>
          </a:p>
          <a:p>
            <a:pPr eaLnBrk="1" hangingPunct="1"/>
            <a:endParaRPr lang="de-DE" altLang="de-DE" smtClean="0"/>
          </a:p>
          <a:p>
            <a:pPr eaLnBrk="1" hangingPunct="1"/>
            <a:r>
              <a:rPr lang="de-DE" altLang="de-DE" smtClean="0"/>
              <a:t>Er weist darauf hin, dass diese Schlussfolgerungen weitgehend identisch sind mit den Schlussfolgerungen, die er generell zum Lernen gezogen hat. Und er weist wiederum darauf hin, wie wichtig das Üben und das Wiederholen ist, das heutzutage aber sehr oft vernachlässigt wird.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85838" y="733425"/>
            <a:ext cx="4886325" cy="3665538"/>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https://tltl.stanford.edu/sites/default/files/files/documents/publications/2013.Book-B.Digital.pdf</a:t>
            </a:r>
          </a:p>
          <a:p>
            <a:pPr eaLnBrk="1" hangingPunct="1"/>
            <a:r>
              <a:rPr lang="en-US" altLang="de-DE" smtClean="0"/>
              <a:t>Blikstein, P. (2013). Digital Fabrication and ’Making’ in Education: The Democratization of Invention. In J. Walter-Herrmann &amp; C. Büching (Eds.), FabLabs: Of Machines, Makers and Inventors. Bielefeld: Transcript Publishers</a:t>
            </a:r>
            <a:endParaRPr lang="de-DE" altLang="de-DE" smtClean="0"/>
          </a:p>
          <a:p>
            <a:pPr eaLnBrk="1" hangingPunct="1"/>
            <a:endParaRPr lang="de-DE" alt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85838" y="733425"/>
            <a:ext cx="4886325" cy="3665538"/>
          </a:xfrm>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https://tltl.stanford.edu/sites/default/files/files/documents/publications/2013.Book-B.Digital.pdf</a:t>
            </a:r>
          </a:p>
          <a:p>
            <a:pPr eaLnBrk="1" hangingPunct="1"/>
            <a:r>
              <a:rPr lang="en-US" altLang="de-DE" smtClean="0"/>
              <a:t>Blikstein, P. (2013). Digital Fabrication and ’Making’ in Education: The Democratization of Invention. In J. Walter-Herrmann &amp; C. Büching (Eds.), FabLabs: Of Machines, Makers and Inventors. Bielefeld: Transcript Publishers</a:t>
            </a:r>
            <a:endParaRPr lang="de-DE" altLang="de-DE" smtClean="0"/>
          </a:p>
          <a:p>
            <a:pPr eaLnBrk="1" hangingPunct="1"/>
            <a:endParaRPr lang="de-DE" alt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985838" y="733425"/>
            <a:ext cx="4886325" cy="3665538"/>
          </a:xfrm>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985838" y="733425"/>
            <a:ext cx="4886325" cy="3665538"/>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85838" y="733425"/>
            <a:ext cx="4886325" cy="3665538"/>
          </a:xfrm>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85838" y="733425"/>
            <a:ext cx="4886325" cy="3665538"/>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85838" y="733425"/>
            <a:ext cx="4886325" cy="3665538"/>
          </a:xfrm>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p:cNvSpPr>
            <a:spLocks noGrp="1" noRot="1" noChangeAspect="1" noTextEdit="1"/>
          </p:cNvSpPr>
          <p:nvPr>
            <p:ph type="sldImg"/>
          </p:nvPr>
        </p:nvSpPr>
        <p:spPr>
          <a:xfrm>
            <a:off x="985838" y="733425"/>
            <a:ext cx="4886325" cy="3665538"/>
          </a:xfrm>
          <a:ln/>
        </p:spPr>
      </p:sp>
      <p:sp>
        <p:nvSpPr>
          <p:cNvPr id="174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174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fld id="{5F031336-862F-484F-9DEC-A312ED988065}" type="slidenum">
              <a:rPr lang="de-DE" altLang="de-DE" smtClean="0">
                <a:latin typeface="Times New Roman" panose="02020603050405020304" pitchFamily="18" charset="0"/>
              </a:rPr>
              <a:pPr/>
              <a:t>3</a:t>
            </a:fld>
            <a:endParaRPr lang="de-DE" altLang="de-DE" smtClean="0">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985838" y="733425"/>
            <a:ext cx="4886325" cy="3665538"/>
          </a:xfrm>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85838" y="733425"/>
            <a:ext cx="4886325" cy="3665538"/>
          </a:xfrm>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85838" y="733425"/>
            <a:ext cx="4886325" cy="3665538"/>
          </a:xfrm>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985838" y="733425"/>
            <a:ext cx="4886325" cy="3665538"/>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985838" y="733425"/>
            <a:ext cx="4886325" cy="3665538"/>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985838" y="733425"/>
            <a:ext cx="4886325" cy="3665538"/>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85838" y="733425"/>
            <a:ext cx="4886325" cy="3665538"/>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985838" y="733425"/>
            <a:ext cx="4886325" cy="3665538"/>
          </a:xfrm>
          <a:ln/>
        </p:spPr>
      </p:sp>
      <p:sp>
        <p:nvSpPr>
          <p:cNvPr id="1945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5838" y="733425"/>
            <a:ext cx="4886325" cy="3665538"/>
          </a:xfrm>
          <a:ln/>
        </p:spPr>
      </p:sp>
      <p:sp>
        <p:nvSpPr>
          <p:cNvPr id="2150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985838" y="733425"/>
            <a:ext cx="4886325" cy="3665538"/>
          </a:xfrm>
          <a:ln/>
        </p:spPr>
      </p:sp>
      <p:sp>
        <p:nvSpPr>
          <p:cNvPr id="2355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985838" y="733425"/>
            <a:ext cx="4886325" cy="3665538"/>
          </a:xfrm>
          <a:ln/>
        </p:spPr>
      </p:sp>
      <p:sp>
        <p:nvSpPr>
          <p:cNvPr id="2560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85838" y="733425"/>
            <a:ext cx="4886325" cy="3665538"/>
          </a:xfrm>
          <a:ln/>
        </p:spPr>
      </p:sp>
      <p:sp>
        <p:nvSpPr>
          <p:cNvPr id="2765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6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85838" y="733425"/>
            <a:ext cx="4886325" cy="3665538"/>
          </a:xfrm>
          <a:ln/>
        </p:spPr>
      </p:sp>
      <p:sp>
        <p:nvSpPr>
          <p:cNvPr id="3993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grpSp>
        <p:nvGrpSpPr>
          <p:cNvPr id="4" name="Group 5"/>
          <p:cNvGrpSpPr>
            <a:grpSpLocks noChangeAspect="1"/>
          </p:cNvGrpSpPr>
          <p:nvPr userDrawn="1"/>
        </p:nvGrpSpPr>
        <p:grpSpPr bwMode="auto">
          <a:xfrm>
            <a:off x="8172450" y="6357938"/>
            <a:ext cx="576263" cy="400050"/>
            <a:chOff x="7727" y="1983"/>
            <a:chExt cx="1536" cy="1065"/>
          </a:xfrm>
        </p:grpSpPr>
        <p:sp>
          <p:nvSpPr>
            <p:cNvPr id="5"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7"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8"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9"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10"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11"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12"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13"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14"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15"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16"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grpSp>
          <p:nvGrpSpPr>
            <p:cNvPr id="17" name="Group 18"/>
            <p:cNvGrpSpPr>
              <a:grpSpLocks noChangeAspect="1"/>
            </p:cNvGrpSpPr>
            <p:nvPr/>
          </p:nvGrpSpPr>
          <p:grpSpPr bwMode="auto">
            <a:xfrm>
              <a:off x="7928" y="2493"/>
              <a:ext cx="141" cy="504"/>
              <a:chOff x="1595" y="3161"/>
              <a:chExt cx="439" cy="1567"/>
            </a:xfrm>
          </p:grpSpPr>
          <p:sp>
            <p:nvSpPr>
              <p:cNvPr id="18"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19"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grpSp>
      </p:grpSp>
      <p:pic>
        <p:nvPicPr>
          <p:cNvPr id="20" name="Picture 21" descr="compman_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1" name="Fußzeilenplatzhalter 5"/>
          <p:cNvSpPr>
            <a:spLocks noGrp="1"/>
          </p:cNvSpPr>
          <p:nvPr>
            <p:ph type="ftr" sz="quarter" idx="10"/>
          </p:nvPr>
        </p:nvSpPr>
        <p:spPr>
          <a:xfrm>
            <a:off x="1692275" y="6308725"/>
            <a:ext cx="57594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a:solidFill>
                  <a:srgbClr val="000000"/>
                </a:solidFill>
              </a:defRPr>
            </a:lvl1pPr>
          </a:lstStyle>
          <a:p>
            <a:pPr>
              <a:defRPr/>
            </a:pPr>
            <a:r>
              <a:rPr lang="de-DE" altLang="de-DE"/>
              <a:t>AD W. Wagner, Didaktik Chemie, &amp; AD Dr. F.-J. Scharfenberg, Didaktik Biologie, Universität Bayreuth</a:t>
            </a:r>
          </a:p>
        </p:txBody>
      </p:sp>
    </p:spTree>
    <p:extLst>
      <p:ext uri="{BB962C8B-B14F-4D97-AF65-F5344CB8AC3E}">
        <p14:creationId xmlns:p14="http://schemas.microsoft.com/office/powerpoint/2010/main" val="3925228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e-DE" dirty="0" smtClean="0"/>
              <a:t>Textmasterformate durch Klicken </a:t>
            </a:r>
            <a:r>
              <a:rPr lang="de-DE" dirty="0" smtClean="0"/>
              <a:t>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05311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73854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3175"/>
            <a:ext cx="9144000" cy="6175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5800" y="1295400"/>
            <a:ext cx="3810000" cy="480060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8200" y="1295400"/>
            <a:ext cx="3810000" cy="480060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6042451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0" y="3175"/>
            <a:ext cx="9144000" cy="617538"/>
          </a:xfrm>
          <a:prstGeom prst="rect">
            <a:avLst/>
          </a:prstGeom>
          <a:solidFill>
            <a:schemeClr val="bg1">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Zahl der zu erwartenden Dateien</a:t>
            </a:r>
          </a:p>
        </p:txBody>
      </p:sp>
      <p:sp>
        <p:nvSpPr>
          <p:cNvPr id="3075"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Waren aktuelle Missionen (zum Mars, Jupiter oder Saturn) Thema im Unterricht? Wenn ja, in welchem Fach?</a:t>
            </a:r>
          </a:p>
          <a:p>
            <a:pPr lvl="0"/>
            <a:r>
              <a:rPr lang="de-DE" altLang="de-DE" smtClean="0"/>
              <a:t>dhdfgh</a:t>
            </a:r>
          </a:p>
        </p:txBody>
      </p:sp>
      <p:grpSp>
        <p:nvGrpSpPr>
          <p:cNvPr id="3076" name="Group 5"/>
          <p:cNvGrpSpPr>
            <a:grpSpLocks noChangeAspect="1"/>
          </p:cNvGrpSpPr>
          <p:nvPr userDrawn="1"/>
        </p:nvGrpSpPr>
        <p:grpSpPr bwMode="auto">
          <a:xfrm>
            <a:off x="8172450" y="6357938"/>
            <a:ext cx="576263" cy="400050"/>
            <a:chOff x="7727" y="1983"/>
            <a:chExt cx="1536" cy="1065"/>
          </a:xfrm>
        </p:grpSpPr>
        <p:sp>
          <p:nvSpPr>
            <p:cNvPr id="3079"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080"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3081"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82"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83"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84"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85"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86"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87"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88"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89"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90"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grpSp>
          <p:nvGrpSpPr>
            <p:cNvPr id="3091" name="Group 18"/>
            <p:cNvGrpSpPr>
              <a:grpSpLocks noChangeAspect="1"/>
            </p:cNvGrpSpPr>
            <p:nvPr/>
          </p:nvGrpSpPr>
          <p:grpSpPr bwMode="auto">
            <a:xfrm>
              <a:off x="7928" y="2493"/>
              <a:ext cx="141" cy="504"/>
              <a:chOff x="1595" y="3161"/>
              <a:chExt cx="439" cy="1567"/>
            </a:xfrm>
          </p:grpSpPr>
          <p:sp>
            <p:nvSpPr>
              <p:cNvPr id="3092"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sp>
            <p:nvSpPr>
              <p:cNvPr id="3093"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smtClean="0">
                  <a:solidFill>
                    <a:srgbClr val="000000"/>
                  </a:solidFill>
                </a:endParaRPr>
              </a:p>
            </p:txBody>
          </p:sp>
        </p:grpSp>
      </p:grpSp>
      <p:pic>
        <p:nvPicPr>
          <p:cNvPr id="3077" name="Picture 21" descr="compman_k"/>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Fußzeilenplatzhalter 5"/>
          <p:cNvSpPr>
            <a:spLocks/>
          </p:cNvSpPr>
          <p:nvPr/>
        </p:nvSpPr>
        <p:spPr bwMode="auto">
          <a:xfrm>
            <a:off x="1692275" y="63087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r>
              <a:rPr lang="de-DE" altLang="de-DE" smtClean="0">
                <a:solidFill>
                  <a:srgbClr val="000000"/>
                </a:solidFill>
              </a:rPr>
              <a:t>AD W. Wagner, Didaktik Chemie, &amp; AD Dr. F.-J. Scharfenberg, Didaktik Biologie, Universität Bayreuth</a:t>
            </a:r>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Lst>
  <p:timing>
    <p:tnLst>
      <p:par>
        <p:cTn id="1" dur="indefinite" restart="never" nodeType="tmRoot"/>
      </p:par>
    </p:tnLst>
  </p:timing>
  <p:hf sldNum="0" hd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rgbClr val="800000"/>
          </a:solidFill>
          <a:latin typeface="Arial" charset="0"/>
        </a:defRPr>
      </a:lvl6pPr>
      <a:lvl7pPr marL="914400" algn="ctr" rtl="0" fontAlgn="base">
        <a:spcBef>
          <a:spcPct val="0"/>
        </a:spcBef>
        <a:spcAft>
          <a:spcPct val="0"/>
        </a:spcAft>
        <a:defRPr sz="3600" b="1">
          <a:solidFill>
            <a:srgbClr val="800000"/>
          </a:solidFill>
          <a:latin typeface="Arial" charset="0"/>
        </a:defRPr>
      </a:lvl7pPr>
      <a:lvl8pPr marL="1371600" algn="ctr" rtl="0" fontAlgn="base">
        <a:spcBef>
          <a:spcPct val="0"/>
        </a:spcBef>
        <a:spcAft>
          <a:spcPct val="0"/>
        </a:spcAft>
        <a:defRPr sz="3600" b="1">
          <a:solidFill>
            <a:srgbClr val="800000"/>
          </a:solidFill>
          <a:latin typeface="Arial" charset="0"/>
        </a:defRPr>
      </a:lvl8pPr>
      <a:lvl9pPr marL="1828800" algn="ctr" rtl="0" fontAlgn="base">
        <a:spcBef>
          <a:spcPct val="0"/>
        </a:spcBef>
        <a:spcAft>
          <a:spcPct val="0"/>
        </a:spcAft>
        <a:defRPr sz="3600" b="1">
          <a:solidFill>
            <a:srgbClr val="800000"/>
          </a:solidFill>
          <a:latin typeface="Arial" charset="0"/>
        </a:defRPr>
      </a:lvl9pPr>
    </p:titleStyle>
    <p:body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tp.isc.org/www/survey/reports/2017/07/hosts.p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1.bin"/><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9_animationen%20u%20simulationen/Animation%20%20How%20Enzymes%20Work.htm"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DE" altLang="de-DE" smtClean="0"/>
              <a:t>Internet: Domains weltweit </a:t>
            </a:r>
            <a:r>
              <a:rPr lang="de-DE" altLang="de-DE" sz="1200" b="0" smtClean="0"/>
              <a:t>(Stand 06/2018)</a:t>
            </a:r>
          </a:p>
        </p:txBody>
      </p:sp>
      <p:sp>
        <p:nvSpPr>
          <p:cNvPr id="12291" name="Fußzeilenplatzhalter 6"/>
          <p:cNvSpPr>
            <a:spLocks noGrp="1"/>
          </p:cNvSpPr>
          <p:nvPr>
            <p:ph type="ftr" sz="quarter" idx="10"/>
          </p:nvPr>
        </p:nvSpPr>
        <p:spPr bwMode="auto">
          <a:xfrm>
            <a:off x="989013" y="6369050"/>
            <a:ext cx="7165975"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l" eaLnBrk="0" hangingPunct="0"/>
            <a:r>
              <a:rPr lang="de-DE" altLang="de-DE" smtClean="0"/>
              <a:t>AD W. Wagner, Dr. F.-J. Scharfenberg, Didaktik Chemie und Biologie</a:t>
            </a:r>
          </a:p>
        </p:txBody>
      </p:sp>
      <p:sp>
        <p:nvSpPr>
          <p:cNvPr id="12292" name="Text Box 4"/>
          <p:cNvSpPr txBox="1">
            <a:spLocks noChangeArrowheads="1"/>
          </p:cNvSpPr>
          <p:nvPr/>
        </p:nvSpPr>
        <p:spPr bwMode="auto">
          <a:xfrm>
            <a:off x="962025" y="5229225"/>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a:t>
            </a:r>
            <a:r>
              <a:rPr lang="de-DE" altLang="de-DE" dirty="0">
                <a:hlinkClick r:id="rId3"/>
              </a:rPr>
              <a:t>http://ftp.isc.org/www/survey/reports/2017/07/hosts.png</a:t>
            </a:r>
            <a:r>
              <a:rPr lang="de-DE" altLang="de-DE" dirty="0"/>
              <a:t> , 29.06.2018</a:t>
            </a:r>
          </a:p>
        </p:txBody>
      </p:sp>
      <p:pic>
        <p:nvPicPr>
          <p:cNvPr id="12293"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6788" y="1257300"/>
            <a:ext cx="589597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9"/>
          <p:cNvSpPr>
            <a:spLocks noChangeShapeType="1"/>
          </p:cNvSpPr>
          <p:nvPr/>
        </p:nvSpPr>
        <p:spPr bwMode="auto">
          <a:xfrm flipH="1">
            <a:off x="1474788" y="1957388"/>
            <a:ext cx="6192837"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de-DE" altLang="de-DE" smtClean="0"/>
              <a:t>Das WWW als Medium 2</a:t>
            </a:r>
          </a:p>
        </p:txBody>
      </p:sp>
      <p:sp>
        <p:nvSpPr>
          <p:cNvPr id="74755" name="Rectangle 3"/>
          <p:cNvSpPr>
            <a:spLocks noGrp="1" noChangeArrowheads="1"/>
          </p:cNvSpPr>
          <p:nvPr>
            <p:ph idx="1"/>
          </p:nvPr>
        </p:nvSpPr>
        <p:spPr/>
        <p:txBody>
          <a:bodyPr/>
          <a:lstStyle/>
          <a:p>
            <a:pPr eaLnBrk="1" hangingPunct="1">
              <a:lnSpc>
                <a:spcPct val="90000"/>
              </a:lnSpc>
              <a:buFontTx/>
              <a:buNone/>
            </a:pPr>
            <a:r>
              <a:rPr lang="de-DE" altLang="de-DE" smtClean="0"/>
              <a:t>Es unterstützt</a:t>
            </a:r>
          </a:p>
          <a:p>
            <a:pPr lvl="1" eaLnBrk="1" hangingPunct="1">
              <a:lnSpc>
                <a:spcPct val="90000"/>
              </a:lnSpc>
              <a:spcBef>
                <a:spcPct val="0"/>
              </a:spcBef>
              <a:buFontTx/>
              <a:buChar char="•"/>
            </a:pPr>
            <a:r>
              <a:rPr lang="de-DE" altLang="de-DE" sz="2400" smtClean="0"/>
              <a:t>lebenslanges Lernen,</a:t>
            </a:r>
          </a:p>
          <a:p>
            <a:pPr lvl="1" eaLnBrk="1" hangingPunct="1">
              <a:lnSpc>
                <a:spcPct val="90000"/>
              </a:lnSpc>
              <a:spcBef>
                <a:spcPct val="0"/>
              </a:spcBef>
              <a:buFontTx/>
              <a:buChar char="•"/>
            </a:pPr>
            <a:r>
              <a:rPr lang="de-DE" altLang="de-DE" sz="2400" smtClean="0"/>
              <a:t>projektartiges Lernen,</a:t>
            </a:r>
          </a:p>
          <a:p>
            <a:pPr lvl="1" eaLnBrk="1" hangingPunct="1">
              <a:lnSpc>
                <a:spcPct val="90000"/>
              </a:lnSpc>
              <a:spcBef>
                <a:spcPct val="0"/>
              </a:spcBef>
              <a:buFontTx/>
              <a:buChar char="•"/>
            </a:pPr>
            <a:r>
              <a:rPr lang="de-DE" altLang="de-DE" sz="2400" smtClean="0"/>
              <a:t>fachübergreifendes Lernen,</a:t>
            </a:r>
          </a:p>
          <a:p>
            <a:pPr lvl="1" eaLnBrk="1" hangingPunct="1">
              <a:lnSpc>
                <a:spcPct val="90000"/>
              </a:lnSpc>
              <a:spcBef>
                <a:spcPct val="0"/>
              </a:spcBef>
              <a:buFontTx/>
              <a:buChar char="•"/>
            </a:pPr>
            <a:r>
              <a:rPr lang="de-DE" altLang="de-DE" sz="2400" smtClean="0"/>
              <a:t>Lernen im Team,</a:t>
            </a:r>
          </a:p>
          <a:p>
            <a:pPr lvl="1" eaLnBrk="1" hangingPunct="1">
              <a:lnSpc>
                <a:spcPct val="90000"/>
              </a:lnSpc>
              <a:spcBef>
                <a:spcPct val="0"/>
              </a:spcBef>
              <a:buFontTx/>
              <a:buChar char="•"/>
            </a:pPr>
            <a:r>
              <a:rPr lang="de-DE" altLang="de-DE" sz="2400" smtClean="0"/>
              <a:t>Selbständigkeit,</a:t>
            </a:r>
          </a:p>
          <a:p>
            <a:pPr lvl="1" eaLnBrk="1" hangingPunct="1">
              <a:lnSpc>
                <a:spcPct val="90000"/>
              </a:lnSpc>
              <a:spcBef>
                <a:spcPct val="0"/>
              </a:spcBef>
              <a:buFontTx/>
              <a:buChar char="•"/>
            </a:pPr>
            <a:r>
              <a:rPr lang="de-DE" altLang="de-DE" sz="2400" smtClean="0"/>
              <a:t>Selbsttätigkeit,</a:t>
            </a:r>
          </a:p>
          <a:p>
            <a:pPr lvl="1" eaLnBrk="1" hangingPunct="1">
              <a:lnSpc>
                <a:spcPct val="90000"/>
              </a:lnSpc>
              <a:spcBef>
                <a:spcPct val="0"/>
              </a:spcBef>
              <a:buFontTx/>
              <a:buChar char="•"/>
            </a:pPr>
            <a:r>
              <a:rPr lang="de-DE" altLang="de-DE" sz="2400" smtClean="0"/>
              <a:t>Urteilsfähigkeit (wesentlich / unwesentlich),</a:t>
            </a:r>
          </a:p>
          <a:p>
            <a:pPr lvl="1" eaLnBrk="1" hangingPunct="1">
              <a:lnSpc>
                <a:spcPct val="90000"/>
              </a:lnSpc>
              <a:spcBef>
                <a:spcPct val="0"/>
              </a:spcBef>
              <a:buFontTx/>
              <a:buChar char="•"/>
            </a:pPr>
            <a:r>
              <a:rPr lang="de-DE" altLang="de-DE" sz="2400" smtClean="0"/>
              <a:t>Lernen lernen,</a:t>
            </a:r>
          </a:p>
          <a:p>
            <a:pPr lvl="1" eaLnBrk="1" hangingPunct="1">
              <a:lnSpc>
                <a:spcPct val="90000"/>
              </a:lnSpc>
              <a:spcBef>
                <a:spcPct val="0"/>
              </a:spcBef>
              <a:buFontTx/>
              <a:buChar char="•"/>
            </a:pPr>
            <a:r>
              <a:rPr lang="de-DE" altLang="de-DE" sz="2400" smtClean="0"/>
              <a:t>Mehrsprachigkeit,</a:t>
            </a:r>
          </a:p>
          <a:p>
            <a:pPr lvl="1" eaLnBrk="1" hangingPunct="1">
              <a:lnSpc>
                <a:spcPct val="90000"/>
              </a:lnSpc>
              <a:spcBef>
                <a:spcPct val="0"/>
              </a:spcBef>
              <a:buFontTx/>
              <a:buChar char="•"/>
            </a:pPr>
            <a:r>
              <a:rPr lang="de-DE" altLang="de-DE" sz="2400" smtClean="0"/>
              <a:t>Wissensmanagement (kann mitgestaltet werden)</a:t>
            </a:r>
          </a:p>
          <a:p>
            <a:pPr lvl="1" eaLnBrk="1" hangingPunct="1">
              <a:lnSpc>
                <a:spcPct val="90000"/>
              </a:lnSpc>
              <a:spcBef>
                <a:spcPct val="0"/>
              </a:spcBef>
              <a:buFontTx/>
              <a:buChar char="•"/>
            </a:pPr>
            <a:r>
              <a:rPr lang="de-DE" altLang="de-DE" sz="2400" smtClean="0"/>
              <a:t>Erfordert </a:t>
            </a:r>
            <a:r>
              <a:rPr lang="de-DE" altLang="de-DE" sz="2400" smtClean="0">
                <a:solidFill>
                  <a:srgbClr val="FF00FF"/>
                </a:solidFill>
              </a:rPr>
              <a:t>Medienkompetenz</a:t>
            </a:r>
            <a:r>
              <a:rPr lang="de-DE" altLang="de-DE" sz="2400" smtClean="0"/>
              <a:t>.</a:t>
            </a:r>
          </a:p>
        </p:txBody>
      </p:sp>
      <p:sp>
        <p:nvSpPr>
          <p:cNvPr id="40965" name="Rectangle 4"/>
          <p:cNvSpPr>
            <a:spLocks noChangeArrowheads="1"/>
          </p:cNvSpPr>
          <p:nvPr/>
        </p:nvSpPr>
        <p:spPr bwMode="auto">
          <a:xfrm>
            <a:off x="716796" y="773628"/>
            <a:ext cx="7772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20000"/>
              </a:spcBef>
            </a:pPr>
            <a:r>
              <a:rPr lang="de-DE" altLang="de-DE" sz="2400" b="1" dirty="0"/>
              <a:t>2. Das WWW ist ein </a:t>
            </a:r>
            <a:r>
              <a:rPr lang="de-DE" altLang="de-DE" sz="2400" b="1" dirty="0">
                <a:solidFill>
                  <a:schemeClr val="hlink"/>
                </a:solidFill>
              </a:rPr>
              <a:t>Unterrichtsmedium</a:t>
            </a:r>
            <a:r>
              <a:rPr lang="de-DE" altLang="de-DE" sz="2400" b="1" dirty="0"/>
              <a:t>.</a:t>
            </a:r>
          </a:p>
        </p:txBody>
      </p:sp>
      <p:sp>
        <p:nvSpPr>
          <p:cNvPr id="40966" name="Text Box 6"/>
          <p:cNvSpPr txBox="1">
            <a:spLocks noChangeArrowheads="1"/>
          </p:cNvSpPr>
          <p:nvPr/>
        </p:nvSpPr>
        <p:spPr bwMode="auto">
          <a:xfrm>
            <a:off x="685800" y="5876925"/>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a:t>Legende: </a:t>
            </a:r>
            <a:r>
              <a:rPr lang="de-DE" altLang="de-DE">
                <a:solidFill>
                  <a:srgbClr val="FF00FF"/>
                </a:solidFill>
              </a:rPr>
              <a:t>erfordert Maßnahmen durch den Lehrer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5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75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75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75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75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75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75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75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75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de-DE" altLang="de-DE" smtClean="0"/>
              <a:t>Das WWW als Medium 3</a:t>
            </a:r>
          </a:p>
        </p:txBody>
      </p:sp>
      <p:sp>
        <p:nvSpPr>
          <p:cNvPr id="75779" name="Rectangle 3"/>
          <p:cNvSpPr>
            <a:spLocks noGrp="1" noChangeArrowheads="1"/>
          </p:cNvSpPr>
          <p:nvPr>
            <p:ph idx="1"/>
          </p:nvPr>
        </p:nvSpPr>
        <p:spPr/>
        <p:txBody>
          <a:bodyPr/>
          <a:lstStyle/>
          <a:p>
            <a:pPr eaLnBrk="1" hangingPunct="1">
              <a:buFontTx/>
              <a:buNone/>
            </a:pPr>
            <a:r>
              <a:rPr lang="de-DE" altLang="de-DE" smtClean="0"/>
              <a:t>Man kann</a:t>
            </a:r>
          </a:p>
          <a:p>
            <a:pPr lvl="1" eaLnBrk="1" hangingPunct="1">
              <a:spcBef>
                <a:spcPct val="0"/>
              </a:spcBef>
              <a:buFontTx/>
              <a:buChar char="•"/>
            </a:pPr>
            <a:r>
              <a:rPr lang="de-DE" altLang="de-DE" sz="2400" smtClean="0"/>
              <a:t>sehr schnell,</a:t>
            </a:r>
          </a:p>
          <a:p>
            <a:pPr lvl="1" eaLnBrk="1" hangingPunct="1">
              <a:spcBef>
                <a:spcPct val="0"/>
              </a:spcBef>
              <a:buFontTx/>
              <a:buChar char="•"/>
            </a:pPr>
            <a:r>
              <a:rPr lang="de-DE" altLang="de-DE" sz="2400" smtClean="0"/>
              <a:t>viele Menschen,</a:t>
            </a:r>
          </a:p>
          <a:p>
            <a:pPr lvl="1" eaLnBrk="1" hangingPunct="1">
              <a:spcBef>
                <a:spcPct val="0"/>
              </a:spcBef>
              <a:buFontTx/>
              <a:buChar char="•"/>
            </a:pPr>
            <a:r>
              <a:rPr lang="de-DE" altLang="de-DE" sz="2400" smtClean="0"/>
              <a:t>mit wenig Aufwand erreichen und ihnen,</a:t>
            </a:r>
          </a:p>
          <a:p>
            <a:pPr lvl="1" eaLnBrk="1" hangingPunct="1">
              <a:spcBef>
                <a:spcPct val="0"/>
              </a:spcBef>
              <a:buFontTx/>
              <a:buChar char="•"/>
            </a:pPr>
            <a:r>
              <a:rPr lang="de-DE" altLang="de-DE" sz="2400" smtClean="0"/>
              <a:t>alles,</a:t>
            </a:r>
          </a:p>
          <a:p>
            <a:pPr lvl="1" eaLnBrk="1" hangingPunct="1">
              <a:spcBef>
                <a:spcPct val="0"/>
              </a:spcBef>
              <a:buFontTx/>
              <a:buChar char="•"/>
            </a:pPr>
            <a:r>
              <a:rPr lang="de-DE" altLang="de-DE" sz="2400" smtClean="0"/>
              <a:t>aus sicherer Entfernung mitteilen</a:t>
            </a:r>
            <a:br>
              <a:rPr lang="de-DE" altLang="de-DE" sz="2400" smtClean="0"/>
            </a:br>
            <a:r>
              <a:rPr lang="de-DE" altLang="de-DE" sz="2400" smtClean="0"/>
              <a:t>(keine Metainformation vorhanden!).</a:t>
            </a:r>
          </a:p>
        </p:txBody>
      </p:sp>
      <p:sp>
        <p:nvSpPr>
          <p:cNvPr id="43013" name="Rectangle 4"/>
          <p:cNvSpPr>
            <a:spLocks noChangeArrowheads="1"/>
          </p:cNvSpPr>
          <p:nvPr/>
        </p:nvSpPr>
        <p:spPr bwMode="auto">
          <a:xfrm>
            <a:off x="709047" y="773628"/>
            <a:ext cx="7772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20000"/>
              </a:spcBef>
            </a:pPr>
            <a:r>
              <a:rPr lang="de-DE" altLang="de-DE" sz="2400" b="1" dirty="0"/>
              <a:t>3. Das WWW ist ein </a:t>
            </a:r>
            <a:r>
              <a:rPr lang="de-DE" altLang="de-DE" sz="2400" b="1" dirty="0">
                <a:solidFill>
                  <a:schemeClr val="hlink"/>
                </a:solidFill>
              </a:rPr>
              <a:t>Kommunikationsmedium</a:t>
            </a:r>
            <a:r>
              <a:rPr lang="de-DE" altLang="de-DE" sz="2400" b="1" dirty="0"/>
              <a:t>.</a:t>
            </a:r>
          </a:p>
        </p:txBody>
      </p:sp>
      <p:sp>
        <p:nvSpPr>
          <p:cNvPr id="43014" name="Text Box 5"/>
          <p:cNvSpPr txBox="1">
            <a:spLocks noChangeArrowheads="1"/>
          </p:cNvSpPr>
          <p:nvPr/>
        </p:nvSpPr>
        <p:spPr bwMode="auto">
          <a:xfrm>
            <a:off x="685800" y="5876925"/>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a:t>Legende: </a:t>
            </a:r>
            <a:r>
              <a:rPr lang="de-DE" altLang="de-DE">
                <a:solidFill>
                  <a:srgbClr val="FF00FF"/>
                </a:solidFill>
              </a:rPr>
              <a:t>erfordert Maßnahmen durch den Lehrer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77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de-DE" altLang="de-DE" sz="2800" smtClean="0"/>
              <a:t>Praktische Probleme bei der Online-Nutzung</a:t>
            </a:r>
          </a:p>
        </p:txBody>
      </p:sp>
      <p:sp>
        <p:nvSpPr>
          <p:cNvPr id="45059" name="Rectangle 3"/>
          <p:cNvSpPr>
            <a:spLocks noGrp="1" noChangeArrowheads="1"/>
          </p:cNvSpPr>
          <p:nvPr>
            <p:ph idx="1"/>
          </p:nvPr>
        </p:nvSpPr>
        <p:spPr/>
        <p:txBody>
          <a:bodyPr/>
          <a:lstStyle/>
          <a:p>
            <a:pPr eaLnBrk="1" hangingPunct="1">
              <a:buFontTx/>
              <a:buNone/>
            </a:pPr>
            <a:r>
              <a:rPr lang="de-DE" altLang="de-DE" b="1" dirty="0" smtClean="0">
                <a:solidFill>
                  <a:srgbClr val="FF0000"/>
                </a:solidFill>
              </a:rPr>
              <a:t>1.  Hohe Übertragungszeit</a:t>
            </a:r>
            <a:r>
              <a:rPr lang="de-DE" altLang="de-DE" dirty="0" smtClean="0"/>
              <a:t>.</a:t>
            </a:r>
            <a:br>
              <a:rPr lang="de-DE" altLang="de-DE" dirty="0" smtClean="0"/>
            </a:br>
            <a:r>
              <a:rPr lang="de-DE" altLang="de-DE" dirty="0" smtClean="0"/>
              <a:t>Ursache: Qualität der Leitung.</a:t>
            </a:r>
            <a:br>
              <a:rPr lang="de-DE" altLang="de-DE" dirty="0" smtClean="0"/>
            </a:br>
            <a:r>
              <a:rPr lang="de-DE" altLang="de-DE" dirty="0" smtClean="0"/>
              <a:t>Abhilfe:</a:t>
            </a:r>
          </a:p>
          <a:p>
            <a:pPr marL="720725" lvl="1" indent="-263525" eaLnBrk="1" hangingPunct="1">
              <a:buFontTx/>
              <a:buChar char="•"/>
            </a:pPr>
            <a:r>
              <a:rPr lang="de-DE" altLang="de-DE" sz="1800" dirty="0" err="1" smtClean="0"/>
              <a:t>Netikette</a:t>
            </a:r>
            <a:r>
              <a:rPr lang="de-DE" altLang="de-DE" sz="1800" dirty="0" smtClean="0"/>
              <a:t> beachten bei der Nutzung und Anlage von WWW-Seiten.</a:t>
            </a:r>
          </a:p>
          <a:p>
            <a:pPr marL="720725" lvl="1" indent="-263525" eaLnBrk="1" hangingPunct="1">
              <a:buFontTx/>
              <a:buChar char="•"/>
            </a:pPr>
            <a:r>
              <a:rPr lang="de-DE" altLang="de-DE" sz="1800" dirty="0" smtClean="0"/>
              <a:t>Offline-Arbeit; vorher benötige Inhalte mit geeigneten Programmen ins Intranet holen.  </a:t>
            </a:r>
          </a:p>
        </p:txBody>
      </p:sp>
      <p:sp>
        <p:nvSpPr>
          <p:cNvPr id="76804" name="Rectangle 4"/>
          <p:cNvSpPr>
            <a:spLocks noChangeArrowheads="1"/>
          </p:cNvSpPr>
          <p:nvPr/>
        </p:nvSpPr>
        <p:spPr bwMode="auto">
          <a:xfrm>
            <a:off x="685800" y="3789363"/>
            <a:ext cx="777240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1200">
                <a:solidFill>
                  <a:schemeClr val="tx1"/>
                </a:solidFill>
                <a:latin typeface="Arial" panose="020B0604020202020204" pitchFamily="34" charset="0"/>
              </a:defRPr>
            </a:lvl1pPr>
            <a:lvl2pPr marL="914400" indent="-45720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20000"/>
              </a:spcBef>
            </a:pPr>
            <a:r>
              <a:rPr lang="de-DE" altLang="de-DE" sz="2400" b="1" dirty="0">
                <a:solidFill>
                  <a:srgbClr val="009900"/>
                </a:solidFill>
              </a:rPr>
              <a:t>2.  URL stimmt nicht mehr.</a:t>
            </a:r>
            <a:br>
              <a:rPr lang="de-DE" altLang="de-DE" sz="2400" b="1" dirty="0">
                <a:solidFill>
                  <a:srgbClr val="009900"/>
                </a:solidFill>
              </a:rPr>
            </a:br>
            <a:r>
              <a:rPr lang="de-DE" altLang="de-DE" sz="2400" dirty="0"/>
              <a:t>Ursache: Verlagerung von Seiten beim Anbieter.</a:t>
            </a:r>
            <a:br>
              <a:rPr lang="de-DE" altLang="de-DE" sz="2400" dirty="0"/>
            </a:br>
            <a:r>
              <a:rPr lang="de-DE" altLang="de-DE" sz="2400" dirty="0"/>
              <a:t>Abhilfe:</a:t>
            </a:r>
          </a:p>
          <a:p>
            <a:pPr marL="720725" lvl="1" indent="-263525">
              <a:spcBef>
                <a:spcPct val="20000"/>
              </a:spcBef>
              <a:buFontTx/>
              <a:buChar char="•"/>
            </a:pPr>
            <a:r>
              <a:rPr lang="de-DE" altLang="de-DE" sz="1800" dirty="0"/>
              <a:t>Ein mittelfristiger Ausfall fällt bei gründlicher Unterrichtsvorbereitung auf, kurzfristige muss man riskieren.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de-DE" altLang="de-DE" sz="2800" smtClean="0"/>
              <a:t>Praktische Probleme bei der Online-Nutzung</a:t>
            </a:r>
          </a:p>
        </p:txBody>
      </p:sp>
      <p:sp>
        <p:nvSpPr>
          <p:cNvPr id="47107" name="Rectangle 3"/>
          <p:cNvSpPr>
            <a:spLocks noGrp="1" noChangeArrowheads="1"/>
          </p:cNvSpPr>
          <p:nvPr>
            <p:ph idx="1"/>
          </p:nvPr>
        </p:nvSpPr>
        <p:spPr/>
        <p:txBody>
          <a:bodyPr/>
          <a:lstStyle/>
          <a:p>
            <a:pPr eaLnBrk="1" hangingPunct="1">
              <a:buFontTx/>
              <a:buNone/>
            </a:pPr>
            <a:r>
              <a:rPr lang="de-DE" altLang="de-DE" b="1" dirty="0" smtClean="0"/>
              <a:t>3.  „...antwortet nicht...“</a:t>
            </a:r>
            <a:r>
              <a:rPr lang="de-DE" altLang="de-DE" dirty="0" smtClean="0"/>
              <a:t>.</a:t>
            </a:r>
            <a:br>
              <a:rPr lang="de-DE" altLang="de-DE" dirty="0" smtClean="0"/>
            </a:br>
            <a:r>
              <a:rPr lang="de-DE" altLang="de-DE" dirty="0" smtClean="0"/>
              <a:t>Ursache: Wartungsarbeiten o.ä..</a:t>
            </a:r>
            <a:br>
              <a:rPr lang="de-DE" altLang="de-DE" dirty="0" smtClean="0"/>
            </a:br>
            <a:r>
              <a:rPr lang="de-DE" altLang="de-DE" dirty="0" smtClean="0"/>
              <a:t>Abhilfe:</a:t>
            </a:r>
          </a:p>
          <a:p>
            <a:pPr marL="720725" lvl="1" indent="-263525" eaLnBrk="1" hangingPunct="1">
              <a:buFontTx/>
              <a:buChar char="•"/>
            </a:pPr>
            <a:r>
              <a:rPr lang="de-DE" altLang="de-DE" sz="1800" dirty="0" smtClean="0"/>
              <a:t>Kurzfristig: keine.</a:t>
            </a:r>
          </a:p>
          <a:p>
            <a:pPr marL="720725" lvl="1" indent="-263525" eaLnBrk="1" hangingPunct="1">
              <a:buFontTx/>
              <a:buChar char="•"/>
            </a:pPr>
            <a:r>
              <a:rPr lang="de-DE" altLang="de-DE" sz="1800" dirty="0" smtClean="0"/>
              <a:t>Nachricht an den Betreuer.</a:t>
            </a:r>
          </a:p>
        </p:txBody>
      </p:sp>
      <p:sp>
        <p:nvSpPr>
          <p:cNvPr id="77828" name="Rectangle 4"/>
          <p:cNvSpPr>
            <a:spLocks noChangeArrowheads="1"/>
          </p:cNvSpPr>
          <p:nvPr/>
        </p:nvSpPr>
        <p:spPr bwMode="auto">
          <a:xfrm>
            <a:off x="685800" y="3141663"/>
            <a:ext cx="777240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1200">
                <a:solidFill>
                  <a:schemeClr val="tx1"/>
                </a:solidFill>
                <a:latin typeface="Arial" panose="020B0604020202020204" pitchFamily="34" charset="0"/>
              </a:defRPr>
            </a:lvl1pPr>
            <a:lvl2pPr marL="914400" indent="-45720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20000"/>
              </a:spcBef>
            </a:pPr>
            <a:r>
              <a:rPr lang="de-DE" altLang="de-DE" sz="2400" b="1" dirty="0"/>
              <a:t>4.  „Server </a:t>
            </a:r>
            <a:r>
              <a:rPr lang="de-DE" altLang="de-DE" sz="2400" b="1" dirty="0" err="1"/>
              <a:t>has</a:t>
            </a:r>
            <a:r>
              <a:rPr lang="de-DE" altLang="de-DE" sz="2400" b="1" dirty="0"/>
              <a:t> </a:t>
            </a:r>
            <a:r>
              <a:rPr lang="de-DE" altLang="de-DE" sz="2400" b="1" dirty="0" err="1"/>
              <a:t>no</a:t>
            </a:r>
            <a:r>
              <a:rPr lang="de-DE" altLang="de-DE" sz="2400" b="1" dirty="0"/>
              <a:t> DNS </a:t>
            </a:r>
            <a:r>
              <a:rPr lang="de-DE" altLang="de-DE" sz="2400" b="1" dirty="0" err="1"/>
              <a:t>entry</a:t>
            </a:r>
            <a:r>
              <a:rPr lang="de-DE" altLang="de-DE" sz="2400" b="1" dirty="0"/>
              <a:t>“.</a:t>
            </a:r>
            <a:br>
              <a:rPr lang="de-DE" altLang="de-DE" sz="2400" b="1" dirty="0"/>
            </a:br>
            <a:r>
              <a:rPr lang="de-DE" altLang="de-DE" sz="2400" dirty="0"/>
              <a:t>Ursache: Tippfehler bei der Eingabe der URL.</a:t>
            </a:r>
            <a:br>
              <a:rPr lang="de-DE" altLang="de-DE" sz="2400" dirty="0"/>
            </a:br>
            <a:r>
              <a:rPr lang="de-DE" altLang="de-DE" sz="2400" dirty="0"/>
              <a:t>Abhilfe:</a:t>
            </a:r>
          </a:p>
          <a:p>
            <a:pPr marL="720725" lvl="1" indent="-263525">
              <a:spcBef>
                <a:spcPct val="20000"/>
              </a:spcBef>
              <a:buFontTx/>
              <a:buChar char="•"/>
            </a:pPr>
            <a:r>
              <a:rPr lang="de-DE" altLang="de-DE" sz="1800" dirty="0"/>
              <a:t>Adress-Syntax überprüfen.</a:t>
            </a:r>
          </a:p>
          <a:p>
            <a:pPr marL="720725" lvl="1" indent="-263525">
              <a:spcBef>
                <a:spcPct val="20000"/>
              </a:spcBef>
              <a:buFontTx/>
              <a:buChar char="•"/>
            </a:pPr>
            <a:r>
              <a:rPr lang="de-DE" altLang="de-DE" sz="1800" dirty="0"/>
              <a:t>Neu laden.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a:t>
            </a:r>
            <a:endParaRPr lang="de-DE" altLang="de-DE" dirty="0" smtClean="0"/>
          </a:p>
        </p:txBody>
      </p:sp>
      <p:sp>
        <p:nvSpPr>
          <p:cNvPr id="49154" name="Rectangle 3"/>
          <p:cNvSpPr>
            <a:spLocks noGrp="1" noChangeArrowheads="1"/>
          </p:cNvSpPr>
          <p:nvPr>
            <p:ph idx="1"/>
          </p:nvPr>
        </p:nvSpPr>
        <p:spPr>
          <a:xfrm>
            <a:off x="501650" y="950913"/>
            <a:ext cx="8642350" cy="4800600"/>
          </a:xfrm>
        </p:spPr>
        <p:txBody>
          <a:bodyPr/>
          <a:lstStyle/>
          <a:p>
            <a:pPr eaLnBrk="1" hangingPunct="1">
              <a:buFontTx/>
              <a:buNone/>
            </a:pPr>
            <a:r>
              <a:rPr lang="de-DE" altLang="de-DE" sz="2800" b="1" smtClean="0"/>
              <a:t>Daten – Daten - Daten</a:t>
            </a:r>
          </a:p>
        </p:txBody>
      </p:sp>
      <p:sp>
        <p:nvSpPr>
          <p:cNvPr id="4915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49157" name="Text Box 10"/>
          <p:cNvSpPr txBox="1">
            <a:spLocks noChangeArrowheads="1"/>
          </p:cNvSpPr>
          <p:nvPr/>
        </p:nvSpPr>
        <p:spPr bwMode="auto">
          <a:xfrm>
            <a:off x="5665788" y="6224588"/>
            <a:ext cx="226377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a:t>(Markus &amp; Richter, 2015)</a:t>
            </a:r>
          </a:p>
        </p:txBody>
      </p:sp>
      <p:pic>
        <p:nvPicPr>
          <p:cNvPr id="49158" name="Grafik 1"/>
          <p:cNvPicPr>
            <a:picLocks noChangeAspect="1"/>
          </p:cNvPicPr>
          <p:nvPr/>
        </p:nvPicPr>
        <p:blipFill>
          <a:blip r:embed="rId3">
            <a:extLst>
              <a:ext uri="{28A0092B-C50C-407E-A947-70E740481C1C}">
                <a14:useLocalDpi xmlns:a14="http://schemas.microsoft.com/office/drawing/2010/main" val="0"/>
              </a:ext>
            </a:extLst>
          </a:blip>
          <a:srcRect l="16933" t="21571" r="19228" b="3999"/>
          <a:stretch>
            <a:fillRect/>
          </a:stretch>
        </p:blipFill>
        <p:spPr bwMode="auto">
          <a:xfrm>
            <a:off x="565150" y="1455738"/>
            <a:ext cx="7364413"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a:t>
            </a:r>
            <a:endParaRPr lang="de-DE" altLang="de-DE" dirty="0" smtClean="0"/>
          </a:p>
        </p:txBody>
      </p:sp>
      <p:sp>
        <p:nvSpPr>
          <p:cNvPr id="51202" name="Rectangle 3"/>
          <p:cNvSpPr>
            <a:spLocks noGrp="1" noChangeArrowheads="1"/>
          </p:cNvSpPr>
          <p:nvPr>
            <p:ph idx="1"/>
          </p:nvPr>
        </p:nvSpPr>
        <p:spPr>
          <a:xfrm>
            <a:off x="670759" y="787051"/>
            <a:ext cx="7772400" cy="484188"/>
          </a:xfrm>
        </p:spPr>
        <p:txBody>
          <a:bodyPr/>
          <a:lstStyle/>
          <a:p>
            <a:pPr eaLnBrk="1" hangingPunct="1">
              <a:buFontTx/>
              <a:buNone/>
            </a:pPr>
            <a:r>
              <a:rPr lang="de-DE" altLang="de-DE" sz="2800" b="1" dirty="0" smtClean="0"/>
              <a:t>Internationale Studie 2014:</a:t>
            </a:r>
          </a:p>
        </p:txBody>
      </p:sp>
      <p:sp>
        <p:nvSpPr>
          <p:cNvPr id="5120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1205" name="Text Box 10"/>
          <p:cNvSpPr txBox="1">
            <a:spLocks noChangeArrowheads="1"/>
          </p:cNvSpPr>
          <p:nvPr/>
        </p:nvSpPr>
        <p:spPr bwMode="auto">
          <a:xfrm>
            <a:off x="7231870" y="3639606"/>
            <a:ext cx="17287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(Wang et al., 2014)</a:t>
            </a:r>
          </a:p>
        </p:txBody>
      </p:sp>
      <p:sp>
        <p:nvSpPr>
          <p:cNvPr id="51206" name="Rectangle 11"/>
          <p:cNvSpPr>
            <a:spLocks noChangeArrowheads="1"/>
          </p:cNvSpPr>
          <p:nvPr/>
        </p:nvSpPr>
        <p:spPr bwMode="auto">
          <a:xfrm>
            <a:off x="639763" y="1685925"/>
            <a:ext cx="7545387"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b="1" dirty="0"/>
              <a:t>Digital natives</a:t>
            </a:r>
          </a:p>
          <a:p>
            <a:pPr>
              <a:buFontTx/>
              <a:buChar char="•"/>
            </a:pPr>
            <a:r>
              <a:rPr lang="de-DE" altLang="de-DE" sz="2000" dirty="0"/>
              <a:t> First </a:t>
            </a:r>
            <a:r>
              <a:rPr lang="de-DE" altLang="de-DE" sz="2000" dirty="0" err="1"/>
              <a:t>generation</a:t>
            </a:r>
            <a:r>
              <a:rPr lang="de-DE" altLang="de-DE" sz="2000" dirty="0"/>
              <a:t> (</a:t>
            </a:r>
            <a:r>
              <a:rPr lang="de-DE" altLang="de-DE" sz="2000" dirty="0" err="1"/>
              <a:t>Prenksy</a:t>
            </a:r>
            <a:r>
              <a:rPr lang="de-DE" altLang="de-DE" sz="2000" dirty="0"/>
              <a:t>, 2001): geb. ab 1980</a:t>
            </a:r>
            <a:br>
              <a:rPr lang="de-DE" altLang="de-DE" sz="2000" dirty="0"/>
            </a:br>
            <a:r>
              <a:rPr lang="de-DE" altLang="de-DE" sz="2000" dirty="0"/>
              <a:t>  </a:t>
            </a:r>
            <a:r>
              <a:rPr lang="de-DE" altLang="de-DE" sz="2000" dirty="0" smtClean="0">
                <a:sym typeface="Wingdings" panose="05000000000000000000" pitchFamily="2" charset="2"/>
              </a:rPr>
              <a:t>PC</a:t>
            </a:r>
            <a:r>
              <a:rPr lang="de-DE" altLang="de-DE" sz="2000" dirty="0">
                <a:sym typeface="Wingdings" panose="05000000000000000000" pitchFamily="2" charset="2"/>
              </a:rPr>
              <a:t>, Internet</a:t>
            </a:r>
          </a:p>
          <a:p>
            <a:pPr>
              <a:buFontTx/>
              <a:buChar char="•"/>
            </a:pPr>
            <a:r>
              <a:rPr lang="de-DE" altLang="de-DE" sz="2000" dirty="0"/>
              <a:t> Second </a:t>
            </a:r>
            <a:r>
              <a:rPr lang="de-DE" altLang="de-DE" sz="2000" dirty="0" err="1"/>
              <a:t>generation</a:t>
            </a:r>
            <a:r>
              <a:rPr lang="de-DE" altLang="de-DE" sz="2000" dirty="0"/>
              <a:t> (</a:t>
            </a:r>
            <a:r>
              <a:rPr lang="de-DE" altLang="de-DE" sz="2000" dirty="0" err="1"/>
              <a:t>Helsper</a:t>
            </a:r>
            <a:r>
              <a:rPr lang="de-DE" altLang="de-DE" sz="2000" dirty="0"/>
              <a:t> &amp; </a:t>
            </a:r>
            <a:r>
              <a:rPr lang="de-DE" altLang="de-DE" sz="2000" dirty="0" err="1"/>
              <a:t>Eynon</a:t>
            </a:r>
            <a:r>
              <a:rPr lang="de-DE" altLang="de-DE" sz="2000" dirty="0"/>
              <a:t>, 2010): geb. ab 1990</a:t>
            </a:r>
            <a:br>
              <a:rPr lang="de-DE" altLang="de-DE" sz="2000" dirty="0"/>
            </a:br>
            <a:r>
              <a:rPr lang="de-DE" altLang="de-DE" sz="2000" dirty="0"/>
              <a:t>  </a:t>
            </a:r>
            <a:r>
              <a:rPr lang="de-DE" altLang="de-DE" sz="2000" dirty="0" smtClean="0"/>
              <a:t>Google</a:t>
            </a:r>
            <a:r>
              <a:rPr lang="de-DE" altLang="de-DE" sz="2000" dirty="0"/>
              <a:t>, iPod, </a:t>
            </a:r>
            <a:r>
              <a:rPr lang="de-DE" altLang="de-DE" sz="2000" dirty="0" smtClean="0"/>
              <a:t>E-Mail</a:t>
            </a:r>
            <a:r>
              <a:rPr lang="de-DE" altLang="de-DE" sz="2000" dirty="0"/>
              <a:t>, Chat</a:t>
            </a:r>
          </a:p>
          <a:p>
            <a:pPr>
              <a:buFontTx/>
              <a:buChar char="•"/>
            </a:pPr>
            <a:r>
              <a:rPr lang="de-DE" altLang="de-DE" sz="2000" dirty="0"/>
              <a:t> Third </a:t>
            </a:r>
            <a:r>
              <a:rPr lang="de-DE" altLang="de-DE" sz="2000" dirty="0" err="1"/>
              <a:t>generation</a:t>
            </a:r>
            <a:r>
              <a:rPr lang="de-DE" altLang="de-DE" sz="2000" dirty="0"/>
              <a:t> (Wang et al., 2014): geb. ab 2000 </a:t>
            </a:r>
            <a:br>
              <a:rPr lang="de-DE" altLang="de-DE" sz="2000" dirty="0"/>
            </a:br>
            <a:r>
              <a:rPr lang="de-DE" altLang="de-DE" sz="2000" dirty="0"/>
              <a:t>  </a:t>
            </a:r>
            <a:r>
              <a:rPr lang="de-DE" altLang="de-DE" sz="2000" dirty="0" smtClean="0">
                <a:sym typeface="Wingdings" panose="05000000000000000000" pitchFamily="2" charset="2"/>
              </a:rPr>
              <a:t>Handy</a:t>
            </a:r>
            <a:r>
              <a:rPr lang="de-DE" altLang="de-DE" sz="2000" dirty="0">
                <a:sym typeface="Wingdings" panose="05000000000000000000" pitchFamily="2" charset="2"/>
              </a:rPr>
              <a:t>, Smartphone, Tablets, Clouds, Soziale Netzwerke</a:t>
            </a:r>
            <a:endParaRPr lang="de-DE" altLang="de-DE" sz="2000" dirty="0"/>
          </a:p>
        </p:txBody>
      </p:sp>
      <p:pic>
        <p:nvPicPr>
          <p:cNvPr id="51207" name="Grafik 1"/>
          <p:cNvPicPr>
            <a:picLocks noChangeAspect="1"/>
          </p:cNvPicPr>
          <p:nvPr/>
        </p:nvPicPr>
        <p:blipFill>
          <a:blip r:embed="rId3">
            <a:extLst>
              <a:ext uri="{28A0092B-C50C-407E-A947-70E740481C1C}">
                <a14:useLocalDpi xmlns:a14="http://schemas.microsoft.com/office/drawing/2010/main" val="0"/>
              </a:ext>
            </a:extLst>
          </a:blip>
          <a:srcRect l="3438" t="17142" r="59097" b="64549"/>
          <a:stretch>
            <a:fillRect/>
          </a:stretch>
        </p:blipFill>
        <p:spPr bwMode="auto">
          <a:xfrm>
            <a:off x="639763" y="4094163"/>
            <a:ext cx="7545387"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 Box 10"/>
          <p:cNvSpPr txBox="1">
            <a:spLocks noChangeArrowheads="1"/>
          </p:cNvSpPr>
          <p:nvPr/>
        </p:nvSpPr>
        <p:spPr bwMode="auto">
          <a:xfrm>
            <a:off x="3710527" y="5092956"/>
            <a:ext cx="184467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(Nature, Eds., 2017)</a:t>
            </a:r>
          </a:p>
        </p:txBody>
      </p:sp>
      <p:pic>
        <p:nvPicPr>
          <p:cNvPr id="51209" name="Grafik 2"/>
          <p:cNvPicPr>
            <a:picLocks noChangeAspect="1"/>
          </p:cNvPicPr>
          <p:nvPr/>
        </p:nvPicPr>
        <p:blipFill>
          <a:blip r:embed="rId4">
            <a:extLst>
              <a:ext uri="{28A0092B-C50C-407E-A947-70E740481C1C}">
                <a14:useLocalDpi xmlns:a14="http://schemas.microsoft.com/office/drawing/2010/main" val="0"/>
              </a:ext>
            </a:extLst>
          </a:blip>
          <a:srcRect l="25758" t="35831" r="42599" b="56741"/>
          <a:stretch>
            <a:fillRect/>
          </a:stretch>
        </p:blipFill>
        <p:spPr bwMode="auto">
          <a:xfrm>
            <a:off x="670759" y="5368387"/>
            <a:ext cx="578802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 Box 10"/>
          <p:cNvSpPr txBox="1">
            <a:spLocks noChangeArrowheads="1"/>
          </p:cNvSpPr>
          <p:nvPr/>
        </p:nvSpPr>
        <p:spPr bwMode="auto">
          <a:xfrm>
            <a:off x="4556959" y="5871100"/>
            <a:ext cx="11303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(JTE, 2017)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wipe(up)">
                                      <p:cBhvr>
                                        <p:cTn id="7" dur="500"/>
                                        <p:tgtEl>
                                          <p:spTgt spid="5120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1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1207"/>
                                        </p:tgtEl>
                                        <p:attrNameLst>
                                          <p:attrName>style.visibility</p:attrName>
                                        </p:attrNameLst>
                                      </p:cBhvr>
                                      <p:to>
                                        <p:strVal val="visible"/>
                                      </p:to>
                                    </p:set>
                                    <p:animEffect transition="in" filter="wipe(up)">
                                      <p:cBhvr>
                                        <p:cTn id="15" dur="500"/>
                                        <p:tgtEl>
                                          <p:spTgt spid="51207"/>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12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1209"/>
                                        </p:tgtEl>
                                        <p:attrNameLst>
                                          <p:attrName>style.visibility</p:attrName>
                                        </p:attrNameLst>
                                      </p:cBhvr>
                                      <p:to>
                                        <p:strVal val="visible"/>
                                      </p:to>
                                    </p:set>
                                    <p:animEffect transition="in" filter="wipe(up)">
                                      <p:cBhvr>
                                        <p:cTn id="23" dur="500"/>
                                        <p:tgtEl>
                                          <p:spTgt spid="5120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P spid="51206" grpId="0"/>
      <p:bldP spid="51208" grpId="0"/>
      <p:bldP spid="512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Grafik 2"/>
          <p:cNvPicPr>
            <a:picLocks noChangeAspect="1"/>
          </p:cNvPicPr>
          <p:nvPr/>
        </p:nvPicPr>
        <p:blipFill>
          <a:blip r:embed="rId3">
            <a:extLst>
              <a:ext uri="{28A0092B-C50C-407E-A947-70E740481C1C}">
                <a14:useLocalDpi xmlns:a14="http://schemas.microsoft.com/office/drawing/2010/main" val="0"/>
              </a:ext>
            </a:extLst>
          </a:blip>
          <a:srcRect l="3746"/>
          <a:stretch>
            <a:fillRect/>
          </a:stretch>
        </p:blipFill>
        <p:spPr bwMode="auto">
          <a:xfrm>
            <a:off x="1826699" y="1354376"/>
            <a:ext cx="59213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a:t>
            </a:r>
            <a:endParaRPr lang="de-DE" altLang="de-DE" dirty="0" smtClean="0"/>
          </a:p>
        </p:txBody>
      </p:sp>
      <p:sp>
        <p:nvSpPr>
          <p:cNvPr id="53251" name="Rectangle 3"/>
          <p:cNvSpPr>
            <a:spLocks noGrp="1" noChangeArrowheads="1"/>
          </p:cNvSpPr>
          <p:nvPr>
            <p:ph idx="1"/>
          </p:nvPr>
        </p:nvSpPr>
        <p:spPr>
          <a:xfrm>
            <a:off x="685800" y="776208"/>
            <a:ext cx="7772400" cy="492929"/>
          </a:xfrm>
        </p:spPr>
        <p:txBody>
          <a:bodyPr/>
          <a:lstStyle/>
          <a:p>
            <a:pPr eaLnBrk="1" hangingPunct="1">
              <a:buFontTx/>
              <a:buNone/>
            </a:pPr>
            <a:r>
              <a:rPr lang="de-DE" altLang="de-DE" b="1" dirty="0" smtClean="0"/>
              <a:t>Internationale Studie 2014: „</a:t>
            </a:r>
            <a:r>
              <a:rPr lang="de-DE" altLang="de-DE" b="1" dirty="0" err="1" smtClean="0"/>
              <a:t>myth</a:t>
            </a:r>
            <a:r>
              <a:rPr lang="de-DE" altLang="de-DE" b="1" dirty="0" smtClean="0"/>
              <a:t> </a:t>
            </a:r>
            <a:r>
              <a:rPr lang="de-DE" altLang="de-DE" b="1" dirty="0" err="1" smtClean="0"/>
              <a:t>of</a:t>
            </a:r>
            <a:r>
              <a:rPr lang="de-DE" altLang="de-DE" b="1" dirty="0" smtClean="0"/>
              <a:t> digital natives“</a:t>
            </a:r>
          </a:p>
        </p:txBody>
      </p:sp>
      <p:sp>
        <p:nvSpPr>
          <p:cNvPr id="53253"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2" name="Rectangle 8"/>
          <p:cNvSpPr>
            <a:spLocks noChangeArrowheads="1"/>
          </p:cNvSpPr>
          <p:nvPr/>
        </p:nvSpPr>
        <p:spPr bwMode="auto">
          <a:xfrm>
            <a:off x="2309248" y="1702039"/>
            <a:ext cx="5002316" cy="309562"/>
          </a:xfrm>
          <a:prstGeom prst="rect">
            <a:avLst/>
          </a:prstGeom>
          <a:noFill/>
          <a:ln w="28575"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53255" name="Text Box 8"/>
          <p:cNvSpPr txBox="1">
            <a:spLocks noChangeArrowheads="1"/>
          </p:cNvSpPr>
          <p:nvPr/>
        </p:nvSpPr>
        <p:spPr bwMode="auto">
          <a:xfrm>
            <a:off x="7337829" y="6051281"/>
            <a:ext cx="161909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smtClean="0"/>
              <a:t>Wang </a:t>
            </a:r>
            <a:r>
              <a:rPr lang="de-DE" altLang="de-DE" sz="1400" b="1" dirty="0"/>
              <a:t>et al., </a:t>
            </a:r>
            <a:r>
              <a:rPr lang="de-DE" altLang="de-DE" sz="1400" b="1" dirty="0" smtClean="0"/>
              <a:t>2014</a:t>
            </a:r>
            <a:endParaRPr lang="de-DE" altLang="de-DE" sz="1400" b="1" dirty="0"/>
          </a:p>
        </p:txBody>
      </p:sp>
      <p:sp>
        <p:nvSpPr>
          <p:cNvPr id="3" name="Rectangle 8"/>
          <p:cNvSpPr>
            <a:spLocks noChangeArrowheads="1"/>
          </p:cNvSpPr>
          <p:nvPr/>
        </p:nvSpPr>
        <p:spPr bwMode="auto">
          <a:xfrm>
            <a:off x="2437887" y="2045584"/>
            <a:ext cx="4735512" cy="309562"/>
          </a:xfrm>
          <a:prstGeom prst="rect">
            <a:avLst/>
          </a:prstGeom>
          <a:noFill/>
          <a:ln w="28575"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4" name="Rectangle 8"/>
          <p:cNvSpPr>
            <a:spLocks noChangeArrowheads="1"/>
          </p:cNvSpPr>
          <p:nvPr/>
        </p:nvSpPr>
        <p:spPr bwMode="auto">
          <a:xfrm>
            <a:off x="2456937" y="3395713"/>
            <a:ext cx="4183062" cy="309562"/>
          </a:xfrm>
          <a:prstGeom prst="rect">
            <a:avLst/>
          </a:prstGeom>
          <a:noFill/>
          <a:ln w="28575"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solidFill>
                <a:srgbClr val="FF00FF"/>
              </a:solidFill>
            </a:endParaRPr>
          </a:p>
        </p:txBody>
      </p:sp>
      <p:sp>
        <p:nvSpPr>
          <p:cNvPr id="5" name="Rectangle 8"/>
          <p:cNvSpPr>
            <a:spLocks noChangeArrowheads="1"/>
          </p:cNvSpPr>
          <p:nvPr/>
        </p:nvSpPr>
        <p:spPr bwMode="auto">
          <a:xfrm>
            <a:off x="2485512" y="3930889"/>
            <a:ext cx="4183062" cy="309562"/>
          </a:xfrm>
          <a:prstGeom prst="rect">
            <a:avLst/>
          </a:prstGeom>
          <a:noFill/>
          <a:ln w="28575"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II</a:t>
            </a:r>
            <a:endParaRPr lang="de-DE" altLang="de-DE" dirty="0" smtClean="0"/>
          </a:p>
        </p:txBody>
      </p:sp>
      <p:sp>
        <p:nvSpPr>
          <p:cNvPr id="55298" name="Rectangle 3"/>
          <p:cNvSpPr>
            <a:spLocks noGrp="1" noChangeArrowheads="1"/>
          </p:cNvSpPr>
          <p:nvPr>
            <p:ph idx="1"/>
          </p:nvPr>
        </p:nvSpPr>
        <p:spPr>
          <a:xfrm>
            <a:off x="685800" y="768458"/>
            <a:ext cx="7772400" cy="502403"/>
          </a:xfrm>
        </p:spPr>
        <p:txBody>
          <a:bodyPr/>
          <a:lstStyle/>
          <a:p>
            <a:pPr algn="ctr" eaLnBrk="1" hangingPunct="1">
              <a:buFontTx/>
              <a:buNone/>
            </a:pPr>
            <a:r>
              <a:rPr lang="de-DE" altLang="de-DE" sz="2800" b="1" dirty="0" smtClean="0"/>
              <a:t>Nationale Studie 2015:</a:t>
            </a:r>
          </a:p>
        </p:txBody>
      </p:sp>
      <p:sp>
        <p:nvSpPr>
          <p:cNvPr id="5530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pic>
        <p:nvPicPr>
          <p:cNvPr id="55301" name="Picture 11" descr="https://www.divsi.de/wp-content/uploads/2015/04/DIVSI-U9-Studie-S19-DIVSI-Internet-Milieus-Gesamtbevoelkerung.png"/>
          <p:cNvPicPr>
            <a:picLocks noChangeAspect="1" noChangeArrowheads="1"/>
          </p:cNvPicPr>
          <p:nvPr/>
        </p:nvPicPr>
        <p:blipFill>
          <a:blip r:embed="rId3">
            <a:extLst>
              <a:ext uri="{28A0092B-C50C-407E-A947-70E740481C1C}">
                <a14:useLocalDpi xmlns:a14="http://schemas.microsoft.com/office/drawing/2010/main" val="0"/>
              </a:ext>
            </a:extLst>
          </a:blip>
          <a:srcRect b="7092"/>
          <a:stretch>
            <a:fillRect/>
          </a:stretch>
        </p:blipFill>
        <p:spPr bwMode="auto">
          <a:xfrm>
            <a:off x="1038381" y="1260410"/>
            <a:ext cx="7097446" cy="509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8"/>
          <p:cNvSpPr txBox="1">
            <a:spLocks noChangeArrowheads="1"/>
          </p:cNvSpPr>
          <p:nvPr/>
        </p:nvSpPr>
        <p:spPr bwMode="auto">
          <a:xfrm>
            <a:off x="6570098" y="952633"/>
            <a:ext cx="156572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400" b="1" dirty="0" smtClean="0"/>
              <a:t>DIVSI</a:t>
            </a:r>
            <a:r>
              <a:rPr lang="de-DE" altLang="de-DE" sz="1400" b="1" dirty="0"/>
              <a:t>, </a:t>
            </a:r>
            <a:r>
              <a:rPr lang="de-DE" altLang="de-DE" sz="1400" b="1" dirty="0" smtClean="0"/>
              <a:t>2015</a:t>
            </a:r>
            <a:endParaRPr lang="de-DE" altLang="de-DE" sz="14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II</a:t>
            </a:r>
            <a:endParaRPr lang="de-DE" altLang="de-DE" dirty="0" smtClean="0"/>
          </a:p>
        </p:txBody>
      </p:sp>
      <p:sp>
        <p:nvSpPr>
          <p:cNvPr id="57346" name="Rectangle 3"/>
          <p:cNvSpPr>
            <a:spLocks noGrp="1" noChangeArrowheads="1"/>
          </p:cNvSpPr>
          <p:nvPr>
            <p:ph idx="1"/>
          </p:nvPr>
        </p:nvSpPr>
        <p:spPr>
          <a:xfrm>
            <a:off x="685800" y="737463"/>
            <a:ext cx="7772400" cy="533400"/>
          </a:xfrm>
        </p:spPr>
        <p:txBody>
          <a:bodyPr/>
          <a:lstStyle/>
          <a:p>
            <a:pPr algn="ctr" eaLnBrk="1" hangingPunct="1">
              <a:buFontTx/>
              <a:buNone/>
            </a:pPr>
            <a:r>
              <a:rPr lang="de-DE" altLang="de-DE" sz="2800" b="1" dirty="0" smtClean="0"/>
              <a:t>Nationale Studie 2015:</a:t>
            </a:r>
          </a:p>
        </p:txBody>
      </p:sp>
      <p:sp>
        <p:nvSpPr>
          <p:cNvPr id="5734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7349" name="Text Box 5"/>
          <p:cNvSpPr txBox="1">
            <a:spLocks noChangeArrowheads="1"/>
          </p:cNvSpPr>
          <p:nvPr/>
        </p:nvSpPr>
        <p:spPr bwMode="auto">
          <a:xfrm>
            <a:off x="6459269" y="924948"/>
            <a:ext cx="165056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400" b="1" dirty="0" smtClean="0"/>
              <a:t>DIVSI</a:t>
            </a:r>
            <a:r>
              <a:rPr lang="de-DE" altLang="de-DE" sz="1400" b="1" dirty="0"/>
              <a:t>, </a:t>
            </a:r>
            <a:r>
              <a:rPr lang="de-DE" altLang="de-DE" sz="1400" b="1" dirty="0" smtClean="0"/>
              <a:t>2015</a:t>
            </a:r>
            <a:endParaRPr lang="de-DE" altLang="de-DE" sz="1400" b="1" dirty="0"/>
          </a:p>
        </p:txBody>
      </p:sp>
      <p:pic>
        <p:nvPicPr>
          <p:cNvPr id="57350" name="Picture 8" descr="https://www.divsi.de/wp-content/uploads/2015/04/DIVSI-U9-Studie-S20-DIVSI-Internet-Milieus-U25.png"/>
          <p:cNvPicPr>
            <a:picLocks noChangeAspect="1" noChangeArrowheads="1"/>
          </p:cNvPicPr>
          <p:nvPr/>
        </p:nvPicPr>
        <p:blipFill>
          <a:blip r:embed="rId3">
            <a:extLst>
              <a:ext uri="{28A0092B-C50C-407E-A947-70E740481C1C}">
                <a14:useLocalDpi xmlns:a14="http://schemas.microsoft.com/office/drawing/2010/main" val="0"/>
              </a:ext>
            </a:extLst>
          </a:blip>
          <a:srcRect b="8199"/>
          <a:stretch>
            <a:fillRect/>
          </a:stretch>
        </p:blipFill>
        <p:spPr bwMode="auto">
          <a:xfrm>
            <a:off x="1044382" y="1299112"/>
            <a:ext cx="7065453" cy="501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21" descr="https://www.divsi.de/wp-content/uploads/2015/04/DIVSI-U9-Studie-S23-Digital-Souveraene-26-Prozent.png"/>
          <p:cNvPicPr>
            <a:picLocks noChangeAspect="1" noChangeArrowheads="1"/>
          </p:cNvPicPr>
          <p:nvPr/>
        </p:nvPicPr>
        <p:blipFill>
          <a:blip r:embed="rId3">
            <a:extLst>
              <a:ext uri="{28A0092B-C50C-407E-A947-70E740481C1C}">
                <a14:useLocalDpi xmlns:a14="http://schemas.microsoft.com/office/drawing/2010/main" val="0"/>
              </a:ext>
            </a:extLst>
          </a:blip>
          <a:srcRect b="9846"/>
          <a:stretch>
            <a:fillRect/>
          </a:stretch>
        </p:blipFill>
        <p:spPr bwMode="auto">
          <a:xfrm>
            <a:off x="682625" y="1901825"/>
            <a:ext cx="7620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II</a:t>
            </a:r>
            <a:endParaRPr lang="de-DE" altLang="de-DE" dirty="0" smtClean="0"/>
          </a:p>
        </p:txBody>
      </p:sp>
      <p:sp>
        <p:nvSpPr>
          <p:cNvPr id="59395" name="Rectangle 3"/>
          <p:cNvSpPr>
            <a:spLocks noGrp="1" noChangeArrowheads="1"/>
          </p:cNvSpPr>
          <p:nvPr>
            <p:ph idx="1"/>
          </p:nvPr>
        </p:nvSpPr>
        <p:spPr>
          <a:xfrm>
            <a:off x="685800" y="745208"/>
            <a:ext cx="7772400" cy="525650"/>
          </a:xfrm>
        </p:spPr>
        <p:txBody>
          <a:bodyPr/>
          <a:lstStyle/>
          <a:p>
            <a:pPr algn="ctr" eaLnBrk="1" hangingPunct="1">
              <a:buFontTx/>
              <a:buNone/>
            </a:pPr>
            <a:r>
              <a:rPr lang="de-DE" altLang="de-DE" sz="2800" b="1" dirty="0" smtClean="0"/>
              <a:t>Nationale Studie 2015:</a:t>
            </a:r>
          </a:p>
        </p:txBody>
      </p:sp>
      <p:sp>
        <p:nvSpPr>
          <p:cNvPr id="59397"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pic>
        <p:nvPicPr>
          <p:cNvPr id="42003" name="Picture 19" descr="https://www.divsi.de/wp-content/uploads/2015/04/DIVSI-U9-Studie-S23-Geraetebesitz-von-Kindern.png"/>
          <p:cNvPicPr>
            <a:picLocks noChangeAspect="1" noChangeArrowheads="1"/>
          </p:cNvPicPr>
          <p:nvPr/>
        </p:nvPicPr>
        <p:blipFill>
          <a:blip r:embed="rId4">
            <a:extLst>
              <a:ext uri="{28A0092B-C50C-407E-A947-70E740481C1C}">
                <a14:useLocalDpi xmlns:a14="http://schemas.microsoft.com/office/drawing/2010/main" val="0"/>
              </a:ext>
            </a:extLst>
          </a:blip>
          <a:srcRect b="14491"/>
          <a:stretch>
            <a:fillRect/>
          </a:stretch>
        </p:blipFill>
        <p:spPr bwMode="auto">
          <a:xfrm>
            <a:off x="668207" y="1490072"/>
            <a:ext cx="7620000"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 Box 17"/>
          <p:cNvSpPr txBox="1">
            <a:spLocks noChangeArrowheads="1"/>
          </p:cNvSpPr>
          <p:nvPr/>
        </p:nvSpPr>
        <p:spPr bwMode="auto">
          <a:xfrm>
            <a:off x="6525419" y="902992"/>
            <a:ext cx="176278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400" b="1" dirty="0" smtClean="0"/>
              <a:t>DIVSI</a:t>
            </a:r>
            <a:r>
              <a:rPr lang="de-DE" altLang="de-DE" sz="1400" b="1" dirty="0"/>
              <a:t>, </a:t>
            </a:r>
            <a:r>
              <a:rPr lang="de-DE" altLang="de-DE" sz="1400" b="1" dirty="0" smtClean="0"/>
              <a:t>2015</a:t>
            </a:r>
            <a:endParaRPr lang="de-DE" altLang="de-DE" sz="1400" b="1" dirty="0"/>
          </a:p>
        </p:txBody>
      </p:sp>
      <p:sp>
        <p:nvSpPr>
          <p:cNvPr id="2" name="Rechteck 1"/>
          <p:cNvSpPr>
            <a:spLocks noChangeArrowheads="1"/>
          </p:cNvSpPr>
          <p:nvPr/>
        </p:nvSpPr>
        <p:spPr bwMode="auto">
          <a:xfrm>
            <a:off x="738057" y="1615484"/>
            <a:ext cx="2305050" cy="280988"/>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ChangeArrowheads="1"/>
          </p:cNvSpPr>
          <p:nvPr>
            <p:ph type="title"/>
          </p:nvPr>
        </p:nvSpPr>
        <p:spPr/>
        <p:txBody>
          <a:bodyPr/>
          <a:lstStyle/>
          <a:p>
            <a:pPr eaLnBrk="1" hangingPunct="1"/>
            <a:r>
              <a:rPr lang="de-DE" altLang="de-DE" smtClean="0"/>
              <a:t>Internet: .de-Domains </a:t>
            </a:r>
            <a:r>
              <a:rPr lang="de-DE" altLang="de-DE" sz="1200" b="0" smtClean="0"/>
              <a:t>(Stand 07/2018)</a:t>
            </a:r>
          </a:p>
        </p:txBody>
      </p:sp>
      <p:sp>
        <p:nvSpPr>
          <p:cNvPr id="14339" name="Text Box 2054"/>
          <p:cNvSpPr txBox="1">
            <a:spLocks noChangeArrowheads="1"/>
          </p:cNvSpPr>
          <p:nvPr/>
        </p:nvSpPr>
        <p:spPr bwMode="auto">
          <a:xfrm>
            <a:off x="1004888" y="522922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https://de.statista.com/statistik/daten/studie/39530/umfrage/entwicklung-der-domainzahl-mit-endung-de/, 8.07.2018</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l="3125" t="16306" r="27246" b="9305"/>
          <a:stretch>
            <a:fillRect/>
          </a:stretch>
        </p:blipFill>
        <p:spPr bwMode="auto">
          <a:xfrm>
            <a:off x="1176338" y="977900"/>
            <a:ext cx="6791325" cy="425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II</a:t>
            </a:r>
            <a:endParaRPr lang="de-DE" altLang="de-DE" dirty="0" smtClean="0"/>
          </a:p>
        </p:txBody>
      </p:sp>
      <p:sp>
        <p:nvSpPr>
          <p:cNvPr id="61442" name="Rectangle 3"/>
          <p:cNvSpPr>
            <a:spLocks noGrp="1" noChangeArrowheads="1"/>
          </p:cNvSpPr>
          <p:nvPr>
            <p:ph idx="1"/>
          </p:nvPr>
        </p:nvSpPr>
        <p:spPr>
          <a:xfrm>
            <a:off x="685800" y="752964"/>
            <a:ext cx="7772400" cy="517902"/>
          </a:xfrm>
        </p:spPr>
        <p:txBody>
          <a:bodyPr/>
          <a:lstStyle/>
          <a:p>
            <a:pPr algn="ctr" eaLnBrk="1" hangingPunct="1">
              <a:buFontTx/>
              <a:buNone/>
            </a:pPr>
            <a:r>
              <a:rPr lang="de-DE" altLang="de-DE" sz="2800" b="1" dirty="0" smtClean="0"/>
              <a:t>Nationale Studie 2015:</a:t>
            </a:r>
          </a:p>
        </p:txBody>
      </p:sp>
      <p:sp>
        <p:nvSpPr>
          <p:cNvPr id="6144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61445" name="Text Box 15"/>
          <p:cNvSpPr txBox="1">
            <a:spLocks noChangeArrowheads="1"/>
          </p:cNvSpPr>
          <p:nvPr/>
        </p:nvSpPr>
        <p:spPr bwMode="auto">
          <a:xfrm>
            <a:off x="6525419" y="895711"/>
            <a:ext cx="115127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smtClean="0"/>
              <a:t>DIVSI</a:t>
            </a:r>
            <a:r>
              <a:rPr lang="de-DE" altLang="de-DE" sz="1400" b="1" dirty="0"/>
              <a:t>, </a:t>
            </a:r>
            <a:r>
              <a:rPr lang="de-DE" altLang="de-DE" sz="1400" b="1" dirty="0" smtClean="0"/>
              <a:t>2015</a:t>
            </a:r>
            <a:endParaRPr lang="de-DE" altLang="de-DE" sz="1400" b="1" dirty="0"/>
          </a:p>
        </p:txBody>
      </p:sp>
      <p:pic>
        <p:nvPicPr>
          <p:cNvPr id="61446" name="Picture 17" descr="https://www.divsi.de/wp-content/uploads/2015/04/DIVSI-U9-Studie-S24-Chancen-und-Risiken-digitaler-Medien.png"/>
          <p:cNvPicPr>
            <a:picLocks noChangeAspect="1" noChangeArrowheads="1"/>
          </p:cNvPicPr>
          <p:nvPr/>
        </p:nvPicPr>
        <p:blipFill>
          <a:blip r:embed="rId3">
            <a:extLst>
              <a:ext uri="{28A0092B-C50C-407E-A947-70E740481C1C}">
                <a14:useLocalDpi xmlns:a14="http://schemas.microsoft.com/office/drawing/2010/main" val="0"/>
              </a:ext>
            </a:extLst>
          </a:blip>
          <a:srcRect b="8891"/>
          <a:stretch>
            <a:fillRect/>
          </a:stretch>
        </p:blipFill>
        <p:spPr bwMode="auto">
          <a:xfrm>
            <a:off x="250825" y="1270866"/>
            <a:ext cx="8586150" cy="452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rcRect l="25325" t="25131" r="26639" b="13309"/>
          <a:stretch>
            <a:fillRect/>
          </a:stretch>
        </p:blipFill>
        <p:spPr bwMode="auto">
          <a:xfrm>
            <a:off x="250825" y="1467839"/>
            <a:ext cx="6061180" cy="485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III</a:t>
            </a:r>
            <a:endParaRPr lang="de-DE" altLang="de-DE" dirty="0" smtClean="0"/>
          </a:p>
        </p:txBody>
      </p:sp>
      <p:sp>
        <p:nvSpPr>
          <p:cNvPr id="54274" name="Rectangle 3"/>
          <p:cNvSpPr>
            <a:spLocks noGrp="1" noChangeArrowheads="1"/>
          </p:cNvSpPr>
          <p:nvPr>
            <p:ph idx="1"/>
          </p:nvPr>
        </p:nvSpPr>
        <p:spPr>
          <a:xfrm>
            <a:off x="250825" y="736601"/>
            <a:ext cx="8642350" cy="615350"/>
          </a:xfrm>
        </p:spPr>
        <p:txBody>
          <a:bodyPr/>
          <a:lstStyle/>
          <a:p>
            <a:pPr eaLnBrk="1" hangingPunct="1">
              <a:buFontTx/>
              <a:buNone/>
            </a:pPr>
            <a:r>
              <a:rPr lang="de-DE" altLang="de-DE" b="1" dirty="0" smtClean="0"/>
              <a:t>Lehramtsstudierende/Referendare Chemie 2014 (N = 239</a:t>
            </a:r>
            <a:r>
              <a:rPr lang="de-DE" altLang="de-DE" b="1" dirty="0" smtClean="0"/>
              <a:t>):</a:t>
            </a:r>
            <a:endParaRPr lang="de-DE" altLang="de-DE" sz="2800" b="1" dirty="0" smtClean="0"/>
          </a:p>
        </p:txBody>
      </p:sp>
      <p:sp>
        <p:nvSpPr>
          <p:cNvPr id="65541"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4280" name="Text Box 12"/>
          <p:cNvSpPr txBox="1">
            <a:spLocks noChangeArrowheads="1"/>
          </p:cNvSpPr>
          <p:nvPr/>
        </p:nvSpPr>
        <p:spPr bwMode="auto">
          <a:xfrm>
            <a:off x="250825" y="1043975"/>
            <a:ext cx="1865312"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(Krause et al., 2014)</a:t>
            </a:r>
          </a:p>
        </p:txBody>
      </p:sp>
      <p:sp>
        <p:nvSpPr>
          <p:cNvPr id="3" name="Rechteck 2"/>
          <p:cNvSpPr/>
          <p:nvPr/>
        </p:nvSpPr>
        <p:spPr>
          <a:xfrm>
            <a:off x="7154863" y="2291517"/>
            <a:ext cx="1834154" cy="3046988"/>
          </a:xfrm>
          <a:prstGeom prst="rect">
            <a:avLst/>
          </a:prstGeom>
        </p:spPr>
        <p:txBody>
          <a:bodyPr wrap="square">
            <a:spAutoFit/>
          </a:bodyPr>
          <a:lstStyle/>
          <a:p>
            <a:pPr eaLnBrk="1" hangingPunct="1">
              <a:buFontTx/>
              <a:buNone/>
            </a:pPr>
            <a:r>
              <a:rPr lang="de-DE" altLang="de-DE" sz="2400" b="1" dirty="0" smtClean="0">
                <a:sym typeface="Wingdings" panose="05000000000000000000" pitchFamily="2" charset="2"/>
              </a:rPr>
              <a:t>Förderung </a:t>
            </a:r>
            <a:r>
              <a:rPr lang="de-DE" altLang="de-DE" sz="2400" b="1" dirty="0">
                <a:sym typeface="Wingdings" panose="05000000000000000000" pitchFamily="2" charset="2"/>
              </a:rPr>
              <a:t>des </a:t>
            </a:r>
            <a:r>
              <a:rPr lang="de-DE" altLang="de-DE" sz="2400" b="1" dirty="0" smtClean="0">
                <a:sym typeface="Wingdings" panose="05000000000000000000" pitchFamily="2" charset="2"/>
              </a:rPr>
              <a:t>Computer-</a:t>
            </a:r>
            <a:r>
              <a:rPr lang="de-DE" altLang="de-DE" sz="2400" b="1" dirty="0" err="1" smtClean="0">
                <a:sym typeface="Wingdings" panose="05000000000000000000" pitchFamily="2" charset="2"/>
              </a:rPr>
              <a:t>Selbstkon</a:t>
            </a:r>
            <a:r>
              <a:rPr lang="de-DE" altLang="de-DE" sz="2400" b="1" dirty="0" smtClean="0">
                <a:sym typeface="Wingdings" panose="05000000000000000000" pitchFamily="2" charset="2"/>
              </a:rPr>
              <a:t>-</a:t>
            </a:r>
            <a:r>
              <a:rPr lang="de-DE" altLang="de-DE" sz="2400" b="1" dirty="0" err="1" smtClean="0">
                <a:sym typeface="Wingdings" panose="05000000000000000000" pitchFamily="2" charset="2"/>
              </a:rPr>
              <a:t>zepts</a:t>
            </a:r>
            <a:r>
              <a:rPr lang="de-DE" altLang="de-DE" sz="2400" b="1" dirty="0" smtClean="0">
                <a:sym typeface="Wingdings" panose="05000000000000000000" pitchFamily="2" charset="2"/>
              </a:rPr>
              <a:t> </a:t>
            </a:r>
            <a:r>
              <a:rPr lang="de-DE" altLang="de-DE" sz="2400" b="1" dirty="0">
                <a:sym typeface="Wingdings" panose="05000000000000000000" pitchFamily="2" charset="2"/>
              </a:rPr>
              <a:t>durch spezifische Kurse</a:t>
            </a:r>
            <a:endParaRPr lang="de-DE" altLang="de-DE"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smtClean="0"/>
              <a:t>Umfrage IV</a:t>
            </a:r>
            <a:endParaRPr lang="de-DE" altLang="de-DE" dirty="0" smtClean="0"/>
          </a:p>
        </p:txBody>
      </p:sp>
      <p:sp>
        <p:nvSpPr>
          <p:cNvPr id="54274" name="Rectangle 3"/>
          <p:cNvSpPr>
            <a:spLocks noGrp="1" noChangeArrowheads="1"/>
          </p:cNvSpPr>
          <p:nvPr>
            <p:ph idx="1"/>
          </p:nvPr>
        </p:nvSpPr>
        <p:spPr>
          <a:xfrm>
            <a:off x="685800" y="1055178"/>
            <a:ext cx="7772400" cy="4800600"/>
          </a:xfrm>
        </p:spPr>
        <p:txBody>
          <a:bodyPr/>
          <a:lstStyle/>
          <a:p>
            <a:pPr eaLnBrk="1" hangingPunct="1">
              <a:buFontTx/>
              <a:buNone/>
            </a:pPr>
            <a:r>
              <a:rPr lang="de-DE" altLang="de-DE" sz="2800" b="1" dirty="0" smtClean="0"/>
              <a:t>Metastudie Hattie (2013, deutsch):</a:t>
            </a:r>
          </a:p>
          <a:p>
            <a:pPr eaLnBrk="1" hangingPunct="1">
              <a:buFontTx/>
              <a:buNone/>
            </a:pPr>
            <a:r>
              <a:rPr lang="de-DE" altLang="de-DE" b="1" dirty="0" smtClean="0">
                <a:sym typeface="Wingdings" panose="05000000000000000000" pitchFamily="2" charset="2"/>
              </a:rPr>
              <a:t>Durchschnittliche Effektstärke: d = 0,37 </a:t>
            </a:r>
            <a:br>
              <a:rPr lang="de-DE" altLang="de-DE" b="1" dirty="0" smtClean="0">
                <a:sym typeface="Wingdings" panose="05000000000000000000" pitchFamily="2" charset="2"/>
              </a:rPr>
            </a:br>
            <a:r>
              <a:rPr lang="de-DE" altLang="de-DE" b="1" dirty="0" smtClean="0">
                <a:sym typeface="Wingdings" panose="05000000000000000000" pitchFamily="2" charset="2"/>
              </a:rPr>
              <a:t>(81 Meta- und 4875 Einzelstudien)</a:t>
            </a:r>
          </a:p>
          <a:p>
            <a:pPr eaLnBrk="1" hangingPunct="1">
              <a:buFontTx/>
              <a:buNone/>
            </a:pPr>
            <a:r>
              <a:rPr lang="de-DE" altLang="de-DE" b="1" dirty="0" smtClean="0">
                <a:sym typeface="Wingdings" panose="05000000000000000000" pitchFamily="2" charset="2"/>
              </a:rPr>
              <a:t>Effektive Nutzung =</a:t>
            </a:r>
          </a:p>
          <a:p>
            <a:pPr eaLnBrk="1" hangingPunct="1">
              <a:buFont typeface="Arial" panose="020B0604020202020204" pitchFamily="34" charset="0"/>
              <a:buChar char="•"/>
            </a:pPr>
            <a:r>
              <a:rPr lang="de-DE" altLang="de-DE" b="1" dirty="0" smtClean="0">
                <a:sym typeface="Wingdings" panose="05000000000000000000" pitchFamily="2" charset="2"/>
              </a:rPr>
              <a:t>Vielzahl an Strategien</a:t>
            </a:r>
          </a:p>
          <a:p>
            <a:pPr eaLnBrk="1" hangingPunct="1">
              <a:buFont typeface="Arial" panose="020B0604020202020204" pitchFamily="34" charset="0"/>
              <a:buChar char="•"/>
            </a:pPr>
            <a:r>
              <a:rPr lang="de-DE" altLang="de-DE" b="1" dirty="0" smtClean="0">
                <a:sym typeface="Wingdings" panose="05000000000000000000" pitchFamily="2" charset="2"/>
              </a:rPr>
              <a:t>„Vortraining“ für Lehrpersonen</a:t>
            </a:r>
          </a:p>
          <a:p>
            <a:pPr eaLnBrk="1" hangingPunct="1">
              <a:buFont typeface="Arial" panose="020B0604020202020204" pitchFamily="34" charset="0"/>
              <a:buChar char="•"/>
            </a:pPr>
            <a:r>
              <a:rPr lang="de-DE" altLang="de-DE" b="1" dirty="0" smtClean="0">
                <a:sym typeface="Wingdings" panose="05000000000000000000" pitchFamily="2" charset="2"/>
              </a:rPr>
              <a:t>Multiple Lerngelegenheiten</a:t>
            </a:r>
          </a:p>
          <a:p>
            <a:pPr eaLnBrk="1" hangingPunct="1">
              <a:buFont typeface="Arial" panose="020B0604020202020204" pitchFamily="34" charset="0"/>
              <a:buChar char="•"/>
            </a:pPr>
            <a:r>
              <a:rPr lang="de-DE" altLang="de-DE" b="1" dirty="0" smtClean="0">
                <a:sym typeface="Wingdings" panose="05000000000000000000" pitchFamily="2" charset="2"/>
              </a:rPr>
              <a:t>Autonomie der Lernenden</a:t>
            </a:r>
          </a:p>
          <a:p>
            <a:pPr eaLnBrk="1" hangingPunct="1">
              <a:buFont typeface="Arial" panose="020B0604020202020204" pitchFamily="34" charset="0"/>
              <a:buChar char="•"/>
            </a:pPr>
            <a:r>
              <a:rPr lang="de-DE" altLang="de-DE" b="1" dirty="0" smtClean="0">
                <a:sym typeface="Wingdings" panose="05000000000000000000" pitchFamily="2" charset="2"/>
              </a:rPr>
              <a:t>Peer-Lernen (Dyaden </a:t>
            </a:r>
            <a:r>
              <a:rPr lang="de-DE" altLang="de-DE" b="1" dirty="0" err="1" smtClean="0">
                <a:sym typeface="Wingdings" panose="05000000000000000000" pitchFamily="2" charset="2"/>
              </a:rPr>
              <a:t>opt</a:t>
            </a:r>
            <a:r>
              <a:rPr lang="de-DE" altLang="de-DE" b="1" dirty="0" smtClean="0">
                <a:sym typeface="Wingdings" panose="05000000000000000000" pitchFamily="2" charset="2"/>
              </a:rPr>
              <a:t>.)</a:t>
            </a:r>
          </a:p>
          <a:p>
            <a:pPr eaLnBrk="1" hangingPunct="1">
              <a:buFont typeface="Arial" panose="020B0604020202020204" pitchFamily="34" charset="0"/>
              <a:buChar char="•"/>
            </a:pPr>
            <a:r>
              <a:rPr lang="de-DE" altLang="de-DE" b="1" dirty="0" smtClean="0">
                <a:sym typeface="Wingdings" panose="05000000000000000000" pitchFamily="2" charset="2"/>
              </a:rPr>
              <a:t>Feedback </a:t>
            </a:r>
          </a:p>
        </p:txBody>
      </p:sp>
      <p:sp>
        <p:nvSpPr>
          <p:cNvPr id="6758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4280" name="Text Box 12"/>
          <p:cNvSpPr txBox="1">
            <a:spLocks noChangeArrowheads="1"/>
          </p:cNvSpPr>
          <p:nvPr/>
        </p:nvSpPr>
        <p:spPr bwMode="auto">
          <a:xfrm>
            <a:off x="5397500" y="5632450"/>
            <a:ext cx="31575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(Meraner, 2015; </a:t>
            </a:r>
            <a:r>
              <a:rPr lang="de-DE" altLang="de-DE" sz="1400" b="1" dirty="0" err="1"/>
              <a:t>Dierkes</a:t>
            </a:r>
            <a:r>
              <a:rPr lang="de-DE" altLang="de-DE" sz="1400" b="1" dirty="0"/>
              <a:t>, 2015)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27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427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42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Zukunft ??</a:t>
            </a:r>
          </a:p>
        </p:txBody>
      </p:sp>
      <p:sp>
        <p:nvSpPr>
          <p:cNvPr id="69634" name="Rectangle 3"/>
          <p:cNvSpPr>
            <a:spLocks noGrp="1" noChangeArrowheads="1"/>
          </p:cNvSpPr>
          <p:nvPr>
            <p:ph idx="1"/>
          </p:nvPr>
        </p:nvSpPr>
        <p:spPr>
          <a:xfrm>
            <a:off x="685800" y="745215"/>
            <a:ext cx="7772400" cy="525651"/>
          </a:xfrm>
        </p:spPr>
        <p:txBody>
          <a:bodyPr/>
          <a:lstStyle/>
          <a:p>
            <a:pPr algn="ctr" eaLnBrk="1" hangingPunct="1">
              <a:buFontTx/>
              <a:buNone/>
            </a:pPr>
            <a:r>
              <a:rPr lang="de-DE" altLang="de-DE" sz="2800" b="1" dirty="0" err="1" smtClean="0"/>
              <a:t>FabLab</a:t>
            </a:r>
            <a:r>
              <a:rPr lang="de-DE" altLang="de-DE" sz="2800" b="1" dirty="0" smtClean="0"/>
              <a:t>-Nutzung: 3D-print im Unterricht </a:t>
            </a:r>
          </a:p>
        </p:txBody>
      </p:sp>
      <p:sp>
        <p:nvSpPr>
          <p:cNvPr id="6963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69637" name="Textfeld 3"/>
          <p:cNvSpPr txBox="1">
            <a:spLocks noChangeArrowheads="1"/>
          </p:cNvSpPr>
          <p:nvPr/>
        </p:nvSpPr>
        <p:spPr bwMode="auto">
          <a:xfrm>
            <a:off x="7405688" y="3541713"/>
            <a:ext cx="1354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a:t>(Bilkstein, 2013)</a:t>
            </a:r>
          </a:p>
        </p:txBody>
      </p:sp>
      <p:pic>
        <p:nvPicPr>
          <p:cNvPr id="69638" name="Grafi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88" y="1287463"/>
            <a:ext cx="2868612"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Grafi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3813" y="1295400"/>
            <a:ext cx="3617912"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Grafi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33813" y="1287463"/>
            <a:ext cx="3617912" cy="503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Zukunft ??</a:t>
            </a:r>
          </a:p>
        </p:txBody>
      </p:sp>
      <p:sp>
        <p:nvSpPr>
          <p:cNvPr id="71683"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pic>
        <p:nvPicPr>
          <p:cNvPr id="71684"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446362">
            <a:off x="2767013" y="1582738"/>
            <a:ext cx="3609975"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feld 3"/>
          <p:cNvSpPr txBox="1">
            <a:spLocks noChangeArrowheads="1"/>
          </p:cNvSpPr>
          <p:nvPr/>
        </p:nvSpPr>
        <p:spPr bwMode="auto">
          <a:xfrm>
            <a:off x="4983163" y="5905500"/>
            <a:ext cx="1354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a:t>(Bilkstein, 2013)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730" name="Grafik 1"/>
          <p:cNvPicPr>
            <a:picLocks noChangeAspect="1"/>
          </p:cNvPicPr>
          <p:nvPr/>
        </p:nvPicPr>
        <p:blipFill>
          <a:blip r:embed="rId3">
            <a:extLst>
              <a:ext uri="{28A0092B-C50C-407E-A947-70E740481C1C}">
                <a14:useLocalDpi xmlns:a14="http://schemas.microsoft.com/office/drawing/2010/main" val="0"/>
              </a:ext>
            </a:extLst>
          </a:blip>
          <a:srcRect l="28482" t="21413" r="28482" b="33246"/>
          <a:stretch>
            <a:fillRect/>
          </a:stretch>
        </p:blipFill>
        <p:spPr bwMode="auto">
          <a:xfrm>
            <a:off x="1255713" y="1516063"/>
            <a:ext cx="6632575" cy="478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Zukunft ??</a:t>
            </a:r>
          </a:p>
        </p:txBody>
      </p:sp>
      <p:sp>
        <p:nvSpPr>
          <p:cNvPr id="7373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6" name="Rectangle 3"/>
          <p:cNvSpPr txBox="1">
            <a:spLocks noChangeArrowheads="1"/>
          </p:cNvSpPr>
          <p:nvPr/>
        </p:nvSpPr>
        <p:spPr bwMode="auto">
          <a:xfrm>
            <a:off x="501650" y="657225"/>
            <a:ext cx="8192899" cy="91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a:lstStyle>
          <a:p>
            <a:pPr marL="0" indent="0" algn="ctr" eaLnBrk="1" hangingPunct="1">
              <a:buFontTx/>
              <a:buNone/>
              <a:defRPr/>
            </a:pPr>
            <a:r>
              <a:rPr lang="de-DE" altLang="de-DE" b="1" kern="0" dirty="0" smtClean="0"/>
              <a:t>Anforderungen im Vorbereitungsdienst und </a:t>
            </a:r>
            <a:r>
              <a:rPr lang="de-DE" altLang="de-DE" b="1" kern="0" dirty="0" smtClean="0"/>
              <a:t>im Schuleinsatz</a:t>
            </a:r>
            <a:endParaRPr lang="de-DE" altLang="de-DE" b="1" kern="0" dirty="0" smtClean="0"/>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rcRect l="29521" t="17564" r="29854" b="72362"/>
          <a:stretch>
            <a:fillRect/>
          </a:stretch>
        </p:blipFill>
        <p:spPr bwMode="auto">
          <a:xfrm>
            <a:off x="949325" y="3057525"/>
            <a:ext cx="74295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Zukunft ??</a:t>
            </a:r>
          </a:p>
        </p:txBody>
      </p:sp>
      <p:sp>
        <p:nvSpPr>
          <p:cNvPr id="75779"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6" name="Rectangle 3"/>
          <p:cNvSpPr txBox="1">
            <a:spLocks noChangeArrowheads="1"/>
          </p:cNvSpPr>
          <p:nvPr/>
        </p:nvSpPr>
        <p:spPr bwMode="auto">
          <a:xfrm>
            <a:off x="501650" y="657225"/>
            <a:ext cx="864235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a:lstStyle>
          <a:p>
            <a:pPr eaLnBrk="1" hangingPunct="1">
              <a:buFontTx/>
              <a:buNone/>
              <a:defRPr/>
            </a:pPr>
            <a:r>
              <a:rPr lang="de-DE" altLang="de-DE" sz="2800" b="1" kern="0" dirty="0" smtClean="0"/>
              <a:t>Anforderungen im Vorbereitungsdienst und </a:t>
            </a:r>
            <a:r>
              <a:rPr lang="de-DE" altLang="de-DE" sz="2800" b="1" kern="0" smtClean="0"/>
              <a:t>im Schuleinsatz</a:t>
            </a:r>
            <a:endParaRPr lang="de-DE" altLang="de-DE" sz="2800" b="1" kern="0" dirty="0" smtClean="0"/>
          </a:p>
          <a:p>
            <a:pPr eaLnBrk="1" hangingPunct="1">
              <a:buFontTx/>
              <a:buNone/>
              <a:defRPr/>
            </a:pPr>
            <a:r>
              <a:rPr lang="de-DE" altLang="de-DE" sz="2800" b="1" kern="0" dirty="0" smtClean="0"/>
              <a:t>eLearning-Portale:</a:t>
            </a:r>
          </a:p>
          <a:p>
            <a:pPr eaLnBrk="1" hangingPunct="1">
              <a:buFontTx/>
              <a:buNone/>
              <a:defRPr/>
            </a:pPr>
            <a:endParaRPr lang="de-DE" altLang="de-DE" sz="2800" b="1" kern="0" dirty="0" smtClean="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l="23927" t="19998" r="25359" b="42145"/>
          <a:stretch>
            <a:fillRect/>
          </a:stretch>
        </p:blipFill>
        <p:spPr bwMode="auto">
          <a:xfrm>
            <a:off x="501650" y="2312988"/>
            <a:ext cx="68516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rcRect l="20802" t="13960" r="44775" b="37039"/>
          <a:stretch>
            <a:fillRect/>
          </a:stretch>
        </p:blipFill>
        <p:spPr bwMode="auto">
          <a:xfrm>
            <a:off x="3168650" y="2141538"/>
            <a:ext cx="4840288"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4"/>
          <p:cNvGrpSpPr/>
          <p:nvPr/>
        </p:nvGrpSpPr>
        <p:grpSpPr>
          <a:xfrm>
            <a:off x="501650" y="3031393"/>
            <a:ext cx="8020231" cy="1412348"/>
            <a:chOff x="501650" y="3031393"/>
            <a:chExt cx="8020231" cy="1412348"/>
          </a:xfrm>
          <a:solidFill>
            <a:schemeClr val="bg1"/>
          </a:solidFill>
        </p:grpSpPr>
        <p:grpSp>
          <p:nvGrpSpPr>
            <p:cNvPr id="7" name="Gruppieren 6"/>
            <p:cNvGrpSpPr/>
            <p:nvPr/>
          </p:nvGrpSpPr>
          <p:grpSpPr>
            <a:xfrm>
              <a:off x="501650" y="3031393"/>
              <a:ext cx="7671163" cy="1412348"/>
              <a:chOff x="736418" y="4776952"/>
              <a:chExt cx="7671163" cy="1412348"/>
            </a:xfrm>
            <a:grpFill/>
          </p:grpSpPr>
          <p:pic>
            <p:nvPicPr>
              <p:cNvPr id="8" name="Grafik 7"/>
              <p:cNvPicPr>
                <a:picLocks noChangeAspect="1"/>
              </p:cNvPicPr>
              <p:nvPr/>
            </p:nvPicPr>
            <p:blipFill rotWithShape="1">
              <a:blip r:embed="rId5"/>
              <a:srcRect l="49296" t="62902" r="30035" b="27825"/>
              <a:stretch/>
            </p:blipFill>
            <p:spPr>
              <a:xfrm>
                <a:off x="4571999" y="4776952"/>
                <a:ext cx="3780064" cy="1059866"/>
              </a:xfrm>
              <a:prstGeom prst="rect">
                <a:avLst/>
              </a:prstGeom>
              <a:grpFill/>
              <a:ln>
                <a:noFill/>
              </a:ln>
            </p:spPr>
          </p:pic>
          <p:pic>
            <p:nvPicPr>
              <p:cNvPr id="9" name="Grafik 8"/>
              <p:cNvPicPr>
                <a:picLocks noChangeAspect="1"/>
              </p:cNvPicPr>
              <p:nvPr/>
            </p:nvPicPr>
            <p:blipFill rotWithShape="1">
              <a:blip r:embed="rId6"/>
              <a:srcRect t="87556" r="50187"/>
              <a:stretch/>
            </p:blipFill>
            <p:spPr>
              <a:xfrm>
                <a:off x="736418" y="5046029"/>
                <a:ext cx="3835581" cy="716160"/>
              </a:xfrm>
              <a:prstGeom prst="rect">
                <a:avLst/>
              </a:prstGeom>
              <a:grpFill/>
              <a:ln>
                <a:noFill/>
              </a:ln>
            </p:spPr>
          </p:pic>
          <p:sp>
            <p:nvSpPr>
              <p:cNvPr id="10" name="Text Box 12"/>
              <p:cNvSpPr txBox="1">
                <a:spLocks noChangeArrowheads="1"/>
              </p:cNvSpPr>
              <p:nvPr/>
            </p:nvSpPr>
            <p:spPr bwMode="auto">
              <a:xfrm>
                <a:off x="5236520" y="5881523"/>
                <a:ext cx="3171061" cy="307777"/>
              </a:xfrm>
              <a:prstGeom prst="rect">
                <a:avLst/>
              </a:prstGeom>
              <a:grp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defRPr/>
                </a:pPr>
                <a:r>
                  <a:rPr lang="de-DE" altLang="de-DE" sz="1400" b="1" dirty="0" smtClean="0"/>
                  <a:t>(Kirschner &amp; De </a:t>
                </a:r>
                <a:r>
                  <a:rPr lang="de-DE" altLang="de-DE" sz="1400" b="1" dirty="0" err="1" smtClean="0"/>
                  <a:t>Bruyckere</a:t>
                </a:r>
                <a:r>
                  <a:rPr lang="de-DE" altLang="de-DE" sz="1400" b="1" dirty="0" smtClean="0"/>
                  <a:t>, 2017 )</a:t>
                </a:r>
              </a:p>
            </p:txBody>
          </p:sp>
        </p:grpSp>
        <p:sp>
          <p:nvSpPr>
            <p:cNvPr id="3" name="Rechteck 2"/>
            <p:cNvSpPr/>
            <p:nvPr/>
          </p:nvSpPr>
          <p:spPr bwMode="auto">
            <a:xfrm>
              <a:off x="4402667" y="3039533"/>
              <a:ext cx="2658533" cy="160867"/>
            </a:xfrm>
            <a:prstGeom prst="rect">
              <a:avLst/>
            </a:prstGeom>
            <a:grpFill/>
            <a:ln w="28575" cap="flat" cmpd="sng" algn="ctr">
              <a:solidFill>
                <a:schemeClr val="bg1"/>
              </a:solidFill>
              <a:prstDash val="solid"/>
              <a:round/>
              <a:headEnd type="none" w="med" len="med"/>
              <a:tailEnd type="none" w="med" len="med"/>
            </a:ln>
            <a:effectLst/>
          </p:spPr>
          <p:txBody>
            <a:bodyPr wrap="none" anchor="ctr"/>
            <a:lstStyle/>
            <a:p>
              <a:pPr algn="ctr" eaLnBrk="1" hangingPunct="1">
                <a:defRPr/>
              </a:pPr>
              <a:endParaRPr lang="de-DE" sz="2400">
                <a:latin typeface="Arial" charset="0"/>
              </a:endParaRPr>
            </a:p>
          </p:txBody>
        </p:sp>
        <p:sp>
          <p:nvSpPr>
            <p:cNvPr id="12" name="Rechteck 11"/>
            <p:cNvSpPr/>
            <p:nvPr/>
          </p:nvSpPr>
          <p:spPr bwMode="auto">
            <a:xfrm>
              <a:off x="7208809" y="3947974"/>
              <a:ext cx="1313072" cy="137312"/>
            </a:xfrm>
            <a:prstGeom prst="rect">
              <a:avLst/>
            </a:prstGeom>
            <a:grpFill/>
            <a:ln w="28575" cap="flat" cmpd="sng" algn="ctr">
              <a:solidFill>
                <a:schemeClr val="bg1"/>
              </a:solidFill>
              <a:prstDash val="solid"/>
              <a:round/>
              <a:headEnd type="none" w="med" len="med"/>
              <a:tailEnd type="none" w="med" len="med"/>
            </a:ln>
            <a:effectLst/>
          </p:spPr>
          <p:txBody>
            <a:bodyPr wrap="none" anchor="ctr"/>
            <a:lstStyle/>
            <a:p>
              <a:pPr algn="ctr" eaLnBrk="1" hangingPunct="1">
                <a:defRPr/>
              </a:pPr>
              <a:endParaRPr lang="de-DE" sz="2400">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77826"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Präsentation</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7782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grpSp>
        <p:nvGrpSpPr>
          <p:cNvPr id="2" name="Group 44"/>
          <p:cNvGrpSpPr>
            <a:grpSpLocks/>
          </p:cNvGrpSpPr>
          <p:nvPr/>
        </p:nvGrpSpPr>
        <p:grpSpPr bwMode="auto">
          <a:xfrm rot="-5400000">
            <a:off x="4121944" y="1581944"/>
            <a:ext cx="900113" cy="5400675"/>
            <a:chOff x="3681" y="535"/>
            <a:chExt cx="567" cy="3402"/>
          </a:xfrm>
        </p:grpSpPr>
        <p:sp>
          <p:nvSpPr>
            <p:cNvPr id="77855" name="Text Box 4"/>
            <p:cNvSpPr txBox="1">
              <a:spLocks noChangeArrowheads="1"/>
            </p:cNvSpPr>
            <p:nvPr/>
          </p:nvSpPr>
          <p:spPr bwMode="auto">
            <a:xfrm>
              <a:off x="3681" y="535"/>
              <a:ext cx="454" cy="341"/>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1</a:t>
              </a:r>
            </a:p>
          </p:txBody>
        </p:sp>
        <p:sp>
          <p:nvSpPr>
            <p:cNvPr id="77856" name="Text Box 5"/>
            <p:cNvSpPr txBox="1">
              <a:spLocks noChangeArrowheads="1"/>
            </p:cNvSpPr>
            <p:nvPr/>
          </p:nvSpPr>
          <p:spPr bwMode="auto">
            <a:xfrm>
              <a:off x="3681" y="1102"/>
              <a:ext cx="454" cy="341"/>
            </a:xfrm>
            <a:prstGeom prst="rect">
              <a:avLst/>
            </a:prstGeom>
            <a:solidFill>
              <a:srgbClr val="DDDDDD"/>
            </a:solidFill>
            <a:ln w="38100" algn="ctr">
              <a:solidFill>
                <a:schemeClr val="tx1"/>
              </a:solidFill>
              <a:miter lim="800000"/>
              <a:headEnd/>
              <a:tailEnd/>
            </a:ln>
          </p:spPr>
          <p:txBody>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2</a:t>
              </a:r>
            </a:p>
          </p:txBody>
        </p:sp>
        <p:sp>
          <p:nvSpPr>
            <p:cNvPr id="77857" name="Text Box 6"/>
            <p:cNvSpPr txBox="1">
              <a:spLocks noChangeArrowheads="1"/>
            </p:cNvSpPr>
            <p:nvPr/>
          </p:nvSpPr>
          <p:spPr bwMode="auto">
            <a:xfrm>
              <a:off x="3681" y="1669"/>
              <a:ext cx="454" cy="341"/>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3</a:t>
              </a:r>
            </a:p>
          </p:txBody>
        </p:sp>
        <p:sp>
          <p:nvSpPr>
            <p:cNvPr id="77858" name="Text Box 7"/>
            <p:cNvSpPr txBox="1">
              <a:spLocks noChangeArrowheads="1"/>
            </p:cNvSpPr>
            <p:nvPr/>
          </p:nvSpPr>
          <p:spPr bwMode="auto">
            <a:xfrm>
              <a:off x="3681" y="2577"/>
              <a:ext cx="454" cy="340"/>
            </a:xfrm>
            <a:prstGeom prst="rect">
              <a:avLst/>
            </a:prstGeom>
            <a:solidFill>
              <a:schemeClr val="tx1"/>
            </a:solidFill>
            <a:ln w="38100" algn="ctr">
              <a:solidFill>
                <a:schemeClr val="tx1"/>
              </a:solidFill>
              <a:miter lim="800000"/>
              <a:headEnd/>
              <a:tailEnd/>
            </a:ln>
          </p:spPr>
          <p:txBody>
            <a:bodyPr anchor="ctr" anchorCtr="1"/>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sz="1600">
                  <a:solidFill>
                    <a:schemeClr val="bg1"/>
                  </a:solidFill>
                </a:rPr>
                <a:t>Ende</a:t>
              </a:r>
            </a:p>
          </p:txBody>
        </p:sp>
        <p:sp>
          <p:nvSpPr>
            <p:cNvPr id="77859" name="Text Box 8"/>
            <p:cNvSpPr txBox="1">
              <a:spLocks noChangeArrowheads="1"/>
            </p:cNvSpPr>
            <p:nvPr/>
          </p:nvSpPr>
          <p:spPr bwMode="auto">
            <a:xfrm>
              <a:off x="3681" y="3030"/>
              <a:ext cx="454" cy="340"/>
            </a:xfrm>
            <a:prstGeom prst="rect">
              <a:avLst/>
            </a:prstGeom>
            <a:solidFill>
              <a:srgbClr val="DDDDDD"/>
            </a:solidFill>
            <a:ln w="38100" algn="ctr">
              <a:solidFill>
                <a:schemeClr val="tx1"/>
              </a:solidFill>
              <a:miter lim="800000"/>
              <a:headEnd/>
              <a:tailEnd/>
            </a:ln>
          </p:spPr>
          <p:txBody>
            <a:bodyPr anchor="ctr" anchorCtr="1"/>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sz="2000"/>
                <a:t>2a</a:t>
              </a:r>
            </a:p>
          </p:txBody>
        </p:sp>
        <p:sp>
          <p:nvSpPr>
            <p:cNvPr id="77860" name="Text Box 10"/>
            <p:cNvSpPr txBox="1">
              <a:spLocks noChangeArrowheads="1"/>
            </p:cNvSpPr>
            <p:nvPr/>
          </p:nvSpPr>
          <p:spPr bwMode="auto">
            <a:xfrm>
              <a:off x="3681" y="3597"/>
              <a:ext cx="454" cy="340"/>
            </a:xfrm>
            <a:prstGeom prst="rect">
              <a:avLst/>
            </a:prstGeom>
            <a:solidFill>
              <a:srgbClr val="DDDDDD"/>
            </a:solidFill>
            <a:ln w="38100" algn="ctr">
              <a:solidFill>
                <a:schemeClr val="tx1"/>
              </a:solidFill>
              <a:miter lim="800000"/>
              <a:headEnd/>
              <a:tailEnd/>
            </a:ln>
          </p:spPr>
          <p:txBody>
            <a:bodyPr anchor="ctr" anchorCtr="1"/>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sz="2000"/>
                <a:t>2b</a:t>
              </a:r>
            </a:p>
          </p:txBody>
        </p:sp>
        <p:sp>
          <p:nvSpPr>
            <p:cNvPr id="77861" name="Line 11"/>
            <p:cNvSpPr>
              <a:spLocks noChangeShapeType="1"/>
            </p:cNvSpPr>
            <p:nvPr/>
          </p:nvSpPr>
          <p:spPr bwMode="auto">
            <a:xfrm>
              <a:off x="3908" y="2010"/>
              <a:ext cx="0" cy="340"/>
            </a:xfrm>
            <a:prstGeom prst="line">
              <a:avLst/>
            </a:prstGeom>
            <a:noFill/>
            <a:ln w="38100">
              <a:solidFill>
                <a:srgbClr val="008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de-DE"/>
            </a:p>
          </p:txBody>
        </p:sp>
        <p:cxnSp>
          <p:nvCxnSpPr>
            <p:cNvPr id="77862" name="AutoShape 12"/>
            <p:cNvCxnSpPr>
              <a:cxnSpLocks noChangeShapeType="1"/>
              <a:stCxn id="77855" idx="2"/>
              <a:endCxn id="77856" idx="0"/>
            </p:cNvCxnSpPr>
            <p:nvPr/>
          </p:nvCxnSpPr>
          <p:spPr bwMode="auto">
            <a:xfrm>
              <a:off x="3908" y="876"/>
              <a:ext cx="0" cy="226"/>
            </a:xfrm>
            <a:prstGeom prst="straightConnector1">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cxnSp>
        <p:cxnSp>
          <p:nvCxnSpPr>
            <p:cNvPr id="77863" name="AutoShape 13"/>
            <p:cNvCxnSpPr>
              <a:cxnSpLocks noChangeShapeType="1"/>
              <a:stCxn id="77856" idx="2"/>
              <a:endCxn id="77857" idx="0"/>
            </p:cNvCxnSpPr>
            <p:nvPr/>
          </p:nvCxnSpPr>
          <p:spPr bwMode="auto">
            <a:xfrm>
              <a:off x="3908" y="1443"/>
              <a:ext cx="0" cy="226"/>
            </a:xfrm>
            <a:prstGeom prst="straightConnector1">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cxnSp>
        <p:cxnSp>
          <p:nvCxnSpPr>
            <p:cNvPr id="77864" name="AutoShape 14"/>
            <p:cNvCxnSpPr>
              <a:cxnSpLocks noChangeShapeType="1"/>
              <a:stCxn id="77856" idx="3"/>
              <a:endCxn id="77859" idx="3"/>
            </p:cNvCxnSpPr>
            <p:nvPr/>
          </p:nvCxnSpPr>
          <p:spPr bwMode="auto">
            <a:xfrm>
              <a:off x="4147" y="1273"/>
              <a:ext cx="1" cy="1927"/>
            </a:xfrm>
            <a:prstGeom prst="bentConnector3">
              <a:avLst>
                <a:gd name="adj1" fmla="val 13200005"/>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77865" name="AutoShape 15"/>
            <p:cNvCxnSpPr>
              <a:cxnSpLocks noChangeShapeType="1"/>
              <a:stCxn id="77859" idx="2"/>
              <a:endCxn id="77860" idx="0"/>
            </p:cNvCxnSpPr>
            <p:nvPr/>
          </p:nvCxnSpPr>
          <p:spPr bwMode="auto">
            <a:xfrm>
              <a:off x="3908" y="3370"/>
              <a:ext cx="0" cy="227"/>
            </a:xfrm>
            <a:prstGeom prst="straightConnector1">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cxnSp>
        <p:cxnSp>
          <p:nvCxnSpPr>
            <p:cNvPr id="77866" name="AutoShape 17"/>
            <p:cNvCxnSpPr>
              <a:cxnSpLocks noChangeShapeType="1"/>
              <a:stCxn id="77860" idx="1"/>
              <a:endCxn id="77857" idx="1"/>
            </p:cNvCxnSpPr>
            <p:nvPr/>
          </p:nvCxnSpPr>
          <p:spPr bwMode="auto">
            <a:xfrm rot="10800000">
              <a:off x="3681" y="1840"/>
              <a:ext cx="8" cy="1927"/>
            </a:xfrm>
            <a:prstGeom prst="bentConnector3">
              <a:avLst>
                <a:gd name="adj1" fmla="val 1800000"/>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77867" name="Oval 22"/>
            <p:cNvSpPr>
              <a:spLocks noChangeArrowheads="1"/>
            </p:cNvSpPr>
            <p:nvPr/>
          </p:nvSpPr>
          <p:spPr bwMode="auto">
            <a:xfrm>
              <a:off x="4021" y="1159"/>
              <a:ext cx="227" cy="226"/>
            </a:xfrm>
            <a:prstGeom prst="ellipse">
              <a:avLst/>
            </a:prstGeom>
            <a:noFill/>
            <a:ln w="38100" algn="ctr">
              <a:solidFill>
                <a:srgbClr val="FF00FF"/>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68" name="Line 23"/>
            <p:cNvSpPr>
              <a:spLocks noChangeShapeType="1"/>
            </p:cNvSpPr>
            <p:nvPr/>
          </p:nvSpPr>
          <p:spPr bwMode="auto">
            <a:xfrm>
              <a:off x="3794" y="705"/>
              <a:ext cx="0" cy="198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3" name="Group 45"/>
          <p:cNvGrpSpPr>
            <a:grpSpLocks/>
          </p:cNvGrpSpPr>
          <p:nvPr/>
        </p:nvGrpSpPr>
        <p:grpSpPr bwMode="auto">
          <a:xfrm>
            <a:off x="330200" y="1676400"/>
            <a:ext cx="8483600" cy="1905000"/>
            <a:chOff x="272" y="1527"/>
            <a:chExt cx="5344" cy="1200"/>
          </a:xfrm>
        </p:grpSpPr>
        <p:sp>
          <p:nvSpPr>
            <p:cNvPr id="77831" name="Oval 5"/>
            <p:cNvSpPr>
              <a:spLocks noChangeArrowheads="1"/>
            </p:cNvSpPr>
            <p:nvPr/>
          </p:nvSpPr>
          <p:spPr bwMode="auto">
            <a:xfrm>
              <a:off x="272" y="1928"/>
              <a:ext cx="432" cy="432"/>
            </a:xfrm>
            <a:prstGeom prst="ellipse">
              <a:avLst/>
            </a:prstGeom>
            <a:solidFill>
              <a:schemeClr val="accent2"/>
            </a:solidFill>
            <a:ln w="28575">
              <a:solidFill>
                <a:schemeClr val="tx1"/>
              </a:solidFill>
              <a:round/>
              <a:headEnd/>
              <a:tailEnd/>
            </a:ln>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32" name="Rectangle 14"/>
            <p:cNvSpPr>
              <a:spLocks noChangeArrowheads="1"/>
            </p:cNvSpPr>
            <p:nvPr/>
          </p:nvSpPr>
          <p:spPr bwMode="auto">
            <a:xfrm>
              <a:off x="1292" y="1952"/>
              <a:ext cx="432" cy="384"/>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33" name="Rectangle 20"/>
            <p:cNvSpPr>
              <a:spLocks noChangeArrowheads="1"/>
            </p:cNvSpPr>
            <p:nvPr/>
          </p:nvSpPr>
          <p:spPr bwMode="auto">
            <a:xfrm>
              <a:off x="1973" y="1952"/>
              <a:ext cx="432" cy="384"/>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grpSp>
          <p:nvGrpSpPr>
            <p:cNvPr id="77834" name="Group 42"/>
            <p:cNvGrpSpPr>
              <a:grpSpLocks/>
            </p:cNvGrpSpPr>
            <p:nvPr/>
          </p:nvGrpSpPr>
          <p:grpSpPr bwMode="auto">
            <a:xfrm>
              <a:off x="4368" y="1527"/>
              <a:ext cx="1248" cy="1200"/>
              <a:chOff x="4368" y="1152"/>
              <a:chExt cx="1248" cy="1200"/>
            </a:xfrm>
          </p:grpSpPr>
          <p:grpSp>
            <p:nvGrpSpPr>
              <p:cNvPr id="77846" name="Group 21"/>
              <p:cNvGrpSpPr>
                <a:grpSpLocks/>
              </p:cNvGrpSpPr>
              <p:nvPr/>
            </p:nvGrpSpPr>
            <p:grpSpPr bwMode="auto">
              <a:xfrm>
                <a:off x="4368" y="1152"/>
                <a:ext cx="432" cy="1200"/>
                <a:chOff x="4368" y="1344"/>
                <a:chExt cx="432" cy="1200"/>
              </a:xfrm>
            </p:grpSpPr>
            <p:sp>
              <p:nvSpPr>
                <p:cNvPr id="77849" name="Rectangle 22"/>
                <p:cNvSpPr>
                  <a:spLocks noChangeArrowheads="1"/>
                </p:cNvSpPr>
                <p:nvPr/>
              </p:nvSpPr>
              <p:spPr bwMode="auto">
                <a:xfrm>
                  <a:off x="4368" y="1536"/>
                  <a:ext cx="432" cy="384"/>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grpSp>
              <p:nvGrpSpPr>
                <p:cNvPr id="77850" name="Group 23"/>
                <p:cNvGrpSpPr>
                  <a:grpSpLocks/>
                </p:cNvGrpSpPr>
                <p:nvPr/>
              </p:nvGrpSpPr>
              <p:grpSpPr bwMode="auto">
                <a:xfrm>
                  <a:off x="4368" y="1344"/>
                  <a:ext cx="432" cy="1200"/>
                  <a:chOff x="3744" y="1056"/>
                  <a:chExt cx="432" cy="1200"/>
                </a:xfrm>
              </p:grpSpPr>
              <p:sp>
                <p:nvSpPr>
                  <p:cNvPr id="77851" name="Oval 24"/>
                  <p:cNvSpPr>
                    <a:spLocks noChangeArrowheads="1"/>
                  </p:cNvSpPr>
                  <p:nvPr/>
                </p:nvSpPr>
                <p:spPr bwMode="auto">
                  <a:xfrm>
                    <a:off x="3744" y="1824"/>
                    <a:ext cx="432" cy="432"/>
                  </a:xfrm>
                  <a:prstGeom prst="ellipse">
                    <a:avLst/>
                  </a:prstGeom>
                  <a:solidFill>
                    <a:schemeClr val="accent2"/>
                  </a:solidFill>
                  <a:ln w="28575">
                    <a:solidFill>
                      <a:schemeClr val="tx1"/>
                    </a:solidFill>
                    <a:round/>
                    <a:headEnd/>
                    <a:tailEnd/>
                  </a:ln>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52" name="Rectangle 25"/>
                  <p:cNvSpPr>
                    <a:spLocks noChangeArrowheads="1"/>
                  </p:cNvSpPr>
                  <p:nvPr/>
                </p:nvSpPr>
                <p:spPr bwMode="auto">
                  <a:xfrm>
                    <a:off x="3744" y="1632"/>
                    <a:ext cx="432" cy="384"/>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53" name="Line 26"/>
                  <p:cNvSpPr>
                    <a:spLocks noChangeShapeType="1"/>
                  </p:cNvSpPr>
                  <p:nvPr/>
                </p:nvSpPr>
                <p:spPr bwMode="auto">
                  <a:xfrm>
                    <a:off x="3744" y="1056"/>
                    <a:ext cx="0" cy="10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7854" name="Line 27"/>
                  <p:cNvSpPr>
                    <a:spLocks noChangeShapeType="1"/>
                  </p:cNvSpPr>
                  <p:nvPr/>
                </p:nvSpPr>
                <p:spPr bwMode="auto">
                  <a:xfrm>
                    <a:off x="4176" y="1056"/>
                    <a:ext cx="0" cy="10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sp>
            <p:nvSpPr>
              <p:cNvPr id="77847" name="AutoShape 28"/>
              <p:cNvSpPr>
                <a:spLocks/>
              </p:cNvSpPr>
              <p:nvPr/>
            </p:nvSpPr>
            <p:spPr bwMode="auto">
              <a:xfrm>
                <a:off x="4992" y="1248"/>
                <a:ext cx="621" cy="323"/>
              </a:xfrm>
              <a:prstGeom prst="borderCallout1">
                <a:avLst>
                  <a:gd name="adj1" fmla="val 22292"/>
                  <a:gd name="adj2" fmla="val -7731"/>
                  <a:gd name="adj3" fmla="val 137463"/>
                  <a:gd name="adj4" fmla="val -5781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rIns="0"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Öl mit</a:t>
                </a:r>
              </a:p>
              <a:p>
                <a:pPr algn="ctr" eaLnBrk="1" hangingPunct="1">
                  <a:spcBef>
                    <a:spcPct val="0"/>
                  </a:spcBef>
                  <a:buFontTx/>
                  <a:buNone/>
                </a:pPr>
                <a:r>
                  <a:rPr lang="de-DE" altLang="de-DE" sz="1200"/>
                  <a:t>Sudan III</a:t>
                </a:r>
              </a:p>
            </p:txBody>
          </p:sp>
          <p:sp>
            <p:nvSpPr>
              <p:cNvPr id="77848" name="AutoShape 29"/>
              <p:cNvSpPr>
                <a:spLocks/>
              </p:cNvSpPr>
              <p:nvPr/>
            </p:nvSpPr>
            <p:spPr bwMode="auto">
              <a:xfrm>
                <a:off x="4992" y="1667"/>
                <a:ext cx="624" cy="323"/>
              </a:xfrm>
              <a:prstGeom prst="borderCallout1">
                <a:avLst>
                  <a:gd name="adj1" fmla="val 22292"/>
                  <a:gd name="adj2" fmla="val -7694"/>
                  <a:gd name="adj3" fmla="val 137463"/>
                  <a:gd name="adj4" fmla="val -57051"/>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rIns="0"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Wasser mit</a:t>
                </a:r>
              </a:p>
              <a:p>
                <a:pPr algn="ctr" eaLnBrk="1" hangingPunct="1">
                  <a:spcBef>
                    <a:spcPct val="0"/>
                  </a:spcBef>
                  <a:buFontTx/>
                  <a:buNone/>
                </a:pPr>
                <a:r>
                  <a:rPr lang="de-DE" altLang="de-DE" sz="1200"/>
                  <a:t>Methylenblau</a:t>
                </a:r>
              </a:p>
            </p:txBody>
          </p:sp>
        </p:grpSp>
        <p:sp>
          <p:nvSpPr>
            <p:cNvPr id="77835" name="Line 30"/>
            <p:cNvSpPr>
              <a:spLocks noChangeShapeType="1"/>
            </p:cNvSpPr>
            <p:nvPr/>
          </p:nvSpPr>
          <p:spPr bwMode="auto">
            <a:xfrm>
              <a:off x="1066" y="1640"/>
              <a:ext cx="0" cy="10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7836" name="AutoShape 31"/>
            <p:cNvSpPr>
              <a:spLocks/>
            </p:cNvSpPr>
            <p:nvPr/>
          </p:nvSpPr>
          <p:spPr bwMode="auto">
            <a:xfrm>
              <a:off x="3163" y="1982"/>
              <a:ext cx="624" cy="323"/>
            </a:xfrm>
            <a:prstGeom prst="borderCallout2">
              <a:avLst>
                <a:gd name="adj1" fmla="val 22292"/>
                <a:gd name="adj2" fmla="val -7694"/>
                <a:gd name="adj3" fmla="val 22292"/>
                <a:gd name="adj4" fmla="val -32370"/>
                <a:gd name="adj5" fmla="val 137463"/>
                <a:gd name="adj6" fmla="val -57051"/>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rIns="0"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xyz</a:t>
              </a:r>
            </a:p>
          </p:txBody>
        </p:sp>
        <p:sp>
          <p:nvSpPr>
            <p:cNvPr id="77837" name="Text Box 33"/>
            <p:cNvSpPr txBox="1">
              <a:spLocks noChangeArrowheads="1"/>
            </p:cNvSpPr>
            <p:nvPr/>
          </p:nvSpPr>
          <p:spPr bwMode="auto">
            <a:xfrm>
              <a:off x="3844" y="2000"/>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sp>
          <p:nvSpPr>
            <p:cNvPr id="77838" name="Text Box 35"/>
            <p:cNvSpPr txBox="1">
              <a:spLocks noChangeArrowheads="1"/>
            </p:cNvSpPr>
            <p:nvPr/>
          </p:nvSpPr>
          <p:spPr bwMode="auto">
            <a:xfrm>
              <a:off x="1009" y="2000"/>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sp>
          <p:nvSpPr>
            <p:cNvPr id="77839" name="Text Box 36"/>
            <p:cNvSpPr txBox="1">
              <a:spLocks noChangeArrowheads="1"/>
            </p:cNvSpPr>
            <p:nvPr/>
          </p:nvSpPr>
          <p:spPr bwMode="auto">
            <a:xfrm>
              <a:off x="1689" y="2000"/>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grpSp>
          <p:nvGrpSpPr>
            <p:cNvPr id="77840" name="Group 41"/>
            <p:cNvGrpSpPr>
              <a:grpSpLocks/>
            </p:cNvGrpSpPr>
            <p:nvPr/>
          </p:nvGrpSpPr>
          <p:grpSpPr bwMode="auto">
            <a:xfrm>
              <a:off x="2370" y="2000"/>
              <a:ext cx="510" cy="288"/>
              <a:chOff x="2370" y="1536"/>
              <a:chExt cx="510" cy="288"/>
            </a:xfrm>
          </p:grpSpPr>
          <p:sp>
            <p:nvSpPr>
              <p:cNvPr id="77844" name="Text Box 37"/>
              <p:cNvSpPr txBox="1">
                <a:spLocks noChangeArrowheads="1"/>
              </p:cNvSpPr>
              <p:nvPr/>
            </p:nvSpPr>
            <p:spPr bwMode="auto">
              <a:xfrm>
                <a:off x="2370" y="153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sp>
            <p:nvSpPr>
              <p:cNvPr id="77845" name="Text Box 38"/>
              <p:cNvSpPr txBox="1">
                <a:spLocks noChangeArrowheads="1"/>
              </p:cNvSpPr>
              <p:nvPr/>
            </p:nvSpPr>
            <p:spPr bwMode="auto">
              <a:xfrm>
                <a:off x="2540" y="153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2</a:t>
                </a:r>
              </a:p>
            </p:txBody>
          </p:sp>
        </p:grpSp>
        <p:grpSp>
          <p:nvGrpSpPr>
            <p:cNvPr id="77841" name="Group 40"/>
            <p:cNvGrpSpPr>
              <a:grpSpLocks/>
            </p:cNvGrpSpPr>
            <p:nvPr/>
          </p:nvGrpSpPr>
          <p:grpSpPr bwMode="auto">
            <a:xfrm>
              <a:off x="668" y="2000"/>
              <a:ext cx="453" cy="288"/>
              <a:chOff x="782" y="1536"/>
              <a:chExt cx="453" cy="288"/>
            </a:xfrm>
          </p:grpSpPr>
          <p:sp>
            <p:nvSpPr>
              <p:cNvPr id="77842" name="Text Box 34"/>
              <p:cNvSpPr txBox="1">
                <a:spLocks noChangeArrowheads="1"/>
              </p:cNvSpPr>
              <p:nvPr/>
            </p:nvSpPr>
            <p:spPr bwMode="auto">
              <a:xfrm>
                <a:off x="782" y="153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sp>
            <p:nvSpPr>
              <p:cNvPr id="77843" name="Text Box 39"/>
              <p:cNvSpPr txBox="1">
                <a:spLocks noChangeArrowheads="1"/>
              </p:cNvSpPr>
              <p:nvPr/>
            </p:nvSpPr>
            <p:spPr bwMode="auto">
              <a:xfrm>
                <a:off x="895" y="153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2</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40963" name="Rectangle 1027"/>
          <p:cNvSpPr>
            <a:spLocks noGrp="1" noChangeArrowheads="1"/>
          </p:cNvSpPr>
          <p:nvPr>
            <p:ph idx="1"/>
          </p:nvPr>
        </p:nvSpPr>
        <p:spPr>
          <a:xfrm>
            <a:off x="250825" y="568325"/>
            <a:ext cx="8893175" cy="1076325"/>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Texteditoren</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7987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52280" name="Grafik 14" descr="word200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349500"/>
            <a:ext cx="58023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1" name="AutoShape 7"/>
          <p:cNvSpPr>
            <a:spLocks/>
          </p:cNvSpPr>
          <p:nvPr/>
        </p:nvSpPr>
        <p:spPr bwMode="auto">
          <a:xfrm>
            <a:off x="6232525" y="1341438"/>
            <a:ext cx="2700338" cy="358775"/>
          </a:xfrm>
          <a:prstGeom prst="borderCallout1">
            <a:avLst>
              <a:gd name="adj1" fmla="val 28347"/>
              <a:gd name="adj2" fmla="val -3213"/>
              <a:gd name="adj3" fmla="val 297671"/>
              <a:gd name="adj4" fmla="val -106296"/>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Titelleiste</a:t>
            </a:r>
          </a:p>
        </p:txBody>
      </p:sp>
      <p:sp>
        <p:nvSpPr>
          <p:cNvPr id="64520" name="AutoShape 8"/>
          <p:cNvSpPr>
            <a:spLocks/>
          </p:cNvSpPr>
          <p:nvPr/>
        </p:nvSpPr>
        <p:spPr bwMode="auto">
          <a:xfrm>
            <a:off x="6227763" y="1773238"/>
            <a:ext cx="2700337" cy="360362"/>
          </a:xfrm>
          <a:prstGeom prst="borderCallout1">
            <a:avLst>
              <a:gd name="adj1" fmla="val 31718"/>
              <a:gd name="adj2" fmla="val -3213"/>
              <a:gd name="adj3" fmla="val 220472"/>
              <a:gd name="adj4" fmla="val -9319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Registerkarte</a:t>
            </a:r>
          </a:p>
        </p:txBody>
      </p:sp>
      <p:sp>
        <p:nvSpPr>
          <p:cNvPr id="64523" name="AutoShape 11"/>
          <p:cNvSpPr>
            <a:spLocks/>
          </p:cNvSpPr>
          <p:nvPr/>
        </p:nvSpPr>
        <p:spPr bwMode="auto">
          <a:xfrm>
            <a:off x="6227763" y="3860800"/>
            <a:ext cx="2700337" cy="360363"/>
          </a:xfrm>
          <a:prstGeom prst="borderCallout1">
            <a:avLst>
              <a:gd name="adj1" fmla="val 22713"/>
              <a:gd name="adj2" fmla="val -3213"/>
              <a:gd name="adj3" fmla="val -206500"/>
              <a:gd name="adj4" fmla="val -72736"/>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Lineal</a:t>
            </a:r>
          </a:p>
        </p:txBody>
      </p:sp>
      <p:sp>
        <p:nvSpPr>
          <p:cNvPr id="64524" name="AutoShape 12"/>
          <p:cNvSpPr>
            <a:spLocks/>
          </p:cNvSpPr>
          <p:nvPr/>
        </p:nvSpPr>
        <p:spPr bwMode="auto">
          <a:xfrm>
            <a:off x="6227763" y="4292600"/>
            <a:ext cx="2700337" cy="360363"/>
          </a:xfrm>
          <a:prstGeom prst="borderCallout1">
            <a:avLst>
              <a:gd name="adj1" fmla="val 15894"/>
              <a:gd name="adj2" fmla="val -3213"/>
              <a:gd name="adj3" fmla="val 35778"/>
              <a:gd name="adj4" fmla="val -66148"/>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Dokumentfenster</a:t>
            </a:r>
          </a:p>
        </p:txBody>
      </p:sp>
      <p:sp>
        <p:nvSpPr>
          <p:cNvPr id="64526" name="AutoShape 14"/>
          <p:cNvSpPr>
            <a:spLocks/>
          </p:cNvSpPr>
          <p:nvPr/>
        </p:nvSpPr>
        <p:spPr bwMode="auto">
          <a:xfrm>
            <a:off x="6227763" y="4724400"/>
            <a:ext cx="2700337" cy="360363"/>
          </a:xfrm>
          <a:prstGeom prst="borderCallout1">
            <a:avLst>
              <a:gd name="adj1" fmla="val 15894"/>
              <a:gd name="adj2" fmla="val -3213"/>
              <a:gd name="adj3" fmla="val -42653"/>
              <a:gd name="adj4" fmla="val -10019"/>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Bildlaufleiste</a:t>
            </a:r>
          </a:p>
        </p:txBody>
      </p:sp>
      <p:sp>
        <p:nvSpPr>
          <p:cNvPr id="64527" name="AutoShape 15"/>
          <p:cNvSpPr>
            <a:spLocks/>
          </p:cNvSpPr>
          <p:nvPr/>
        </p:nvSpPr>
        <p:spPr bwMode="auto">
          <a:xfrm>
            <a:off x="6227763" y="5589588"/>
            <a:ext cx="2700337" cy="360362"/>
          </a:xfrm>
          <a:prstGeom prst="borderCallout1">
            <a:avLst>
              <a:gd name="adj1" fmla="val 22713"/>
              <a:gd name="adj2" fmla="val -3213"/>
              <a:gd name="adj3" fmla="val -122171"/>
              <a:gd name="adj4" fmla="val -7271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Statusleiste</a:t>
            </a:r>
          </a:p>
        </p:txBody>
      </p:sp>
      <p:grpSp>
        <p:nvGrpSpPr>
          <p:cNvPr id="2" name="Gruppieren 22"/>
          <p:cNvGrpSpPr>
            <a:grpSpLocks/>
          </p:cNvGrpSpPr>
          <p:nvPr/>
        </p:nvGrpSpPr>
        <p:grpSpPr bwMode="auto">
          <a:xfrm>
            <a:off x="2339975" y="2636838"/>
            <a:ext cx="6588125" cy="720725"/>
            <a:chOff x="2339752" y="2636912"/>
            <a:chExt cx="6588011" cy="720000"/>
          </a:xfrm>
        </p:grpSpPr>
        <p:sp>
          <p:nvSpPr>
            <p:cNvPr id="79891" name="AutoShape 10"/>
            <p:cNvSpPr>
              <a:spLocks/>
            </p:cNvSpPr>
            <p:nvPr/>
          </p:nvSpPr>
          <p:spPr bwMode="auto">
            <a:xfrm>
              <a:off x="6227763" y="2636912"/>
              <a:ext cx="2700000" cy="720000"/>
            </a:xfrm>
            <a:prstGeom prst="borderCallout1">
              <a:avLst>
                <a:gd name="adj1" fmla="val 15861"/>
                <a:gd name="adj2" fmla="val -3213"/>
                <a:gd name="adj3" fmla="val 26005"/>
                <a:gd name="adj4" fmla="val -106991"/>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Befehlsgruppe mit Befehlsschaltflächen</a:t>
              </a:r>
            </a:p>
          </p:txBody>
        </p:sp>
        <p:sp>
          <p:nvSpPr>
            <p:cNvPr id="79892" name="Rechteck 16"/>
            <p:cNvSpPr>
              <a:spLocks noChangeArrowheads="1"/>
            </p:cNvSpPr>
            <p:nvPr/>
          </p:nvSpPr>
          <p:spPr bwMode="auto">
            <a:xfrm>
              <a:off x="2339752" y="2636912"/>
              <a:ext cx="1008112" cy="360040"/>
            </a:xfrm>
            <a:prstGeom prst="rect">
              <a:avLst/>
            </a:prstGeom>
            <a:noFill/>
            <a:ln w="28575" algn="ctr">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grpSp>
      <p:sp>
        <p:nvSpPr>
          <p:cNvPr id="18" name="AutoShape 8"/>
          <p:cNvSpPr>
            <a:spLocks/>
          </p:cNvSpPr>
          <p:nvPr/>
        </p:nvSpPr>
        <p:spPr bwMode="auto">
          <a:xfrm>
            <a:off x="6227763" y="909638"/>
            <a:ext cx="2700337" cy="360362"/>
          </a:xfrm>
          <a:prstGeom prst="borderCallout1">
            <a:avLst>
              <a:gd name="adj1" fmla="val 31718"/>
              <a:gd name="adj2" fmla="val -3213"/>
              <a:gd name="adj3" fmla="val 435981"/>
              <a:gd name="adj4" fmla="val -199662"/>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Schnellzugriff</a:t>
            </a:r>
          </a:p>
        </p:txBody>
      </p:sp>
      <p:sp>
        <p:nvSpPr>
          <p:cNvPr id="19" name="AutoShape 15"/>
          <p:cNvSpPr>
            <a:spLocks/>
          </p:cNvSpPr>
          <p:nvPr/>
        </p:nvSpPr>
        <p:spPr bwMode="auto">
          <a:xfrm>
            <a:off x="6227763" y="5157788"/>
            <a:ext cx="2700337" cy="358775"/>
          </a:xfrm>
          <a:prstGeom prst="borderCallout1">
            <a:avLst>
              <a:gd name="adj1" fmla="val 22713"/>
              <a:gd name="adj2" fmla="val -3213"/>
              <a:gd name="adj3" fmla="val 3093"/>
              <a:gd name="adj4" fmla="val -48125"/>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Layout</a:t>
            </a:r>
          </a:p>
        </p:txBody>
      </p:sp>
      <p:sp>
        <p:nvSpPr>
          <p:cNvPr id="20" name="AutoShape 15"/>
          <p:cNvSpPr>
            <a:spLocks/>
          </p:cNvSpPr>
          <p:nvPr/>
        </p:nvSpPr>
        <p:spPr bwMode="auto">
          <a:xfrm>
            <a:off x="6227763" y="3429000"/>
            <a:ext cx="2700337" cy="360363"/>
          </a:xfrm>
          <a:prstGeom prst="borderCallout1">
            <a:avLst>
              <a:gd name="adj1" fmla="val 22713"/>
              <a:gd name="adj2" fmla="val -3213"/>
              <a:gd name="adj3" fmla="val -90856"/>
              <a:gd name="adj4" fmla="val -8227"/>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Dokumentteiler</a:t>
            </a:r>
          </a:p>
        </p:txBody>
      </p:sp>
      <p:grpSp>
        <p:nvGrpSpPr>
          <p:cNvPr id="3" name="Gruppieren 21"/>
          <p:cNvGrpSpPr>
            <a:grpSpLocks/>
          </p:cNvGrpSpPr>
          <p:nvPr/>
        </p:nvGrpSpPr>
        <p:grpSpPr bwMode="auto">
          <a:xfrm>
            <a:off x="323850" y="2205038"/>
            <a:ext cx="8609013" cy="863600"/>
            <a:chOff x="323528" y="2204864"/>
            <a:chExt cx="8608997" cy="864096"/>
          </a:xfrm>
        </p:grpSpPr>
        <p:sp>
          <p:nvSpPr>
            <p:cNvPr id="79889" name="AutoShape 9"/>
            <p:cNvSpPr>
              <a:spLocks/>
            </p:cNvSpPr>
            <p:nvPr/>
          </p:nvSpPr>
          <p:spPr bwMode="auto">
            <a:xfrm>
              <a:off x="6232525" y="2204864"/>
              <a:ext cx="2700000" cy="360000"/>
            </a:xfrm>
            <a:prstGeom prst="borderCallout1">
              <a:avLst>
                <a:gd name="adj1" fmla="val 31718"/>
                <a:gd name="adj2" fmla="val -3213"/>
                <a:gd name="adj3" fmla="val 84093"/>
                <a:gd name="adj4" fmla="val -11727"/>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Multifunktionsleiste</a:t>
              </a:r>
            </a:p>
          </p:txBody>
        </p:sp>
        <p:sp>
          <p:nvSpPr>
            <p:cNvPr id="79890" name="Rechteck 20"/>
            <p:cNvSpPr>
              <a:spLocks noChangeArrowheads="1"/>
            </p:cNvSpPr>
            <p:nvPr/>
          </p:nvSpPr>
          <p:spPr bwMode="auto">
            <a:xfrm>
              <a:off x="323528" y="2492896"/>
              <a:ext cx="5616624" cy="576064"/>
            </a:xfrm>
            <a:prstGeom prst="rect">
              <a:avLst/>
            </a:prstGeom>
            <a:noFill/>
            <a:ln w="28575"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22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5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5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5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5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5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1" grpId="0" animBg="1"/>
      <p:bldP spid="64520" grpId="0" animBg="1"/>
      <p:bldP spid="64523" grpId="0" animBg="1"/>
      <p:bldP spid="64524" grpId="0" animBg="1"/>
      <p:bldP spid="64526" grpId="0" animBg="1"/>
      <p:bldP spid="64527" grpId="0" animBg="1"/>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81922" name="Rectangle 1027"/>
          <p:cNvSpPr>
            <a:spLocks noGrp="1" noChangeArrowheads="1"/>
          </p:cNvSpPr>
          <p:nvPr>
            <p:ph idx="1"/>
          </p:nvPr>
        </p:nvSpPr>
        <p:spPr>
          <a:xfrm>
            <a:off x="250825" y="568325"/>
            <a:ext cx="8893175" cy="5373688"/>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Tabellenkalkulation</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8192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35542" name="Picture 22"/>
          <p:cNvPicPr>
            <a:picLocks noChangeAspect="1" noChangeArrowheads="1"/>
          </p:cNvPicPr>
          <p:nvPr/>
        </p:nvPicPr>
        <p:blipFill>
          <a:blip r:embed="rId3">
            <a:extLst>
              <a:ext uri="{28A0092B-C50C-407E-A947-70E740481C1C}">
                <a14:useLocalDpi xmlns:a14="http://schemas.microsoft.com/office/drawing/2010/main" val="0"/>
              </a:ext>
            </a:extLst>
          </a:blip>
          <a:srcRect t="18663" r="23518" b="7269"/>
          <a:stretch>
            <a:fillRect/>
          </a:stretch>
        </p:blipFill>
        <p:spPr bwMode="auto">
          <a:xfrm>
            <a:off x="384175" y="1549400"/>
            <a:ext cx="6770688"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050"/>
          <p:cNvSpPr>
            <a:spLocks noGrp="1" noChangeArrowheads="1"/>
          </p:cNvSpPr>
          <p:nvPr>
            <p:ph type="title"/>
          </p:nvPr>
        </p:nvSpPr>
        <p:spPr/>
        <p:txBody>
          <a:bodyPr/>
          <a:lstStyle/>
          <a:p>
            <a:pPr eaLnBrk="1" hangingPunct="1"/>
            <a:r>
              <a:rPr lang="de-DE" altLang="de-DE" smtClean="0"/>
              <a:t>Internet: .de-Domains </a:t>
            </a:r>
            <a:r>
              <a:rPr lang="de-DE" altLang="de-DE" sz="1200" b="0" smtClean="0"/>
              <a:t>(Stand 01/2017)</a:t>
            </a:r>
          </a:p>
        </p:txBody>
      </p:sp>
      <p:sp>
        <p:nvSpPr>
          <p:cNvPr id="16387" name="Text Box 2054"/>
          <p:cNvSpPr txBox="1">
            <a:spLocks noChangeArrowheads="1"/>
          </p:cNvSpPr>
          <p:nvPr/>
        </p:nvSpPr>
        <p:spPr bwMode="auto">
          <a:xfrm>
            <a:off x="685800" y="5938838"/>
            <a:ext cx="7772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https://www.denic.de/fileadmin/public/stats/2016/Bundeslaender.jpg, 29.06.2017</a:t>
            </a:r>
          </a:p>
        </p:txBody>
      </p:sp>
      <p:pic>
        <p:nvPicPr>
          <p:cNvPr id="1638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 y="941388"/>
            <a:ext cx="87566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83970"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Bildbearbeitung</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8397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grpSp>
        <p:nvGrpSpPr>
          <p:cNvPr id="2" name="Group 10"/>
          <p:cNvGrpSpPr>
            <a:grpSpLocks/>
          </p:cNvGrpSpPr>
          <p:nvPr/>
        </p:nvGrpSpPr>
        <p:grpSpPr bwMode="auto">
          <a:xfrm>
            <a:off x="3322638" y="1414463"/>
            <a:ext cx="4895850" cy="4895850"/>
            <a:chOff x="1338" y="618"/>
            <a:chExt cx="3084" cy="3084"/>
          </a:xfrm>
        </p:grpSpPr>
        <p:cxnSp>
          <p:nvCxnSpPr>
            <p:cNvPr id="83975" name="Gerade Verbindung mit Pfeil 5"/>
            <p:cNvCxnSpPr>
              <a:cxnSpLocks noChangeShapeType="1"/>
            </p:cNvCxnSpPr>
            <p:nvPr/>
          </p:nvCxnSpPr>
          <p:spPr bwMode="auto">
            <a:xfrm flipH="1">
              <a:off x="1338" y="3521"/>
              <a:ext cx="3084" cy="0"/>
            </a:xfrm>
            <a:prstGeom prst="straightConnector1">
              <a:avLst/>
            </a:prstGeom>
            <a:noFill/>
            <a:ln w="76200" algn="ctr">
              <a:solidFill>
                <a:schemeClr val="tx1"/>
              </a:solidFill>
              <a:round/>
              <a:headEnd type="triangle" w="med" len="med"/>
              <a:tailEnd/>
            </a:ln>
            <a:extLst>
              <a:ext uri="{909E8E84-426E-40DD-AFC4-6F175D3DCCD1}">
                <a14:hiddenFill xmlns:a14="http://schemas.microsoft.com/office/drawing/2010/main">
                  <a:noFill/>
                </a14:hiddenFill>
              </a:ext>
            </a:extLst>
          </p:spPr>
        </p:cxnSp>
        <p:grpSp>
          <p:nvGrpSpPr>
            <p:cNvPr id="83976" name="Group 9"/>
            <p:cNvGrpSpPr>
              <a:grpSpLocks/>
            </p:cNvGrpSpPr>
            <p:nvPr/>
          </p:nvGrpSpPr>
          <p:grpSpPr bwMode="auto">
            <a:xfrm>
              <a:off x="1519" y="618"/>
              <a:ext cx="2733" cy="3084"/>
              <a:chOff x="1519" y="618"/>
              <a:chExt cx="2733" cy="3084"/>
            </a:xfrm>
          </p:grpSpPr>
          <p:cxnSp>
            <p:nvCxnSpPr>
              <p:cNvPr id="83977" name="Gerade Verbindung mit Pfeil 4"/>
              <p:cNvCxnSpPr>
                <a:cxnSpLocks noChangeShapeType="1"/>
              </p:cNvCxnSpPr>
              <p:nvPr/>
            </p:nvCxnSpPr>
            <p:spPr bwMode="auto">
              <a:xfrm>
                <a:off x="1519" y="618"/>
                <a:ext cx="0" cy="3084"/>
              </a:xfrm>
              <a:prstGeom prst="straightConnector1">
                <a:avLst/>
              </a:prstGeom>
              <a:noFill/>
              <a:ln w="76200" algn="ctr">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8" name="Freihandform 7"/>
              <p:cNvSpPr/>
              <p:nvPr/>
            </p:nvSpPr>
            <p:spPr bwMode="auto">
              <a:xfrm>
                <a:off x="1917" y="1220"/>
                <a:ext cx="2335" cy="2077"/>
              </a:xfrm>
              <a:custGeom>
                <a:avLst/>
                <a:gdLst>
                  <a:gd name="connsiteX0" fmla="*/ 1167064 w 3705727"/>
                  <a:gd name="connsiteY0" fmla="*/ 445169 h 3296653"/>
                  <a:gd name="connsiteX1" fmla="*/ 1046748 w 3705727"/>
                  <a:gd name="connsiteY1" fmla="*/ 1467853 h 3296653"/>
                  <a:gd name="connsiteX2" fmla="*/ 0 w 3705727"/>
                  <a:gd name="connsiteY2" fmla="*/ 2298032 h 3296653"/>
                  <a:gd name="connsiteX3" fmla="*/ 276727 w 3705727"/>
                  <a:gd name="connsiteY3" fmla="*/ 3296653 h 3296653"/>
                  <a:gd name="connsiteX4" fmla="*/ 2731169 w 3705727"/>
                  <a:gd name="connsiteY4" fmla="*/ 3031958 h 3296653"/>
                  <a:gd name="connsiteX5" fmla="*/ 2935706 w 3705727"/>
                  <a:gd name="connsiteY5" fmla="*/ 1780674 h 3296653"/>
                  <a:gd name="connsiteX6" fmla="*/ 3705727 w 3705727"/>
                  <a:gd name="connsiteY6" fmla="*/ 48127 h 3296653"/>
                  <a:gd name="connsiteX7" fmla="*/ 2538664 w 3705727"/>
                  <a:gd name="connsiteY7" fmla="*/ 0 h 3296653"/>
                  <a:gd name="connsiteX8" fmla="*/ 2165685 w 3705727"/>
                  <a:gd name="connsiteY8" fmla="*/ 1612232 h 3296653"/>
                  <a:gd name="connsiteX9" fmla="*/ 1167064 w 3705727"/>
                  <a:gd name="connsiteY9" fmla="*/ 445169 h 329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5727" h="3296653">
                    <a:moveTo>
                      <a:pt x="1167064" y="445169"/>
                    </a:moveTo>
                    <a:lnTo>
                      <a:pt x="1046748" y="1467853"/>
                    </a:lnTo>
                    <a:lnTo>
                      <a:pt x="0" y="2298032"/>
                    </a:lnTo>
                    <a:lnTo>
                      <a:pt x="276727" y="3296653"/>
                    </a:lnTo>
                    <a:lnTo>
                      <a:pt x="2731169" y="3031958"/>
                    </a:lnTo>
                    <a:lnTo>
                      <a:pt x="2935706" y="1780674"/>
                    </a:lnTo>
                    <a:lnTo>
                      <a:pt x="3705727" y="48127"/>
                    </a:lnTo>
                    <a:lnTo>
                      <a:pt x="2538664" y="0"/>
                    </a:lnTo>
                    <a:lnTo>
                      <a:pt x="2165685" y="1612232"/>
                    </a:lnTo>
                    <a:lnTo>
                      <a:pt x="1167064" y="445169"/>
                    </a:lnTo>
                    <a:close/>
                  </a:path>
                </a:pathLst>
              </a:custGeom>
              <a:solidFill>
                <a:schemeClr val="accent2">
                  <a:lumMod val="60000"/>
                  <a:lumOff val="40000"/>
                </a:schemeClr>
              </a:solidFill>
              <a:ln w="76200" cap="flat" cmpd="sng" algn="ctr">
                <a:solidFill>
                  <a:srgbClr val="FF0000"/>
                </a:solidFill>
                <a:prstDash val="solid"/>
                <a:round/>
                <a:headEnd type="none" w="med" len="med"/>
                <a:tailEnd type="none" w="med" len="med"/>
              </a:ln>
              <a:effectLst/>
            </p:spPr>
            <p:txBody>
              <a:bodyPr wrap="none" anchor="ctr"/>
              <a:lstStyle/>
              <a:p>
                <a:pPr algn="ctr" eaLnBrk="1" hangingPunct="1">
                  <a:defRPr/>
                </a:pPr>
                <a:endParaRPr lang="de-DE" sz="2400">
                  <a:latin typeface="Arial" charset="0"/>
                </a:endParaRPr>
              </a:p>
            </p:txBody>
          </p:sp>
        </p:grpSp>
      </p:grpSp>
      <p:pic>
        <p:nvPicPr>
          <p:cNvPr id="241675" name="Grafik 9" descr="4_Muster1.jpg"/>
          <p:cNvPicPr>
            <a:picLocks noChangeAspect="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236538" y="1830388"/>
            <a:ext cx="2687637"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16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86018"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Formeleditoren</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8602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43724" name="Picture 12"/>
          <p:cNvPicPr>
            <a:picLocks noChangeAspect="1" noChangeArrowheads="1"/>
          </p:cNvPicPr>
          <p:nvPr/>
        </p:nvPicPr>
        <p:blipFill>
          <a:blip r:embed="rId4">
            <a:extLst>
              <a:ext uri="{28A0092B-C50C-407E-A947-70E740481C1C}">
                <a14:useLocalDpi xmlns:a14="http://schemas.microsoft.com/office/drawing/2010/main" val="0"/>
              </a:ext>
            </a:extLst>
          </a:blip>
          <a:srcRect t="3125" r="27507" b="38519"/>
          <a:stretch>
            <a:fillRect/>
          </a:stretch>
        </p:blipFill>
        <p:spPr bwMode="auto">
          <a:xfrm>
            <a:off x="1435100" y="2068513"/>
            <a:ext cx="7070725"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243723" name="Object 11"/>
          <p:cNvGraphicFramePr>
            <a:graphicFrameLocks noChangeAspect="1"/>
          </p:cNvGraphicFramePr>
          <p:nvPr/>
        </p:nvGraphicFramePr>
        <p:xfrm>
          <a:off x="3560763" y="620713"/>
          <a:ext cx="2463800" cy="1560512"/>
        </p:xfrm>
        <a:graphic>
          <a:graphicData uri="http://schemas.openxmlformats.org/presentationml/2006/ole">
            <mc:AlternateContent xmlns:mc="http://schemas.openxmlformats.org/markup-compatibility/2006">
              <mc:Choice xmlns:v="urn:schemas-microsoft-com:vml" Requires="v">
                <p:oleObj spid="_x0000_s86029" name="Formel" r:id="rId5" imgW="380835" imgH="241195" progId="Equation.3">
                  <p:embed/>
                </p:oleObj>
              </mc:Choice>
              <mc:Fallback>
                <p:oleObj name="Formel" r:id="rId5" imgW="380835" imgH="241195"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763" y="620713"/>
                        <a:ext cx="2463800"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3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3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7"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88066"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Lehrprogramme</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8806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49901" name="Picture 45"/>
          <p:cNvPicPr>
            <a:picLocks noChangeAspect="1" noChangeArrowheads="1"/>
          </p:cNvPicPr>
          <p:nvPr/>
        </p:nvPicPr>
        <p:blipFill>
          <a:blip r:embed="rId3">
            <a:extLst>
              <a:ext uri="{28A0092B-C50C-407E-A947-70E740481C1C}">
                <a14:useLocalDpi xmlns:a14="http://schemas.microsoft.com/office/drawing/2010/main" val="0"/>
              </a:ext>
            </a:extLst>
          </a:blip>
          <a:srcRect t="41319" r="21289" b="16971"/>
          <a:stretch>
            <a:fillRect/>
          </a:stretch>
        </p:blipFill>
        <p:spPr bwMode="auto">
          <a:xfrm>
            <a:off x="733425" y="2178050"/>
            <a:ext cx="76771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9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5"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90114"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Datenbanken</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9011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51910" name="Picture 6"/>
          <p:cNvPicPr>
            <a:picLocks noChangeAspect="1" noChangeArrowheads="1"/>
          </p:cNvPicPr>
          <p:nvPr/>
        </p:nvPicPr>
        <p:blipFill>
          <a:blip r:embed="rId3">
            <a:extLst>
              <a:ext uri="{28A0092B-C50C-407E-A947-70E740481C1C}">
                <a14:useLocalDpi xmlns:a14="http://schemas.microsoft.com/office/drawing/2010/main" val="0"/>
              </a:ext>
            </a:extLst>
          </a:blip>
          <a:srcRect l="19743" t="16884" r="17937" b="24110"/>
          <a:stretch>
            <a:fillRect/>
          </a:stretch>
        </p:blipFill>
        <p:spPr bwMode="auto">
          <a:xfrm>
            <a:off x="1076325" y="1752600"/>
            <a:ext cx="6078538"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3"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92162"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Animationen und Simulationen</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9216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53958" name="Picture 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9710" t="18445" r="29802" b="8611"/>
          <a:stretch>
            <a:fillRect/>
          </a:stretch>
        </p:blipFill>
        <p:spPr bwMode="auto">
          <a:xfrm>
            <a:off x="236538" y="1906588"/>
            <a:ext cx="2836862"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3959" name="Picture 7"/>
          <p:cNvPicPr>
            <a:picLocks noChangeAspect="1" noChangeArrowheads="1"/>
          </p:cNvPicPr>
          <p:nvPr/>
        </p:nvPicPr>
        <p:blipFill>
          <a:blip r:embed="rId5">
            <a:extLst>
              <a:ext uri="{28A0092B-C50C-407E-A947-70E740481C1C}">
                <a14:useLocalDpi xmlns:a14="http://schemas.microsoft.com/office/drawing/2010/main" val="0"/>
              </a:ext>
            </a:extLst>
          </a:blip>
          <a:srcRect l="22591" t="16000" r="21875" b="6139"/>
          <a:stretch>
            <a:fillRect/>
          </a:stretch>
        </p:blipFill>
        <p:spPr bwMode="auto">
          <a:xfrm>
            <a:off x="3382963" y="1846263"/>
            <a:ext cx="4389437"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3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1"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94210"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smtClean="0">
                <a:cs typeface="Times New Roman" panose="02020603050405020304" pitchFamily="18" charset="0"/>
              </a:rPr>
              <a:t>11.1 Rückblick</a:t>
            </a:r>
          </a:p>
          <a:p>
            <a:pPr eaLnBrk="1" hangingPunct="1">
              <a:buFontTx/>
              <a:buNone/>
            </a:pPr>
            <a:r>
              <a:rPr lang="de-DE" altLang="de-DE" sz="2800" b="1" smtClean="0">
                <a:cs typeface="Times New Roman" panose="02020603050405020304" pitchFamily="18" charset="0"/>
              </a:rPr>
              <a:t>Sonstige Internet-Nutzungen</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9421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56007" name="Picture 7"/>
          <p:cNvPicPr>
            <a:picLocks noChangeAspect="1" noChangeArrowheads="1"/>
          </p:cNvPicPr>
          <p:nvPr/>
        </p:nvPicPr>
        <p:blipFill>
          <a:blip r:embed="rId3">
            <a:extLst>
              <a:ext uri="{28A0092B-C50C-407E-A947-70E740481C1C}">
                <a14:useLocalDpi xmlns:a14="http://schemas.microsoft.com/office/drawing/2010/main" val="0"/>
              </a:ext>
            </a:extLst>
          </a:blip>
          <a:srcRect l="25098" t="18143" r="26155" b="7269"/>
          <a:stretch>
            <a:fillRect/>
          </a:stretch>
        </p:blipFill>
        <p:spPr bwMode="auto">
          <a:xfrm>
            <a:off x="665163" y="1779588"/>
            <a:ext cx="390683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6008" name="Picture 8"/>
          <p:cNvPicPr>
            <a:picLocks noChangeAspect="1" noChangeArrowheads="1"/>
          </p:cNvPicPr>
          <p:nvPr/>
        </p:nvPicPr>
        <p:blipFill>
          <a:blip r:embed="rId4">
            <a:extLst>
              <a:ext uri="{28A0092B-C50C-407E-A947-70E740481C1C}">
                <a14:useLocalDpi xmlns:a14="http://schemas.microsoft.com/office/drawing/2010/main" val="0"/>
              </a:ext>
            </a:extLst>
          </a:blip>
          <a:srcRect t="17621" r="44255" b="15147"/>
          <a:stretch>
            <a:fillRect/>
          </a:stretch>
        </p:blipFill>
        <p:spPr bwMode="auto">
          <a:xfrm>
            <a:off x="4572000" y="2105025"/>
            <a:ext cx="4376738"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8" name="Picture 7"/>
          <p:cNvPicPr>
            <a:picLocks noChangeAspect="1" noChangeArrowheads="1"/>
          </p:cNvPicPr>
          <p:nvPr/>
        </p:nvPicPr>
        <p:blipFill>
          <a:blip r:embed="rId3">
            <a:extLst>
              <a:ext uri="{28A0092B-C50C-407E-A947-70E740481C1C}">
                <a14:useLocalDpi xmlns:a14="http://schemas.microsoft.com/office/drawing/2010/main" val="0"/>
              </a:ext>
            </a:extLst>
          </a:blip>
          <a:srcRect l="8611" t="16797" r="7829" b="13020"/>
          <a:stretch>
            <a:fillRect/>
          </a:stretch>
        </p:blipFill>
        <p:spPr bwMode="auto">
          <a:xfrm>
            <a:off x="236538" y="1530350"/>
            <a:ext cx="81502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6260"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11 Abschlussbesprechung</a:t>
            </a:r>
          </a:p>
        </p:txBody>
      </p:sp>
      <p:sp>
        <p:nvSpPr>
          <p:cNvPr id="96259"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smtClean="0">
                <a:cs typeface="Times New Roman" panose="02020603050405020304" pitchFamily="18" charset="0"/>
              </a:rPr>
              <a:t>11.2 Ihre Bewertungen</a:t>
            </a:r>
          </a:p>
          <a:p>
            <a:pPr eaLnBrk="1" hangingPunct="1">
              <a:buFontTx/>
              <a:buNone/>
            </a:pPr>
            <a:r>
              <a:rPr lang="de-DE" altLang="de-DE" sz="2800" b="1" smtClean="0">
                <a:cs typeface="Times New Roman" panose="02020603050405020304" pitchFamily="18" charset="0"/>
              </a:rPr>
              <a:t>Bewertungsbogen</a:t>
            </a:r>
          </a:p>
          <a:p>
            <a:pPr eaLnBrk="1" hangingPunct="1">
              <a:buFontTx/>
              <a:buNone/>
            </a:pPr>
            <a:endParaRPr lang="de-DE" altLang="de-DE" sz="2800" b="1" smtClean="0">
              <a:cs typeface="Times New Roman" panose="02020603050405020304" pitchFamily="18" charset="0"/>
            </a:endParaRPr>
          </a:p>
          <a:p>
            <a:pPr lvl="1" eaLnBrk="1" hangingPunct="1">
              <a:buFontTx/>
              <a:buNone/>
            </a:pPr>
            <a:endParaRPr lang="en-US" altLang="de-DE" sz="1400" b="1" smtClean="0">
              <a:solidFill>
                <a:schemeClr val="tx1"/>
              </a:solidFill>
            </a:endParaRPr>
          </a:p>
        </p:txBody>
      </p:sp>
      <p:sp>
        <p:nvSpPr>
          <p:cNvPr id="96261"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de-DE" altLang="de-DE" smtClean="0"/>
              <a:t>Internet: </a:t>
            </a:r>
            <a:r>
              <a:rPr lang="de-DE" altLang="de-DE" smtClean="0">
                <a:solidFill>
                  <a:srgbClr val="FF0000"/>
                </a:solidFill>
              </a:rPr>
              <a:t>Globale</a:t>
            </a:r>
            <a:r>
              <a:rPr lang="de-DE" altLang="de-DE" smtClean="0"/>
              <a:t> und </a:t>
            </a:r>
            <a:r>
              <a:rPr lang="de-DE" altLang="de-DE" smtClean="0">
                <a:solidFill>
                  <a:srgbClr val="009900"/>
                </a:solidFill>
              </a:rPr>
              <a:t>lokale</a:t>
            </a:r>
            <a:r>
              <a:rPr lang="de-DE" altLang="de-DE" smtClean="0"/>
              <a:t> Netze</a:t>
            </a:r>
          </a:p>
        </p:txBody>
      </p:sp>
      <p:grpSp>
        <p:nvGrpSpPr>
          <p:cNvPr id="2" name="Group 15"/>
          <p:cNvGrpSpPr>
            <a:grpSpLocks/>
          </p:cNvGrpSpPr>
          <p:nvPr/>
        </p:nvGrpSpPr>
        <p:grpSpPr bwMode="auto">
          <a:xfrm>
            <a:off x="5202485" y="1085856"/>
            <a:ext cx="2952504" cy="346075"/>
            <a:chOff x="3269" y="1313"/>
            <a:chExt cx="1372" cy="218"/>
          </a:xfrm>
        </p:grpSpPr>
        <p:sp>
          <p:nvSpPr>
            <p:cNvPr id="18489" name="AutoShape 5"/>
            <p:cNvSpPr>
              <a:spLocks noChangeArrowheads="1"/>
            </p:cNvSpPr>
            <p:nvPr/>
          </p:nvSpPr>
          <p:spPr bwMode="auto">
            <a:xfrm>
              <a:off x="3788" y="1313"/>
              <a:ext cx="853" cy="218"/>
            </a:xfrm>
            <a:prstGeom prst="roundRect">
              <a:avLst>
                <a:gd name="adj" fmla="val 16667"/>
              </a:avLst>
            </a:prstGeom>
            <a:solidFill>
              <a:srgbClr val="FFFFFF"/>
            </a:solidFill>
            <a:ln w="25400">
              <a:solidFill>
                <a:srgbClr val="0000FF"/>
              </a:solidFill>
              <a:round/>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smtClean="0">
                  <a:solidFill>
                    <a:srgbClr val="0000FF"/>
                  </a:solidFill>
                </a:rPr>
                <a:t>Suchmaschine</a:t>
              </a:r>
              <a:endParaRPr lang="de-DE" altLang="de-DE" dirty="0"/>
            </a:p>
          </p:txBody>
        </p:sp>
        <p:sp>
          <p:nvSpPr>
            <p:cNvPr id="18490" name="Line 6"/>
            <p:cNvSpPr>
              <a:spLocks noChangeShapeType="1"/>
            </p:cNvSpPr>
            <p:nvPr/>
          </p:nvSpPr>
          <p:spPr bwMode="auto">
            <a:xfrm flipV="1">
              <a:off x="3269" y="1428"/>
              <a:ext cx="519" cy="0"/>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grpSp>
      <p:sp>
        <p:nvSpPr>
          <p:cNvPr id="18487" name="Rectangle 12"/>
          <p:cNvSpPr>
            <a:spLocks noChangeArrowheads="1"/>
          </p:cNvSpPr>
          <p:nvPr/>
        </p:nvSpPr>
        <p:spPr bwMode="auto">
          <a:xfrm>
            <a:off x="6096286" y="2953543"/>
            <a:ext cx="171608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dirty="0">
                <a:solidFill>
                  <a:srgbClr val="FF00FF"/>
                </a:solidFill>
              </a:rPr>
              <a:t>Backbone-Leitungen</a:t>
            </a:r>
          </a:p>
        </p:txBody>
      </p:sp>
      <p:sp>
        <p:nvSpPr>
          <p:cNvPr id="18488" name="Line 13"/>
          <p:cNvSpPr>
            <a:spLocks noChangeShapeType="1"/>
          </p:cNvSpPr>
          <p:nvPr/>
        </p:nvSpPr>
        <p:spPr bwMode="auto">
          <a:xfrm flipV="1">
            <a:off x="5707063" y="3098800"/>
            <a:ext cx="311150" cy="157163"/>
          </a:xfrm>
          <a:prstGeom prst="line">
            <a:avLst/>
          </a:prstGeom>
          <a:noFill/>
          <a:ln w="28575">
            <a:solidFill>
              <a:srgbClr val="FF00FF"/>
            </a:solidFill>
            <a:round/>
            <a:headEnd type="triangle" w="sm" len="lg"/>
            <a:tailEnd type="none" w="sm" len="lg"/>
          </a:ln>
          <a:extLst>
            <a:ext uri="{909E8E84-426E-40DD-AFC4-6F175D3DCCD1}">
              <a14:hiddenFill xmlns:a14="http://schemas.microsoft.com/office/drawing/2010/main">
                <a:noFill/>
              </a14:hiddenFill>
            </a:ext>
          </a:extLst>
        </p:spPr>
        <p:txBody>
          <a:bodyPr/>
          <a:lstStyle/>
          <a:p>
            <a:endParaRPr lang="de-DE"/>
          </a:p>
        </p:txBody>
      </p:sp>
      <p:grpSp>
        <p:nvGrpSpPr>
          <p:cNvPr id="18438" name="Group 75"/>
          <p:cNvGrpSpPr>
            <a:grpSpLocks/>
          </p:cNvGrpSpPr>
          <p:nvPr/>
        </p:nvGrpSpPr>
        <p:grpSpPr bwMode="auto">
          <a:xfrm>
            <a:off x="2555875" y="990600"/>
            <a:ext cx="3998913" cy="3267075"/>
            <a:chOff x="1610" y="624"/>
            <a:chExt cx="2519" cy="2058"/>
          </a:xfrm>
        </p:grpSpPr>
        <p:sp>
          <p:nvSpPr>
            <p:cNvPr id="18479" name="Rectangle 4"/>
            <p:cNvSpPr>
              <a:spLocks noChangeArrowheads="1"/>
            </p:cNvSpPr>
            <p:nvPr/>
          </p:nvSpPr>
          <p:spPr bwMode="auto">
            <a:xfrm>
              <a:off x="2493" y="624"/>
              <a:ext cx="795" cy="341"/>
            </a:xfrm>
            <a:prstGeom prst="rect">
              <a:avLst/>
            </a:prstGeom>
            <a:solidFill>
              <a:srgbClr val="F2F2F2"/>
            </a:solidFill>
            <a:ln w="25400">
              <a:solidFill>
                <a:srgbClr val="FF0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FF0000"/>
                  </a:solidFill>
                </a:rPr>
                <a:t>Server</a:t>
              </a:r>
            </a:p>
            <a:p>
              <a:pPr algn="ctr"/>
              <a:r>
                <a:rPr lang="de-DE" altLang="de-DE" sz="1400" dirty="0">
                  <a:solidFill>
                    <a:srgbClr val="FF0000"/>
                  </a:solidFill>
                </a:rPr>
                <a:t>(Zentrale)</a:t>
              </a:r>
              <a:endParaRPr lang="de-DE" altLang="de-DE" dirty="0"/>
            </a:p>
          </p:txBody>
        </p:sp>
        <p:sp>
          <p:nvSpPr>
            <p:cNvPr id="18480" name="Rectangle 7"/>
            <p:cNvSpPr>
              <a:spLocks noChangeArrowheads="1"/>
            </p:cNvSpPr>
            <p:nvPr/>
          </p:nvSpPr>
          <p:spPr bwMode="auto">
            <a:xfrm>
              <a:off x="1610" y="2341"/>
              <a:ext cx="796" cy="341"/>
            </a:xfrm>
            <a:prstGeom prst="rect">
              <a:avLst/>
            </a:prstGeom>
            <a:solidFill>
              <a:srgbClr val="F2F2F2"/>
            </a:solidFill>
            <a:ln w="25400">
              <a:solidFill>
                <a:srgbClr val="FF0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FF0000"/>
                  </a:solidFill>
                </a:rPr>
                <a:t>Server</a:t>
              </a:r>
            </a:p>
            <a:p>
              <a:pPr algn="ctr"/>
              <a:r>
                <a:rPr lang="de-DE" altLang="de-DE" sz="1400" dirty="0">
                  <a:solidFill>
                    <a:srgbClr val="FF0000"/>
                  </a:solidFill>
                </a:rPr>
                <a:t>(Knoten)</a:t>
              </a:r>
              <a:endParaRPr lang="de-DE" altLang="de-DE" dirty="0"/>
            </a:p>
          </p:txBody>
        </p:sp>
        <p:sp>
          <p:nvSpPr>
            <p:cNvPr id="18481" name="Rectangle 8"/>
            <p:cNvSpPr>
              <a:spLocks noChangeArrowheads="1"/>
            </p:cNvSpPr>
            <p:nvPr/>
          </p:nvSpPr>
          <p:spPr bwMode="auto">
            <a:xfrm>
              <a:off x="3334" y="2341"/>
              <a:ext cx="795" cy="341"/>
            </a:xfrm>
            <a:prstGeom prst="rect">
              <a:avLst/>
            </a:prstGeom>
            <a:solidFill>
              <a:srgbClr val="F2F2F2"/>
            </a:solidFill>
            <a:ln w="25400">
              <a:solidFill>
                <a:srgbClr val="FF0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FF0000"/>
                  </a:solidFill>
                </a:rPr>
                <a:t>Server</a:t>
              </a:r>
            </a:p>
            <a:p>
              <a:pPr algn="ctr"/>
              <a:r>
                <a:rPr lang="de-DE" altLang="de-DE" sz="1400" dirty="0">
                  <a:solidFill>
                    <a:srgbClr val="FF0000"/>
                  </a:solidFill>
                </a:rPr>
                <a:t>(Knoten)</a:t>
              </a:r>
              <a:endParaRPr lang="de-DE" altLang="de-DE" dirty="0"/>
            </a:p>
          </p:txBody>
        </p:sp>
        <p:sp>
          <p:nvSpPr>
            <p:cNvPr id="18482" name="Line 9"/>
            <p:cNvSpPr>
              <a:spLocks noChangeShapeType="1"/>
            </p:cNvSpPr>
            <p:nvPr/>
          </p:nvSpPr>
          <p:spPr bwMode="auto">
            <a:xfrm flipH="1">
              <a:off x="1973" y="1594"/>
              <a:ext cx="509" cy="747"/>
            </a:xfrm>
            <a:prstGeom prst="line">
              <a:avLst/>
            </a:prstGeom>
            <a:noFill/>
            <a:ln w="762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83" name="Line 10"/>
            <p:cNvSpPr>
              <a:spLocks noChangeShapeType="1"/>
            </p:cNvSpPr>
            <p:nvPr/>
          </p:nvSpPr>
          <p:spPr bwMode="auto">
            <a:xfrm>
              <a:off x="3288" y="1594"/>
              <a:ext cx="454" cy="747"/>
            </a:xfrm>
            <a:prstGeom prst="line">
              <a:avLst/>
            </a:prstGeom>
            <a:noFill/>
            <a:ln w="762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84" name="Line 11"/>
            <p:cNvSpPr>
              <a:spLocks noChangeShapeType="1"/>
            </p:cNvSpPr>
            <p:nvPr/>
          </p:nvSpPr>
          <p:spPr bwMode="auto">
            <a:xfrm>
              <a:off x="2426" y="2523"/>
              <a:ext cx="908" cy="0"/>
            </a:xfrm>
            <a:prstGeom prst="line">
              <a:avLst/>
            </a:prstGeom>
            <a:noFill/>
            <a:ln w="762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85" name="Rectangle 16"/>
            <p:cNvSpPr>
              <a:spLocks noChangeArrowheads="1"/>
            </p:cNvSpPr>
            <p:nvPr/>
          </p:nvSpPr>
          <p:spPr bwMode="auto">
            <a:xfrm>
              <a:off x="2482" y="1411"/>
              <a:ext cx="796" cy="341"/>
            </a:xfrm>
            <a:prstGeom prst="rect">
              <a:avLst/>
            </a:prstGeom>
            <a:solidFill>
              <a:srgbClr val="F2F2F2"/>
            </a:solidFill>
            <a:ln w="25400">
              <a:solidFill>
                <a:srgbClr val="FF0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FF0000"/>
                  </a:solidFill>
                </a:rPr>
                <a:t>Server</a:t>
              </a:r>
            </a:p>
            <a:p>
              <a:pPr algn="ctr"/>
              <a:r>
                <a:rPr lang="de-DE" altLang="de-DE" sz="1400" dirty="0">
                  <a:solidFill>
                    <a:srgbClr val="FF0000"/>
                  </a:solidFill>
                </a:rPr>
                <a:t>(Knoten)</a:t>
              </a:r>
              <a:endParaRPr lang="de-DE" altLang="de-DE" dirty="0"/>
            </a:p>
          </p:txBody>
        </p:sp>
        <p:sp>
          <p:nvSpPr>
            <p:cNvPr id="18486" name="Line 17"/>
            <p:cNvSpPr>
              <a:spLocks noChangeShapeType="1"/>
            </p:cNvSpPr>
            <p:nvPr/>
          </p:nvSpPr>
          <p:spPr bwMode="auto">
            <a:xfrm flipV="1">
              <a:off x="2880" y="965"/>
              <a:ext cx="0" cy="44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5" name="Group 74"/>
          <p:cNvGrpSpPr>
            <a:grpSpLocks/>
          </p:cNvGrpSpPr>
          <p:nvPr/>
        </p:nvGrpSpPr>
        <p:grpSpPr bwMode="auto">
          <a:xfrm>
            <a:off x="4500563" y="4221163"/>
            <a:ext cx="3600450" cy="1951037"/>
            <a:chOff x="2835" y="2659"/>
            <a:chExt cx="2268" cy="1229"/>
          </a:xfrm>
        </p:grpSpPr>
        <p:sp>
          <p:nvSpPr>
            <p:cNvPr id="18463" name="AutoShape 35"/>
            <p:cNvSpPr>
              <a:spLocks noChangeArrowheads="1"/>
            </p:cNvSpPr>
            <p:nvPr/>
          </p:nvSpPr>
          <p:spPr bwMode="auto">
            <a:xfrm>
              <a:off x="2835" y="3480"/>
              <a:ext cx="1256" cy="40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a:r>
                <a:rPr lang="de-DE" altLang="de-DE" sz="1400" b="1">
                  <a:solidFill>
                    <a:srgbClr val="009900"/>
                  </a:solidFill>
                </a:rPr>
                <a:t>lokales Netz</a:t>
              </a:r>
            </a:p>
            <a:p>
              <a:pPr algn="r"/>
              <a:r>
                <a:rPr lang="de-DE" altLang="de-DE" b="1"/>
                <a:t>z.B. Universität, Zubringer</a:t>
              </a:r>
            </a:p>
            <a:p>
              <a:pPr algn="r"/>
              <a:r>
                <a:rPr lang="de-DE" altLang="de-DE"/>
                <a:t>(t-online, 1&amp;1...)</a:t>
              </a:r>
            </a:p>
          </p:txBody>
        </p:sp>
        <p:grpSp>
          <p:nvGrpSpPr>
            <p:cNvPr id="18464" name="Group 54"/>
            <p:cNvGrpSpPr>
              <a:grpSpLocks/>
            </p:cNvGrpSpPr>
            <p:nvPr/>
          </p:nvGrpSpPr>
          <p:grpSpPr bwMode="auto">
            <a:xfrm flipH="1">
              <a:off x="4066" y="2659"/>
              <a:ext cx="1037" cy="1060"/>
              <a:chOff x="618" y="2642"/>
              <a:chExt cx="1037" cy="1060"/>
            </a:xfrm>
          </p:grpSpPr>
          <p:sp>
            <p:nvSpPr>
              <p:cNvPr id="18465" name="Oval 55"/>
              <p:cNvSpPr>
                <a:spLocks noChangeArrowheads="1"/>
              </p:cNvSpPr>
              <p:nvPr/>
            </p:nvSpPr>
            <p:spPr bwMode="auto">
              <a:xfrm>
                <a:off x="618" y="2642"/>
                <a:ext cx="1037" cy="1060"/>
              </a:xfrm>
              <a:prstGeom prst="ellipse">
                <a:avLst/>
              </a:prstGeom>
              <a:noFill/>
              <a:ln w="25400">
                <a:solidFill>
                  <a:srgbClr val="008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nvGrpSpPr>
              <p:cNvPr id="18466" name="Group 56"/>
              <p:cNvGrpSpPr>
                <a:grpSpLocks noChangeAspect="1"/>
              </p:cNvGrpSpPr>
              <p:nvPr/>
            </p:nvGrpSpPr>
            <p:grpSpPr bwMode="auto">
              <a:xfrm rot="2460036">
                <a:off x="679" y="2912"/>
                <a:ext cx="780" cy="723"/>
                <a:chOff x="679" y="2912"/>
                <a:chExt cx="1039" cy="963"/>
              </a:xfrm>
            </p:grpSpPr>
            <p:sp>
              <p:nvSpPr>
                <p:cNvPr id="18468" name="Oval 57"/>
                <p:cNvSpPr>
                  <a:spLocks noChangeAspect="1" noChangeArrowheads="1"/>
                </p:cNvSpPr>
                <p:nvPr/>
              </p:nvSpPr>
              <p:spPr bwMode="auto">
                <a:xfrm>
                  <a:off x="1022" y="3102"/>
                  <a:ext cx="342" cy="341"/>
                </a:xfrm>
                <a:prstGeom prst="ellipse">
                  <a:avLst/>
                </a:prstGeom>
                <a:solidFill>
                  <a:srgbClr val="FFFFFF"/>
                </a:solidFill>
                <a:ln w="25400">
                  <a:solidFill>
                    <a:srgbClr val="008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69" name="Line 58"/>
                <p:cNvSpPr>
                  <a:spLocks noChangeAspect="1" noChangeShapeType="1"/>
                </p:cNvSpPr>
                <p:nvPr/>
              </p:nvSpPr>
              <p:spPr bwMode="auto">
                <a:xfrm>
                  <a:off x="1337" y="3369"/>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0" name="Line 59"/>
                <p:cNvSpPr>
                  <a:spLocks noChangeAspect="1" noChangeShapeType="1"/>
                </p:cNvSpPr>
                <p:nvPr/>
              </p:nvSpPr>
              <p:spPr bwMode="auto">
                <a:xfrm>
                  <a:off x="1193" y="3443"/>
                  <a:ext cx="0" cy="34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1" name="Line 60"/>
                <p:cNvSpPr>
                  <a:spLocks noChangeAspect="1" noChangeShapeType="1"/>
                </p:cNvSpPr>
                <p:nvPr/>
              </p:nvSpPr>
              <p:spPr bwMode="auto">
                <a:xfrm flipH="1" flipV="1">
                  <a:off x="768" y="2989"/>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2" name="Line 61"/>
                <p:cNvSpPr>
                  <a:spLocks noChangeAspect="1" noChangeShapeType="1"/>
                </p:cNvSpPr>
                <p:nvPr/>
              </p:nvSpPr>
              <p:spPr bwMode="auto">
                <a:xfrm flipV="1">
                  <a:off x="1337" y="2989"/>
                  <a:ext cx="285"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3" name="Line 62"/>
                <p:cNvSpPr>
                  <a:spLocks noChangeAspect="1" noChangeShapeType="1"/>
                </p:cNvSpPr>
                <p:nvPr/>
              </p:nvSpPr>
              <p:spPr bwMode="auto">
                <a:xfrm flipV="1">
                  <a:off x="768" y="3373"/>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4" name="Oval 63"/>
                <p:cNvSpPr>
                  <a:spLocks noChangeAspect="1" noChangeArrowheads="1"/>
                </p:cNvSpPr>
                <p:nvPr/>
              </p:nvSpPr>
              <p:spPr bwMode="auto">
                <a:xfrm>
                  <a:off x="1615" y="3519"/>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75" name="Oval 64"/>
                <p:cNvSpPr>
                  <a:spLocks noChangeAspect="1" noChangeArrowheads="1"/>
                </p:cNvSpPr>
                <p:nvPr/>
              </p:nvSpPr>
              <p:spPr bwMode="auto">
                <a:xfrm>
                  <a:off x="1620" y="2912"/>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76" name="Oval 65"/>
                <p:cNvSpPr>
                  <a:spLocks noChangeAspect="1" noChangeArrowheads="1"/>
                </p:cNvSpPr>
                <p:nvPr/>
              </p:nvSpPr>
              <p:spPr bwMode="auto">
                <a:xfrm>
                  <a:off x="679" y="3530"/>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77" name="Oval 66"/>
                <p:cNvSpPr>
                  <a:spLocks noChangeAspect="1" noChangeArrowheads="1"/>
                </p:cNvSpPr>
                <p:nvPr/>
              </p:nvSpPr>
              <p:spPr bwMode="auto">
                <a:xfrm>
                  <a:off x="1142" y="3782"/>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78" name="Oval 67"/>
                <p:cNvSpPr>
                  <a:spLocks noChangeAspect="1" noChangeArrowheads="1"/>
                </p:cNvSpPr>
                <p:nvPr/>
              </p:nvSpPr>
              <p:spPr bwMode="auto">
                <a:xfrm>
                  <a:off x="679" y="2918"/>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sp>
            <p:nvSpPr>
              <p:cNvPr id="18467" name="Line 68"/>
              <p:cNvSpPr>
                <a:spLocks noChangeShapeType="1"/>
              </p:cNvSpPr>
              <p:nvPr/>
            </p:nvSpPr>
            <p:spPr bwMode="auto">
              <a:xfrm flipV="1">
                <a:off x="1202" y="2659"/>
                <a:ext cx="408" cy="4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grpSp>
        <p:nvGrpSpPr>
          <p:cNvPr id="8" name="Group 73"/>
          <p:cNvGrpSpPr>
            <a:grpSpLocks/>
          </p:cNvGrpSpPr>
          <p:nvPr/>
        </p:nvGrpSpPr>
        <p:grpSpPr bwMode="auto">
          <a:xfrm>
            <a:off x="971550" y="3933825"/>
            <a:ext cx="2808288" cy="2238375"/>
            <a:chOff x="612" y="2478"/>
            <a:chExt cx="1769" cy="1410"/>
          </a:xfrm>
        </p:grpSpPr>
        <p:sp>
          <p:nvSpPr>
            <p:cNvPr id="18445" name="AutoShape 34"/>
            <p:cNvSpPr>
              <a:spLocks noChangeArrowheads="1"/>
            </p:cNvSpPr>
            <p:nvPr/>
          </p:nvSpPr>
          <p:spPr bwMode="auto">
            <a:xfrm>
              <a:off x="1567" y="3475"/>
              <a:ext cx="814" cy="4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solidFill>
                    <a:srgbClr val="009900"/>
                  </a:solidFill>
                </a:rPr>
                <a:t>lokales Netz</a:t>
              </a:r>
            </a:p>
            <a:p>
              <a:r>
                <a:rPr lang="de-DE" altLang="de-DE" sz="1400" b="1" dirty="0"/>
                <a:t>z.B. Schule</a:t>
              </a:r>
              <a:endParaRPr lang="de-DE" altLang="de-DE" dirty="0"/>
            </a:p>
          </p:txBody>
        </p:sp>
        <p:grpSp>
          <p:nvGrpSpPr>
            <p:cNvPr id="18446" name="Group 69"/>
            <p:cNvGrpSpPr>
              <a:grpSpLocks/>
            </p:cNvGrpSpPr>
            <p:nvPr/>
          </p:nvGrpSpPr>
          <p:grpSpPr bwMode="auto">
            <a:xfrm>
              <a:off x="612" y="2478"/>
              <a:ext cx="1037" cy="1241"/>
              <a:chOff x="612" y="2478"/>
              <a:chExt cx="1037" cy="1241"/>
            </a:xfrm>
          </p:grpSpPr>
          <p:grpSp>
            <p:nvGrpSpPr>
              <p:cNvPr id="18447" name="Group 53"/>
              <p:cNvGrpSpPr>
                <a:grpSpLocks/>
              </p:cNvGrpSpPr>
              <p:nvPr/>
            </p:nvGrpSpPr>
            <p:grpSpPr bwMode="auto">
              <a:xfrm>
                <a:off x="612" y="2659"/>
                <a:ext cx="1037" cy="1060"/>
                <a:chOff x="618" y="2642"/>
                <a:chExt cx="1037" cy="1060"/>
              </a:xfrm>
            </p:grpSpPr>
            <p:sp>
              <p:nvSpPr>
                <p:cNvPr id="18449" name="Oval 36"/>
                <p:cNvSpPr>
                  <a:spLocks noChangeArrowheads="1"/>
                </p:cNvSpPr>
                <p:nvPr/>
              </p:nvSpPr>
              <p:spPr bwMode="auto">
                <a:xfrm>
                  <a:off x="618" y="2642"/>
                  <a:ext cx="1037" cy="1060"/>
                </a:xfrm>
                <a:prstGeom prst="ellipse">
                  <a:avLst/>
                </a:prstGeom>
                <a:noFill/>
                <a:ln w="25400">
                  <a:solidFill>
                    <a:srgbClr val="008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nvGrpSpPr>
                <p:cNvPr id="18450" name="Group 51"/>
                <p:cNvGrpSpPr>
                  <a:grpSpLocks noChangeAspect="1"/>
                </p:cNvGrpSpPr>
                <p:nvPr/>
              </p:nvGrpSpPr>
              <p:grpSpPr bwMode="auto">
                <a:xfrm rot="2460036">
                  <a:off x="679" y="2912"/>
                  <a:ext cx="780" cy="723"/>
                  <a:chOff x="679" y="2912"/>
                  <a:chExt cx="1039" cy="963"/>
                </a:xfrm>
              </p:grpSpPr>
              <p:sp>
                <p:nvSpPr>
                  <p:cNvPr id="18452" name="Oval 20"/>
                  <p:cNvSpPr>
                    <a:spLocks noChangeAspect="1" noChangeArrowheads="1"/>
                  </p:cNvSpPr>
                  <p:nvPr/>
                </p:nvSpPr>
                <p:spPr bwMode="auto">
                  <a:xfrm>
                    <a:off x="1022" y="3102"/>
                    <a:ext cx="342" cy="341"/>
                  </a:xfrm>
                  <a:prstGeom prst="ellipse">
                    <a:avLst/>
                  </a:prstGeom>
                  <a:solidFill>
                    <a:srgbClr val="FFFFFF"/>
                  </a:solidFill>
                  <a:ln w="25400">
                    <a:solidFill>
                      <a:srgbClr val="008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53" name="Line 24"/>
                  <p:cNvSpPr>
                    <a:spLocks noChangeAspect="1" noChangeShapeType="1"/>
                  </p:cNvSpPr>
                  <p:nvPr/>
                </p:nvSpPr>
                <p:spPr bwMode="auto">
                  <a:xfrm>
                    <a:off x="1337" y="3369"/>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4" name="Line 25"/>
                  <p:cNvSpPr>
                    <a:spLocks noChangeAspect="1" noChangeShapeType="1"/>
                  </p:cNvSpPr>
                  <p:nvPr/>
                </p:nvSpPr>
                <p:spPr bwMode="auto">
                  <a:xfrm>
                    <a:off x="1193" y="3443"/>
                    <a:ext cx="0" cy="34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5" name="Line 26"/>
                  <p:cNvSpPr>
                    <a:spLocks noChangeAspect="1" noChangeShapeType="1"/>
                  </p:cNvSpPr>
                  <p:nvPr/>
                </p:nvSpPr>
                <p:spPr bwMode="auto">
                  <a:xfrm flipH="1" flipV="1">
                    <a:off x="768" y="2989"/>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6" name="Line 27"/>
                  <p:cNvSpPr>
                    <a:spLocks noChangeAspect="1" noChangeShapeType="1"/>
                  </p:cNvSpPr>
                  <p:nvPr/>
                </p:nvSpPr>
                <p:spPr bwMode="auto">
                  <a:xfrm flipV="1">
                    <a:off x="1337" y="2989"/>
                    <a:ext cx="285"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7" name="Line 28"/>
                  <p:cNvSpPr>
                    <a:spLocks noChangeAspect="1" noChangeShapeType="1"/>
                  </p:cNvSpPr>
                  <p:nvPr/>
                </p:nvSpPr>
                <p:spPr bwMode="auto">
                  <a:xfrm flipV="1">
                    <a:off x="768" y="3373"/>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8" name="Oval 38"/>
                  <p:cNvSpPr>
                    <a:spLocks noChangeAspect="1" noChangeArrowheads="1"/>
                  </p:cNvSpPr>
                  <p:nvPr/>
                </p:nvSpPr>
                <p:spPr bwMode="auto">
                  <a:xfrm>
                    <a:off x="1615" y="3519"/>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59" name="Oval 39"/>
                  <p:cNvSpPr>
                    <a:spLocks noChangeAspect="1" noChangeArrowheads="1"/>
                  </p:cNvSpPr>
                  <p:nvPr/>
                </p:nvSpPr>
                <p:spPr bwMode="auto">
                  <a:xfrm>
                    <a:off x="1620" y="2912"/>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60" name="Oval 40"/>
                  <p:cNvSpPr>
                    <a:spLocks noChangeAspect="1" noChangeArrowheads="1"/>
                  </p:cNvSpPr>
                  <p:nvPr/>
                </p:nvSpPr>
                <p:spPr bwMode="auto">
                  <a:xfrm>
                    <a:off x="679" y="3530"/>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61" name="Oval 41"/>
                  <p:cNvSpPr>
                    <a:spLocks noChangeAspect="1" noChangeArrowheads="1"/>
                  </p:cNvSpPr>
                  <p:nvPr/>
                </p:nvSpPr>
                <p:spPr bwMode="auto">
                  <a:xfrm>
                    <a:off x="1142" y="3782"/>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62" name="Oval 42"/>
                  <p:cNvSpPr>
                    <a:spLocks noChangeAspect="1" noChangeArrowheads="1"/>
                  </p:cNvSpPr>
                  <p:nvPr/>
                </p:nvSpPr>
                <p:spPr bwMode="auto">
                  <a:xfrm>
                    <a:off x="679" y="2918"/>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sp>
              <p:nvSpPr>
                <p:cNvPr id="18451" name="Line 52"/>
                <p:cNvSpPr>
                  <a:spLocks noChangeShapeType="1"/>
                </p:cNvSpPr>
                <p:nvPr/>
              </p:nvSpPr>
              <p:spPr bwMode="auto">
                <a:xfrm flipV="1">
                  <a:off x="1202" y="2659"/>
                  <a:ext cx="408" cy="4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18448" name="Rectangle 18"/>
              <p:cNvSpPr>
                <a:spLocks noChangeArrowheads="1"/>
              </p:cNvSpPr>
              <p:nvPr/>
            </p:nvSpPr>
            <p:spPr bwMode="auto">
              <a:xfrm rot="2911814">
                <a:off x="1156" y="2705"/>
                <a:ext cx="682" cy="227"/>
              </a:xfrm>
              <a:prstGeom prst="rect">
                <a:avLst/>
              </a:prstGeom>
              <a:solidFill>
                <a:srgbClr val="B2B2B2"/>
              </a:solidFill>
              <a:ln w="25400">
                <a:solidFill>
                  <a:srgbClr val="008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sz="200" b="1" dirty="0">
                  <a:solidFill>
                    <a:srgbClr val="008000"/>
                  </a:solidFill>
                </a:endParaRPr>
              </a:p>
              <a:p>
                <a:pPr algn="ctr"/>
                <a:r>
                  <a:rPr lang="de-DE" altLang="de-DE" sz="1800" b="1" dirty="0">
                    <a:solidFill>
                      <a:srgbClr val="008000"/>
                    </a:solidFill>
                  </a:rPr>
                  <a:t>Modem</a:t>
                </a:r>
                <a:endParaRPr lang="de-DE" altLang="de-DE" dirty="0"/>
              </a:p>
            </p:txBody>
          </p:sp>
        </p:grpSp>
      </p:grpSp>
      <p:grpSp>
        <p:nvGrpSpPr>
          <p:cNvPr id="12" name="Group 72"/>
          <p:cNvGrpSpPr>
            <a:grpSpLocks/>
          </p:cNvGrpSpPr>
          <p:nvPr/>
        </p:nvGrpSpPr>
        <p:grpSpPr bwMode="auto">
          <a:xfrm>
            <a:off x="2557463" y="5157788"/>
            <a:ext cx="3957637" cy="290512"/>
            <a:chOff x="1611" y="3249"/>
            <a:chExt cx="2493" cy="183"/>
          </a:xfrm>
        </p:grpSpPr>
        <p:sp>
          <p:nvSpPr>
            <p:cNvPr id="18442" name="Rectangle 48"/>
            <p:cNvSpPr>
              <a:spLocks noChangeArrowheads="1"/>
            </p:cNvSpPr>
            <p:nvPr/>
          </p:nvSpPr>
          <p:spPr bwMode="auto">
            <a:xfrm>
              <a:off x="2468" y="3249"/>
              <a:ext cx="8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dirty="0">
                  <a:solidFill>
                    <a:srgbClr val="FF00FF"/>
                  </a:solidFill>
                </a:rPr>
                <a:t>Teilnehmer</a:t>
              </a:r>
            </a:p>
          </p:txBody>
        </p:sp>
        <p:sp>
          <p:nvSpPr>
            <p:cNvPr id="18443" name="Line 70"/>
            <p:cNvSpPr>
              <a:spLocks noChangeShapeType="1"/>
            </p:cNvSpPr>
            <p:nvPr/>
          </p:nvSpPr>
          <p:spPr bwMode="auto">
            <a:xfrm>
              <a:off x="1611" y="3294"/>
              <a:ext cx="861" cy="45"/>
            </a:xfrm>
            <a:prstGeom prst="line">
              <a:avLst/>
            </a:prstGeom>
            <a:noFill/>
            <a:ln w="28575">
              <a:solidFill>
                <a:srgbClr val="FF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de-DE"/>
            </a:p>
          </p:txBody>
        </p:sp>
        <p:sp>
          <p:nvSpPr>
            <p:cNvPr id="18444" name="Line 71"/>
            <p:cNvSpPr>
              <a:spLocks noChangeShapeType="1"/>
            </p:cNvSpPr>
            <p:nvPr/>
          </p:nvSpPr>
          <p:spPr bwMode="auto">
            <a:xfrm flipH="1">
              <a:off x="3243" y="3294"/>
              <a:ext cx="861" cy="45"/>
            </a:xfrm>
            <a:prstGeom prst="line">
              <a:avLst/>
            </a:prstGeom>
            <a:noFill/>
            <a:ln w="28575">
              <a:solidFill>
                <a:srgbClr val="FF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100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de-DE" altLang="de-DE" smtClean="0"/>
              <a:t>Internet: TCP/IP-Protokoll</a:t>
            </a:r>
          </a:p>
        </p:txBody>
      </p:sp>
      <p:sp>
        <p:nvSpPr>
          <p:cNvPr id="20483" name="Fußzeilenplatzhalter 29"/>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l" eaLnBrk="0" hangingPunct="0"/>
            <a:r>
              <a:rPr lang="de-DE" altLang="de-DE" smtClean="0"/>
              <a:t>AD W. Wagner, Dr. F.-J. Scharfenberg, Didaktik Chemie und Biologie</a:t>
            </a:r>
          </a:p>
        </p:txBody>
      </p:sp>
      <p:sp>
        <p:nvSpPr>
          <p:cNvPr id="20484" name="Oval 5"/>
          <p:cNvSpPr>
            <a:spLocks noChangeArrowheads="1"/>
          </p:cNvSpPr>
          <p:nvPr/>
        </p:nvSpPr>
        <p:spPr bwMode="auto">
          <a:xfrm>
            <a:off x="3419475" y="2133600"/>
            <a:ext cx="574675"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a:t>R</a:t>
            </a:r>
          </a:p>
        </p:txBody>
      </p:sp>
      <p:sp>
        <p:nvSpPr>
          <p:cNvPr id="20485" name="Oval 6"/>
          <p:cNvSpPr>
            <a:spLocks noChangeArrowheads="1"/>
          </p:cNvSpPr>
          <p:nvPr/>
        </p:nvSpPr>
        <p:spPr bwMode="auto">
          <a:xfrm>
            <a:off x="5075238" y="2133600"/>
            <a:ext cx="574675"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a:t>R</a:t>
            </a:r>
          </a:p>
        </p:txBody>
      </p:sp>
      <p:sp>
        <p:nvSpPr>
          <p:cNvPr id="20486" name="Oval 7"/>
          <p:cNvSpPr>
            <a:spLocks noChangeArrowheads="1"/>
          </p:cNvSpPr>
          <p:nvPr/>
        </p:nvSpPr>
        <p:spPr bwMode="auto">
          <a:xfrm>
            <a:off x="4284663" y="4292600"/>
            <a:ext cx="574675"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a:t>R</a:t>
            </a:r>
          </a:p>
        </p:txBody>
      </p:sp>
      <p:sp>
        <p:nvSpPr>
          <p:cNvPr id="20487" name="Oval 8"/>
          <p:cNvSpPr>
            <a:spLocks noChangeArrowheads="1"/>
          </p:cNvSpPr>
          <p:nvPr/>
        </p:nvSpPr>
        <p:spPr bwMode="auto">
          <a:xfrm>
            <a:off x="6804025" y="3140075"/>
            <a:ext cx="574675" cy="576263"/>
          </a:xfrm>
          <a:prstGeom prst="ellipse">
            <a:avLst/>
          </a:prstGeom>
          <a:solidFill>
            <a:schemeClr val="tx1"/>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b="1">
                <a:solidFill>
                  <a:schemeClr val="bg1"/>
                </a:solidFill>
              </a:rPr>
              <a:t>Z</a:t>
            </a:r>
          </a:p>
        </p:txBody>
      </p:sp>
      <p:sp>
        <p:nvSpPr>
          <p:cNvPr id="20488" name="Oval 9"/>
          <p:cNvSpPr>
            <a:spLocks noChangeArrowheads="1"/>
          </p:cNvSpPr>
          <p:nvPr/>
        </p:nvSpPr>
        <p:spPr bwMode="auto">
          <a:xfrm>
            <a:off x="1782763" y="3140075"/>
            <a:ext cx="574675" cy="576263"/>
          </a:xfrm>
          <a:prstGeom prst="ellipse">
            <a:avLst/>
          </a:prstGeom>
          <a:solidFill>
            <a:schemeClr val="tx1"/>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b="1">
                <a:solidFill>
                  <a:schemeClr val="bg1"/>
                </a:solidFill>
              </a:rPr>
              <a:t>S</a:t>
            </a:r>
          </a:p>
        </p:txBody>
      </p:sp>
      <p:sp>
        <p:nvSpPr>
          <p:cNvPr id="68619" name="Text Box 11"/>
          <p:cNvSpPr txBox="1">
            <a:spLocks noChangeArrowheads="1"/>
          </p:cNvSpPr>
          <p:nvPr/>
        </p:nvSpPr>
        <p:spPr bwMode="auto">
          <a:xfrm>
            <a:off x="2390775" y="3200400"/>
            <a:ext cx="357188" cy="457200"/>
          </a:xfrm>
          <a:prstGeom prst="rect">
            <a:avLst/>
          </a:prstGeom>
          <a:solidFill>
            <a:srgbClr val="0000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1</a:t>
            </a:r>
          </a:p>
        </p:txBody>
      </p:sp>
      <p:sp>
        <p:nvSpPr>
          <p:cNvPr id="68623" name="Text Box 15"/>
          <p:cNvSpPr txBox="1">
            <a:spLocks noChangeArrowheads="1"/>
          </p:cNvSpPr>
          <p:nvPr/>
        </p:nvSpPr>
        <p:spPr bwMode="auto">
          <a:xfrm>
            <a:off x="2747963" y="3200400"/>
            <a:ext cx="357187" cy="457200"/>
          </a:xfrm>
          <a:prstGeom prst="rect">
            <a:avLst/>
          </a:prstGeom>
          <a:solidFill>
            <a:srgbClr val="FF99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2</a:t>
            </a:r>
          </a:p>
        </p:txBody>
      </p:sp>
      <p:sp>
        <p:nvSpPr>
          <p:cNvPr id="68624" name="Text Box 16"/>
          <p:cNvSpPr txBox="1">
            <a:spLocks noChangeArrowheads="1"/>
          </p:cNvSpPr>
          <p:nvPr/>
        </p:nvSpPr>
        <p:spPr bwMode="auto">
          <a:xfrm>
            <a:off x="3098800" y="3200400"/>
            <a:ext cx="357188" cy="457200"/>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3</a:t>
            </a:r>
          </a:p>
        </p:txBody>
      </p:sp>
      <p:sp>
        <p:nvSpPr>
          <p:cNvPr id="68620" name="Rectangle 12"/>
          <p:cNvSpPr>
            <a:spLocks noChangeArrowheads="1"/>
          </p:cNvSpPr>
          <p:nvPr/>
        </p:nvSpPr>
        <p:spPr bwMode="auto">
          <a:xfrm>
            <a:off x="684213" y="3200400"/>
            <a:ext cx="1077912" cy="431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68629" name="Line 21"/>
          <p:cNvSpPr>
            <a:spLocks noChangeShapeType="1"/>
          </p:cNvSpPr>
          <p:nvPr/>
        </p:nvSpPr>
        <p:spPr bwMode="auto">
          <a:xfrm>
            <a:off x="2627313" y="3644900"/>
            <a:ext cx="1657350" cy="93662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30" name="Line 22"/>
          <p:cNvSpPr>
            <a:spLocks noChangeShapeType="1"/>
          </p:cNvSpPr>
          <p:nvPr/>
        </p:nvSpPr>
        <p:spPr bwMode="auto">
          <a:xfrm flipV="1">
            <a:off x="4859338" y="3644900"/>
            <a:ext cx="1368425" cy="93662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31" name="Text Box 23"/>
          <p:cNvSpPr txBox="1">
            <a:spLocks noChangeArrowheads="1"/>
          </p:cNvSpPr>
          <p:nvPr/>
        </p:nvSpPr>
        <p:spPr bwMode="auto">
          <a:xfrm>
            <a:off x="6086475" y="3200400"/>
            <a:ext cx="357188" cy="457200"/>
          </a:xfrm>
          <a:prstGeom prst="rect">
            <a:avLst/>
          </a:prstGeom>
          <a:solidFill>
            <a:srgbClr val="0000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1</a:t>
            </a:r>
          </a:p>
        </p:txBody>
      </p:sp>
      <p:sp>
        <p:nvSpPr>
          <p:cNvPr id="68632" name="Text Box 24"/>
          <p:cNvSpPr txBox="1">
            <a:spLocks noChangeArrowheads="1"/>
          </p:cNvSpPr>
          <p:nvPr/>
        </p:nvSpPr>
        <p:spPr bwMode="auto">
          <a:xfrm>
            <a:off x="5734050" y="3200400"/>
            <a:ext cx="357188" cy="457200"/>
          </a:xfrm>
          <a:prstGeom prst="rect">
            <a:avLst/>
          </a:prstGeom>
          <a:solidFill>
            <a:srgbClr val="FF99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2</a:t>
            </a:r>
          </a:p>
        </p:txBody>
      </p:sp>
      <p:sp>
        <p:nvSpPr>
          <p:cNvPr id="68633" name="Text Box 25"/>
          <p:cNvSpPr txBox="1">
            <a:spLocks noChangeArrowheads="1"/>
          </p:cNvSpPr>
          <p:nvPr/>
        </p:nvSpPr>
        <p:spPr bwMode="auto">
          <a:xfrm>
            <a:off x="6443663" y="3200400"/>
            <a:ext cx="357187" cy="457200"/>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3</a:t>
            </a:r>
          </a:p>
        </p:txBody>
      </p:sp>
      <p:sp>
        <p:nvSpPr>
          <p:cNvPr id="68634" name="Rectangle 26"/>
          <p:cNvSpPr>
            <a:spLocks noChangeArrowheads="1"/>
          </p:cNvSpPr>
          <p:nvPr/>
        </p:nvSpPr>
        <p:spPr bwMode="auto">
          <a:xfrm>
            <a:off x="5726113" y="3209925"/>
            <a:ext cx="1077912" cy="431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sz="2400"/>
          </a:p>
        </p:txBody>
      </p:sp>
      <p:sp>
        <p:nvSpPr>
          <p:cNvPr id="68640" name="Line 32"/>
          <p:cNvSpPr>
            <a:spLocks noChangeShapeType="1"/>
          </p:cNvSpPr>
          <p:nvPr/>
        </p:nvSpPr>
        <p:spPr bwMode="auto">
          <a:xfrm>
            <a:off x="3059113" y="3429000"/>
            <a:ext cx="2665412" cy="0"/>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41" name="Line 33"/>
          <p:cNvSpPr>
            <a:spLocks noChangeShapeType="1"/>
          </p:cNvSpPr>
          <p:nvPr/>
        </p:nvSpPr>
        <p:spPr bwMode="auto">
          <a:xfrm flipV="1">
            <a:off x="3276600" y="2636838"/>
            <a:ext cx="287338" cy="576262"/>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42" name="Line 34"/>
          <p:cNvSpPr>
            <a:spLocks noChangeShapeType="1"/>
          </p:cNvSpPr>
          <p:nvPr/>
        </p:nvSpPr>
        <p:spPr bwMode="auto">
          <a:xfrm>
            <a:off x="3995738" y="2420938"/>
            <a:ext cx="1081087"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43" name="Line 35"/>
          <p:cNvSpPr>
            <a:spLocks noChangeShapeType="1"/>
          </p:cNvSpPr>
          <p:nvPr/>
        </p:nvSpPr>
        <p:spPr bwMode="auto">
          <a:xfrm>
            <a:off x="5580063" y="2636838"/>
            <a:ext cx="1008062" cy="576262"/>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20503" name="Text Box 38"/>
          <p:cNvSpPr txBox="1">
            <a:spLocks noChangeArrowheads="1"/>
          </p:cNvSpPr>
          <p:nvPr/>
        </p:nvSpPr>
        <p:spPr bwMode="auto">
          <a:xfrm>
            <a:off x="685800" y="3186113"/>
            <a:ext cx="1077913" cy="461962"/>
          </a:xfrm>
          <a:prstGeom prst="rect">
            <a:avLst/>
          </a:prstGeom>
          <a:solidFill>
            <a:srgbClr val="FFFFCC"/>
          </a:solidFill>
          <a:ln w="28575">
            <a:solidFill>
              <a:schemeClr val="tx1"/>
            </a:solidFill>
            <a:miter lim="800000"/>
            <a:headEnd/>
            <a:tailEnd/>
          </a:ln>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Datei</a:t>
            </a:r>
          </a:p>
        </p:txBody>
      </p:sp>
      <p:sp>
        <p:nvSpPr>
          <p:cNvPr id="68647" name="Text Box 39"/>
          <p:cNvSpPr txBox="1">
            <a:spLocks noChangeArrowheads="1"/>
          </p:cNvSpPr>
          <p:nvPr/>
        </p:nvSpPr>
        <p:spPr bwMode="auto">
          <a:xfrm>
            <a:off x="7380288" y="3197225"/>
            <a:ext cx="1144587" cy="460375"/>
          </a:xfrm>
          <a:prstGeom prst="rect">
            <a:avLst/>
          </a:prstGeom>
          <a:solidFill>
            <a:srgbClr val="FFFFCC"/>
          </a:solidFill>
          <a:ln w="28575">
            <a:solidFill>
              <a:schemeClr val="tx1"/>
            </a:solidFill>
            <a:miter lim="800000"/>
            <a:headEnd/>
            <a:tailEnd/>
          </a:ln>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Datei</a:t>
            </a:r>
          </a:p>
        </p:txBody>
      </p:sp>
      <p:grpSp>
        <p:nvGrpSpPr>
          <p:cNvPr id="2" name="Group 48"/>
          <p:cNvGrpSpPr>
            <a:grpSpLocks/>
          </p:cNvGrpSpPr>
          <p:nvPr/>
        </p:nvGrpSpPr>
        <p:grpSpPr bwMode="auto">
          <a:xfrm>
            <a:off x="5726113" y="3203575"/>
            <a:ext cx="1077912" cy="457200"/>
            <a:chOff x="3607" y="2024"/>
            <a:chExt cx="679" cy="288"/>
          </a:xfrm>
        </p:grpSpPr>
        <p:sp>
          <p:nvSpPr>
            <p:cNvPr id="20506" name="Text Box 44"/>
            <p:cNvSpPr txBox="1">
              <a:spLocks noChangeArrowheads="1"/>
            </p:cNvSpPr>
            <p:nvPr/>
          </p:nvSpPr>
          <p:spPr bwMode="auto">
            <a:xfrm>
              <a:off x="3834" y="2024"/>
              <a:ext cx="225" cy="288"/>
            </a:xfrm>
            <a:prstGeom prst="rect">
              <a:avLst/>
            </a:prstGeom>
            <a:solidFill>
              <a:srgbClr val="0000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1</a:t>
              </a:r>
            </a:p>
          </p:txBody>
        </p:sp>
        <p:sp>
          <p:nvSpPr>
            <p:cNvPr id="20507" name="Text Box 45"/>
            <p:cNvSpPr txBox="1">
              <a:spLocks noChangeArrowheads="1"/>
            </p:cNvSpPr>
            <p:nvPr/>
          </p:nvSpPr>
          <p:spPr bwMode="auto">
            <a:xfrm>
              <a:off x="3612" y="2024"/>
              <a:ext cx="225" cy="288"/>
            </a:xfrm>
            <a:prstGeom prst="rect">
              <a:avLst/>
            </a:prstGeom>
            <a:solidFill>
              <a:srgbClr val="FF99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2</a:t>
              </a:r>
            </a:p>
          </p:txBody>
        </p:sp>
        <p:sp>
          <p:nvSpPr>
            <p:cNvPr id="20508" name="Text Box 46"/>
            <p:cNvSpPr txBox="1">
              <a:spLocks noChangeArrowheads="1"/>
            </p:cNvSpPr>
            <p:nvPr/>
          </p:nvSpPr>
          <p:spPr bwMode="auto">
            <a:xfrm>
              <a:off x="4059" y="2024"/>
              <a:ext cx="225" cy="288"/>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3</a:t>
              </a:r>
            </a:p>
          </p:txBody>
        </p:sp>
        <p:sp>
          <p:nvSpPr>
            <p:cNvPr id="20509" name="Rectangle 47"/>
            <p:cNvSpPr>
              <a:spLocks noChangeArrowheads="1"/>
            </p:cNvSpPr>
            <p:nvPr/>
          </p:nvSpPr>
          <p:spPr bwMode="auto">
            <a:xfrm>
              <a:off x="3607" y="2030"/>
              <a:ext cx="679" cy="2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0.00399 0.00185 L 0.18524 0.00185 " pathEditMode="relative" rAng="0" ptsTypes="AA">
                                      <p:cBhvr>
                                        <p:cTn id="6" dur="500" fill="hold"/>
                                        <p:tgtEl>
                                          <p:spTgt spid="68620"/>
                                        </p:tgtEl>
                                        <p:attrNameLst>
                                          <p:attrName>ppt_x</p:attrName>
                                          <p:attrName>ppt_y</p:attrName>
                                        </p:attrNameLst>
                                      </p:cBhvr>
                                      <p:rCtr x="91" y="0"/>
                                    </p:animMotion>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68619"/>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grpId="0" nodeType="afterEffect">
                                  <p:stCondLst>
                                    <p:cond delay="500"/>
                                  </p:stCondLst>
                                  <p:childTnLst>
                                    <p:set>
                                      <p:cBhvr>
                                        <p:cTn id="12" dur="1" fill="hold">
                                          <p:stCondLst>
                                            <p:cond delay="0"/>
                                          </p:stCondLst>
                                        </p:cTn>
                                        <p:tgtEl>
                                          <p:spTgt spid="68623"/>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500"/>
                                  </p:stCondLst>
                                  <p:childTnLst>
                                    <p:set>
                                      <p:cBhvr>
                                        <p:cTn id="15" dur="1" fill="hold">
                                          <p:stCondLst>
                                            <p:cond delay="0"/>
                                          </p:stCondLst>
                                        </p:cTn>
                                        <p:tgtEl>
                                          <p:spTgt spid="6862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68629"/>
                                        </p:tgtEl>
                                        <p:attrNameLst>
                                          <p:attrName>style.visibility</p:attrName>
                                        </p:attrNameLst>
                                      </p:cBhvr>
                                      <p:to>
                                        <p:strVal val="visible"/>
                                      </p:to>
                                    </p:set>
                                    <p:animEffect transition="in" filter="strips(downRight)">
                                      <p:cBhvr>
                                        <p:cTn id="20" dur="500"/>
                                        <p:tgtEl>
                                          <p:spTgt spid="68629"/>
                                        </p:tgtEl>
                                      </p:cBhvr>
                                    </p:animEffect>
                                  </p:childTnLst>
                                </p:cTn>
                              </p:par>
                            </p:childTnLst>
                          </p:cTn>
                        </p:par>
                        <p:par>
                          <p:cTn id="21" fill="hold" nodeType="afterGroup">
                            <p:stCondLst>
                              <p:cond delay="500"/>
                            </p:stCondLst>
                            <p:childTnLst>
                              <p:par>
                                <p:cTn id="22" presetID="18" presetClass="entr" presetSubtype="6" fill="hold" nodeType="afterEffect">
                                  <p:stCondLst>
                                    <p:cond delay="0"/>
                                  </p:stCondLst>
                                  <p:childTnLst>
                                    <p:set>
                                      <p:cBhvr>
                                        <p:cTn id="23" dur="1" fill="hold">
                                          <p:stCondLst>
                                            <p:cond delay="0"/>
                                          </p:stCondLst>
                                        </p:cTn>
                                        <p:tgtEl>
                                          <p:spTgt spid="68640"/>
                                        </p:tgtEl>
                                        <p:attrNameLst>
                                          <p:attrName>style.visibility</p:attrName>
                                        </p:attrNameLst>
                                      </p:cBhvr>
                                      <p:to>
                                        <p:strVal val="visible"/>
                                      </p:to>
                                    </p:set>
                                    <p:animEffect transition="in" filter="strips(downRight)">
                                      <p:cBhvr>
                                        <p:cTn id="24" dur="500"/>
                                        <p:tgtEl>
                                          <p:spTgt spid="68640"/>
                                        </p:tgtEl>
                                      </p:cBhvr>
                                    </p:animEffect>
                                  </p:childTnLst>
                                </p:cTn>
                              </p:par>
                            </p:childTnLst>
                          </p:cTn>
                        </p:par>
                        <p:par>
                          <p:cTn id="25" fill="hold" nodeType="afterGroup">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68632"/>
                                        </p:tgtEl>
                                        <p:attrNameLst>
                                          <p:attrName>style.visibility</p:attrName>
                                        </p:attrNameLst>
                                      </p:cBhvr>
                                      <p:to>
                                        <p:strVal val="visible"/>
                                      </p:to>
                                    </p:set>
                                  </p:childTnLst>
                                </p:cTn>
                              </p:par>
                            </p:childTnLst>
                          </p:cTn>
                        </p:par>
                        <p:par>
                          <p:cTn id="28" fill="hold" nodeType="afterGroup">
                            <p:stCondLst>
                              <p:cond delay="1000"/>
                            </p:stCondLst>
                            <p:childTnLst>
                              <p:par>
                                <p:cTn id="29" presetID="18" presetClass="entr" presetSubtype="3" fill="hold" nodeType="afterEffect">
                                  <p:stCondLst>
                                    <p:cond delay="0"/>
                                  </p:stCondLst>
                                  <p:childTnLst>
                                    <p:set>
                                      <p:cBhvr>
                                        <p:cTn id="30" dur="1" fill="hold">
                                          <p:stCondLst>
                                            <p:cond delay="0"/>
                                          </p:stCondLst>
                                        </p:cTn>
                                        <p:tgtEl>
                                          <p:spTgt spid="68641"/>
                                        </p:tgtEl>
                                        <p:attrNameLst>
                                          <p:attrName>style.visibility</p:attrName>
                                        </p:attrNameLst>
                                      </p:cBhvr>
                                      <p:to>
                                        <p:strVal val="visible"/>
                                      </p:to>
                                    </p:set>
                                    <p:animEffect transition="in" filter="strips(upRight)">
                                      <p:cBhvr>
                                        <p:cTn id="31" dur="500"/>
                                        <p:tgtEl>
                                          <p:spTgt spid="6864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3" fill="hold" nodeType="clickEffect">
                                  <p:stCondLst>
                                    <p:cond delay="0"/>
                                  </p:stCondLst>
                                  <p:childTnLst>
                                    <p:set>
                                      <p:cBhvr>
                                        <p:cTn id="35" dur="1" fill="hold">
                                          <p:stCondLst>
                                            <p:cond delay="0"/>
                                          </p:stCondLst>
                                        </p:cTn>
                                        <p:tgtEl>
                                          <p:spTgt spid="68630"/>
                                        </p:tgtEl>
                                        <p:attrNameLst>
                                          <p:attrName>style.visibility</p:attrName>
                                        </p:attrNameLst>
                                      </p:cBhvr>
                                      <p:to>
                                        <p:strVal val="visible"/>
                                      </p:to>
                                    </p:set>
                                    <p:animEffect transition="in" filter="strips(upRight)">
                                      <p:cBhvr>
                                        <p:cTn id="36" dur="500"/>
                                        <p:tgtEl>
                                          <p:spTgt spid="68630"/>
                                        </p:tgtEl>
                                      </p:cBhvr>
                                    </p:animEffec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68631"/>
                                        </p:tgtEl>
                                        <p:attrNameLst>
                                          <p:attrName>style.visibility</p:attrName>
                                        </p:attrNameLst>
                                      </p:cBhvr>
                                      <p:to>
                                        <p:strVal val="visible"/>
                                      </p:to>
                                    </p:set>
                                  </p:childTnLst>
                                </p:cTn>
                              </p:par>
                            </p:childTnLst>
                          </p:cTn>
                        </p:par>
                        <p:par>
                          <p:cTn id="40" fill="hold" nodeType="afterGroup">
                            <p:stCondLst>
                              <p:cond delay="500"/>
                            </p:stCondLst>
                            <p:childTnLst>
                              <p:par>
                                <p:cTn id="41" presetID="18" presetClass="entr" presetSubtype="6" fill="hold" nodeType="afterEffect">
                                  <p:stCondLst>
                                    <p:cond delay="0"/>
                                  </p:stCondLst>
                                  <p:childTnLst>
                                    <p:set>
                                      <p:cBhvr>
                                        <p:cTn id="42" dur="1" fill="hold">
                                          <p:stCondLst>
                                            <p:cond delay="0"/>
                                          </p:stCondLst>
                                        </p:cTn>
                                        <p:tgtEl>
                                          <p:spTgt spid="68642"/>
                                        </p:tgtEl>
                                        <p:attrNameLst>
                                          <p:attrName>style.visibility</p:attrName>
                                        </p:attrNameLst>
                                      </p:cBhvr>
                                      <p:to>
                                        <p:strVal val="visible"/>
                                      </p:to>
                                    </p:set>
                                    <p:animEffect transition="in" filter="strips(downRight)">
                                      <p:cBhvr>
                                        <p:cTn id="43" dur="500"/>
                                        <p:tgtEl>
                                          <p:spTgt spid="68642"/>
                                        </p:tgtEl>
                                      </p:cBhvr>
                                    </p:animEffect>
                                  </p:childTnLst>
                                </p:cTn>
                              </p:par>
                            </p:childTnLst>
                          </p:cTn>
                        </p:par>
                        <p:par>
                          <p:cTn id="44" fill="hold" nodeType="withGroup">
                            <p:stCondLst>
                              <p:cond delay="1000"/>
                            </p:stCondLst>
                            <p:childTnLst>
                              <p:par>
                                <p:cTn id="45" presetID="18" presetClass="entr" presetSubtype="6" fill="hold" nodeType="afterEffect">
                                  <p:stCondLst>
                                    <p:cond delay="0"/>
                                  </p:stCondLst>
                                  <p:childTnLst>
                                    <p:set>
                                      <p:cBhvr>
                                        <p:cTn id="46" dur="1" fill="hold">
                                          <p:stCondLst>
                                            <p:cond delay="0"/>
                                          </p:stCondLst>
                                        </p:cTn>
                                        <p:tgtEl>
                                          <p:spTgt spid="68643"/>
                                        </p:tgtEl>
                                        <p:attrNameLst>
                                          <p:attrName>style.visibility</p:attrName>
                                        </p:attrNameLst>
                                      </p:cBhvr>
                                      <p:to>
                                        <p:strVal val="visible"/>
                                      </p:to>
                                    </p:set>
                                    <p:animEffect transition="in" filter="strips(downRight)">
                                      <p:cBhvr>
                                        <p:cTn id="47" dur="500"/>
                                        <p:tgtEl>
                                          <p:spTgt spid="68643"/>
                                        </p:tgtEl>
                                      </p:cBhvr>
                                    </p:animEffect>
                                  </p:childTnLst>
                                </p:cTn>
                              </p:par>
                            </p:childTnLst>
                          </p:cTn>
                        </p:par>
                        <p:par>
                          <p:cTn id="48" fill="hold" nodeType="afterGroup">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68633"/>
                                        </p:tgtEl>
                                        <p:attrNameLst>
                                          <p:attrName>style.visibility</p:attrName>
                                        </p:attrNameLst>
                                      </p:cBhvr>
                                      <p:to>
                                        <p:strVal val="visible"/>
                                      </p:to>
                                    </p:set>
                                  </p:childTnLst>
                                </p:cTn>
                              </p:par>
                            </p:childTnLst>
                          </p:cTn>
                        </p:par>
                        <p:par>
                          <p:cTn id="51" fill="hold" nodeType="afterGroup">
                            <p:stCondLst>
                              <p:cond delay="1500"/>
                            </p:stCondLst>
                            <p:childTnLst>
                              <p:par>
                                <p:cTn id="52" presetID="1" presetClass="entr" presetSubtype="0" fill="hold" grpId="0" nodeType="afterEffect">
                                  <p:stCondLst>
                                    <p:cond delay="500"/>
                                  </p:stCondLst>
                                  <p:childTnLst>
                                    <p:set>
                                      <p:cBhvr>
                                        <p:cTn id="53" dur="1" fill="hold">
                                          <p:stCondLst>
                                            <p:cond delay="0"/>
                                          </p:stCondLst>
                                        </p:cTn>
                                        <p:tgtEl>
                                          <p:spTgt spid="68634"/>
                                        </p:tgtEl>
                                        <p:attrNameLst>
                                          <p:attrName>style.visibility</p:attrName>
                                        </p:attrNameLst>
                                      </p:cBhvr>
                                      <p:to>
                                        <p:strVal val="visible"/>
                                      </p:to>
                                    </p:set>
                                  </p:childTnLst>
                                </p:cTn>
                              </p:par>
                            </p:childTnLst>
                          </p:cTn>
                        </p:par>
                        <p:par>
                          <p:cTn id="54" fill="hold" nodeType="afterGroup">
                            <p:stCondLst>
                              <p:cond delay="2000"/>
                            </p:stCondLst>
                            <p:childTnLst>
                              <p:par>
                                <p:cTn id="55" presetID="1"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63" presetClass="path" presetSubtype="0" accel="50000" decel="50000" fill="hold" grpId="1" nodeType="clickEffect">
                                  <p:stCondLst>
                                    <p:cond delay="0"/>
                                  </p:stCondLst>
                                  <p:childTnLst>
                                    <p:animMotion origin="layout" path="M 5.55556E-7 2.96296E-6 L 0.18507 0.00046 " pathEditMode="relative" rAng="0" ptsTypes="AA">
                                      <p:cBhvr>
                                        <p:cTn id="60" dur="500" fill="hold"/>
                                        <p:tgtEl>
                                          <p:spTgt spid="68634"/>
                                        </p:tgtEl>
                                        <p:attrNameLst>
                                          <p:attrName>ppt_x</p:attrName>
                                          <p:attrName>ppt_y</p:attrName>
                                        </p:attrNameLst>
                                      </p:cBhvr>
                                      <p:rCtr x="93" y="0"/>
                                    </p:animMotion>
                                  </p:childTnLst>
                                </p:cTn>
                              </p:par>
                            </p:childTnLst>
                          </p:cTn>
                        </p:par>
                        <p:par>
                          <p:cTn id="61" fill="hold" nodeType="afterGroup">
                            <p:stCondLst>
                              <p:cond delay="500"/>
                            </p:stCondLst>
                            <p:childTnLst>
                              <p:par>
                                <p:cTn id="62" presetID="63" presetClass="path" presetSubtype="0" accel="50000" decel="50000" fill="hold" grpId="1" nodeType="afterEffect">
                                  <p:stCondLst>
                                    <p:cond delay="500"/>
                                  </p:stCondLst>
                                  <p:childTnLst>
                                    <p:animMotion origin="layout" path="M 5.55556E-7 0.0 L 0.14566 0.0 " pathEditMode="relative" rAng="0" ptsTypes="AA">
                                      <p:cBhvr>
                                        <p:cTn id="63" dur="500" fill="hold"/>
                                        <p:tgtEl>
                                          <p:spTgt spid="68631"/>
                                        </p:tgtEl>
                                        <p:attrNameLst>
                                          <p:attrName>ppt_x</p:attrName>
                                          <p:attrName>ppt_y</p:attrName>
                                        </p:attrNameLst>
                                      </p:cBhvr>
                                      <p:rCtr x="73" y="0"/>
                                    </p:animMotion>
                                  </p:childTnLst>
                                </p:cTn>
                              </p:par>
                            </p:childTnLst>
                          </p:cTn>
                        </p:par>
                        <p:par>
                          <p:cTn id="64" fill="hold" nodeType="afterGroup">
                            <p:stCondLst>
                              <p:cond delay="1500"/>
                            </p:stCondLst>
                            <p:childTnLst>
                              <p:par>
                                <p:cTn id="65" presetID="63" presetClass="path" presetSubtype="0" accel="50000" decel="50000" fill="hold" grpId="1" nodeType="afterEffect">
                                  <p:stCondLst>
                                    <p:cond delay="500"/>
                                  </p:stCondLst>
                                  <p:childTnLst>
                                    <p:animMotion origin="layout" path="M 2.22222E-6 0.0 L 0.22361 0.0 " pathEditMode="relative" rAng="0" ptsTypes="AA">
                                      <p:cBhvr>
                                        <p:cTn id="66" dur="500" fill="hold"/>
                                        <p:tgtEl>
                                          <p:spTgt spid="68632"/>
                                        </p:tgtEl>
                                        <p:attrNameLst>
                                          <p:attrName>ppt_x</p:attrName>
                                          <p:attrName>ppt_y</p:attrName>
                                        </p:attrNameLst>
                                      </p:cBhvr>
                                      <p:rCtr x="112" y="0"/>
                                    </p:animMotion>
                                  </p:childTnLst>
                                </p:cTn>
                              </p:par>
                            </p:childTnLst>
                          </p:cTn>
                        </p:par>
                        <p:par>
                          <p:cTn id="67" fill="hold" nodeType="afterGroup">
                            <p:stCondLst>
                              <p:cond delay="2500"/>
                            </p:stCondLst>
                            <p:childTnLst>
                              <p:par>
                                <p:cTn id="68" presetID="63" presetClass="path" presetSubtype="0" accel="50000" decel="50000" fill="hold" grpId="1" nodeType="afterEffect">
                                  <p:stCondLst>
                                    <p:cond delay="500"/>
                                  </p:stCondLst>
                                  <p:childTnLst>
                                    <p:animMotion origin="layout" path="M -1.94444E-6 0.0 L 0.18542 0.0 " pathEditMode="relative" rAng="0" ptsTypes="AA">
                                      <p:cBhvr>
                                        <p:cTn id="69" dur="500" fill="hold"/>
                                        <p:tgtEl>
                                          <p:spTgt spid="68633"/>
                                        </p:tgtEl>
                                        <p:attrNameLst>
                                          <p:attrName>ppt_x</p:attrName>
                                          <p:attrName>ppt_y</p:attrName>
                                        </p:attrNameLst>
                                      </p:cBhvr>
                                      <p:rCtr x="93" y="0"/>
                                    </p:animMotion>
                                  </p:childTnLst>
                                </p:cTn>
                              </p:par>
                            </p:childTnLst>
                          </p:cTn>
                        </p:par>
                        <p:par>
                          <p:cTn id="70" fill="hold" nodeType="afterGroup">
                            <p:stCondLst>
                              <p:cond delay="3500"/>
                            </p:stCondLst>
                            <p:childTnLst>
                              <p:par>
                                <p:cTn id="71" presetID="1" presetClass="entr" presetSubtype="0" fill="hold" grpId="0" nodeType="afterEffect">
                                  <p:stCondLst>
                                    <p:cond delay="0"/>
                                  </p:stCondLst>
                                  <p:childTnLst>
                                    <p:set>
                                      <p:cBhvr>
                                        <p:cTn id="72" dur="1" fill="hold">
                                          <p:stCondLst>
                                            <p:cond delay="0"/>
                                          </p:stCondLst>
                                        </p:cTn>
                                        <p:tgtEl>
                                          <p:spTgt spid="68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9" grpId="0" animBg="1"/>
      <p:bldP spid="68623" grpId="0" animBg="1"/>
      <p:bldP spid="68624" grpId="0" animBg="1"/>
      <p:bldP spid="68620" grpId="0" animBg="1"/>
      <p:bldP spid="68631" grpId="0" animBg="1"/>
      <p:bldP spid="68631" grpId="1" animBg="1"/>
      <p:bldP spid="68632" grpId="0" animBg="1"/>
      <p:bldP spid="68632" grpId="1" animBg="1"/>
      <p:bldP spid="68633" grpId="0" animBg="1"/>
      <p:bldP spid="68633" grpId="1" animBg="1"/>
      <p:bldP spid="68634" grpId="0" animBg="1"/>
      <p:bldP spid="68634" grpId="1" animBg="1"/>
      <p:bldP spid="686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60"/>
          <p:cNvGrpSpPr>
            <a:grpSpLocks/>
          </p:cNvGrpSpPr>
          <p:nvPr/>
        </p:nvGrpSpPr>
        <p:grpSpPr bwMode="auto">
          <a:xfrm>
            <a:off x="685800" y="1219200"/>
            <a:ext cx="7772400" cy="4456113"/>
            <a:chOff x="432" y="768"/>
            <a:chExt cx="4896" cy="2807"/>
          </a:xfrm>
        </p:grpSpPr>
        <p:sp>
          <p:nvSpPr>
            <p:cNvPr id="22553" name="Oval 42"/>
            <p:cNvSpPr>
              <a:spLocks noChangeArrowheads="1"/>
            </p:cNvSpPr>
            <p:nvPr/>
          </p:nvSpPr>
          <p:spPr bwMode="auto">
            <a:xfrm>
              <a:off x="432" y="768"/>
              <a:ext cx="4896" cy="2784"/>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22554" name="Text Box 43"/>
            <p:cNvSpPr txBox="1">
              <a:spLocks noChangeArrowheads="1"/>
            </p:cNvSpPr>
            <p:nvPr/>
          </p:nvSpPr>
          <p:spPr bwMode="auto">
            <a:xfrm>
              <a:off x="2470" y="3342"/>
              <a:ext cx="8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1800">
                  <a:solidFill>
                    <a:srgbClr val="0000FF"/>
                  </a:solidFill>
                </a:rPr>
                <a:t>Internet</a:t>
              </a:r>
            </a:p>
          </p:txBody>
        </p:sp>
      </p:grpSp>
      <p:grpSp>
        <p:nvGrpSpPr>
          <p:cNvPr id="3" name="Group 63"/>
          <p:cNvGrpSpPr>
            <a:grpSpLocks/>
          </p:cNvGrpSpPr>
          <p:nvPr/>
        </p:nvGrpSpPr>
        <p:grpSpPr bwMode="auto">
          <a:xfrm>
            <a:off x="755650" y="2428875"/>
            <a:ext cx="3095625" cy="2079625"/>
            <a:chOff x="567" y="1485"/>
            <a:chExt cx="1950" cy="1310"/>
          </a:xfrm>
        </p:grpSpPr>
        <p:sp>
          <p:nvSpPr>
            <p:cNvPr id="22546" name="Oval 44"/>
            <p:cNvSpPr>
              <a:spLocks noChangeArrowheads="1"/>
            </p:cNvSpPr>
            <p:nvPr/>
          </p:nvSpPr>
          <p:spPr bwMode="auto">
            <a:xfrm>
              <a:off x="624" y="1842"/>
              <a:ext cx="1848" cy="6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22547" name="Text Box 45"/>
            <p:cNvSpPr txBox="1">
              <a:spLocks noChangeArrowheads="1"/>
            </p:cNvSpPr>
            <p:nvPr/>
          </p:nvSpPr>
          <p:spPr bwMode="auto">
            <a:xfrm>
              <a:off x="1927" y="2020"/>
              <a:ext cx="59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1800"/>
                <a:t>telnet</a:t>
              </a:r>
            </a:p>
          </p:txBody>
        </p:sp>
        <p:sp>
          <p:nvSpPr>
            <p:cNvPr id="22548" name="Oval 46"/>
            <p:cNvSpPr>
              <a:spLocks noChangeArrowheads="1"/>
            </p:cNvSpPr>
            <p:nvPr/>
          </p:nvSpPr>
          <p:spPr bwMode="auto">
            <a:xfrm>
              <a:off x="636" y="1892"/>
              <a:ext cx="1382" cy="5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22549" name="Text Box 47"/>
            <p:cNvSpPr txBox="1">
              <a:spLocks noChangeArrowheads="1"/>
            </p:cNvSpPr>
            <p:nvPr/>
          </p:nvSpPr>
          <p:spPr bwMode="auto">
            <a:xfrm>
              <a:off x="1338" y="2020"/>
              <a:ext cx="8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1800"/>
                <a:t>ftp/aftp</a:t>
              </a:r>
            </a:p>
          </p:txBody>
        </p:sp>
        <p:grpSp>
          <p:nvGrpSpPr>
            <p:cNvPr id="22550" name="Group 62"/>
            <p:cNvGrpSpPr>
              <a:grpSpLocks/>
            </p:cNvGrpSpPr>
            <p:nvPr/>
          </p:nvGrpSpPr>
          <p:grpSpPr bwMode="auto">
            <a:xfrm>
              <a:off x="567" y="1485"/>
              <a:ext cx="907" cy="1310"/>
              <a:chOff x="567" y="1440"/>
              <a:chExt cx="907" cy="1310"/>
            </a:xfrm>
          </p:grpSpPr>
          <p:sp>
            <p:nvSpPr>
              <p:cNvPr id="22551" name="Oval 50"/>
              <p:cNvSpPr>
                <a:spLocks noChangeArrowheads="1"/>
              </p:cNvSpPr>
              <p:nvPr/>
            </p:nvSpPr>
            <p:spPr bwMode="auto">
              <a:xfrm>
                <a:off x="567" y="1440"/>
                <a:ext cx="907" cy="1310"/>
              </a:xfrm>
              <a:prstGeom prst="ellipse">
                <a:avLst/>
              </a:prstGeom>
              <a:noFill/>
              <a:ln w="2857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22552" name="Text Box 51"/>
              <p:cNvSpPr txBox="1">
                <a:spLocks noChangeArrowheads="1"/>
              </p:cNvSpPr>
              <p:nvPr/>
            </p:nvSpPr>
            <p:spPr bwMode="auto">
              <a:xfrm>
                <a:off x="612" y="2296"/>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rnd">
                    <a:solidFill>
                      <a:srgbClr val="000000"/>
                    </a:solidFill>
                    <a:prstDash val="sysDot"/>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1800"/>
                  <a:t>gopher</a:t>
                </a:r>
              </a:p>
            </p:txBody>
          </p:sp>
        </p:grpSp>
      </p:grpSp>
      <p:grpSp>
        <p:nvGrpSpPr>
          <p:cNvPr id="5" name="Group 59"/>
          <p:cNvGrpSpPr>
            <a:grpSpLocks/>
          </p:cNvGrpSpPr>
          <p:nvPr/>
        </p:nvGrpSpPr>
        <p:grpSpPr bwMode="auto">
          <a:xfrm>
            <a:off x="2195513" y="1339850"/>
            <a:ext cx="6048375" cy="3960813"/>
            <a:chOff x="528" y="1056"/>
            <a:chExt cx="2640" cy="2208"/>
          </a:xfrm>
        </p:grpSpPr>
        <p:sp>
          <p:nvSpPr>
            <p:cNvPr id="22544" name="Oval 52"/>
            <p:cNvSpPr>
              <a:spLocks noChangeArrowheads="1"/>
            </p:cNvSpPr>
            <p:nvPr/>
          </p:nvSpPr>
          <p:spPr bwMode="auto">
            <a:xfrm>
              <a:off x="528" y="1056"/>
              <a:ext cx="2640" cy="220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22545" name="Text Box 53"/>
            <p:cNvSpPr txBox="1">
              <a:spLocks noChangeArrowheads="1"/>
            </p:cNvSpPr>
            <p:nvPr/>
          </p:nvSpPr>
          <p:spPr bwMode="auto">
            <a:xfrm>
              <a:off x="1440" y="2928"/>
              <a:ext cx="81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1800" b="1">
                  <a:solidFill>
                    <a:srgbClr val="FF0000"/>
                  </a:solidFill>
                </a:rPr>
                <a:t>WWW</a:t>
              </a:r>
            </a:p>
          </p:txBody>
        </p:sp>
      </p:grpSp>
      <p:grpSp>
        <p:nvGrpSpPr>
          <p:cNvPr id="6" name="Group 64"/>
          <p:cNvGrpSpPr>
            <a:grpSpLocks/>
          </p:cNvGrpSpPr>
          <p:nvPr/>
        </p:nvGrpSpPr>
        <p:grpSpPr bwMode="auto">
          <a:xfrm>
            <a:off x="3708400" y="1270000"/>
            <a:ext cx="1008063" cy="2519363"/>
            <a:chOff x="3828" y="754"/>
            <a:chExt cx="912" cy="1587"/>
          </a:xfrm>
        </p:grpSpPr>
        <p:sp>
          <p:nvSpPr>
            <p:cNvPr id="22542" name="Oval 55"/>
            <p:cNvSpPr>
              <a:spLocks noChangeArrowheads="1"/>
            </p:cNvSpPr>
            <p:nvPr/>
          </p:nvSpPr>
          <p:spPr bwMode="auto">
            <a:xfrm>
              <a:off x="3828" y="754"/>
              <a:ext cx="912" cy="1587"/>
            </a:xfrm>
            <a:prstGeom prst="ellipse">
              <a:avLst/>
            </a:prstGeom>
            <a:solidFill>
              <a:srgbClr val="DDDDDD"/>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22543" name="Text Box 56"/>
            <p:cNvSpPr txBox="1">
              <a:spLocks noChangeArrowheads="1"/>
            </p:cNvSpPr>
            <p:nvPr/>
          </p:nvSpPr>
          <p:spPr bwMode="auto">
            <a:xfrm rot="-5400000">
              <a:off x="3767" y="1339"/>
              <a:ext cx="149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a:t>usenet news</a:t>
              </a:r>
            </a:p>
          </p:txBody>
        </p:sp>
      </p:grpSp>
      <p:sp>
        <p:nvSpPr>
          <p:cNvPr id="57398" name="Oval 54"/>
          <p:cNvSpPr>
            <a:spLocks noChangeArrowheads="1"/>
          </p:cNvSpPr>
          <p:nvPr/>
        </p:nvSpPr>
        <p:spPr bwMode="auto">
          <a:xfrm flipV="1">
            <a:off x="3314700" y="1412875"/>
            <a:ext cx="609600" cy="1676400"/>
          </a:xfrm>
          <a:prstGeom prst="ellipse">
            <a:avLst/>
          </a:prstGeom>
          <a:solidFill>
            <a:srgbClr val="008000"/>
          </a:solidFill>
          <a:ln>
            <a:noFill/>
          </a:ln>
          <a:extLst>
            <a:ext uri="{91240B29-F687-4F45-9708-019B960494DF}">
              <a14:hiddenLine xmlns:a14="http://schemas.microsoft.com/office/drawing/2010/main" w="57150">
                <a:solidFill>
                  <a:srgbClr val="000000"/>
                </a:solidFill>
                <a:round/>
                <a:headEnd/>
                <a:tailEnd/>
              </a14:hiddenLine>
            </a:ext>
          </a:extLst>
        </p:spPr>
        <p:txBody>
          <a:bodyPr vert="eaVert"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a:solidFill>
                  <a:schemeClr val="bg1"/>
                </a:solidFill>
              </a:rPr>
              <a:t>E-Mail</a:t>
            </a:r>
          </a:p>
        </p:txBody>
      </p:sp>
      <p:sp>
        <p:nvSpPr>
          <p:cNvPr id="57409" name="Oval 65"/>
          <p:cNvSpPr>
            <a:spLocks noChangeArrowheads="1"/>
          </p:cNvSpPr>
          <p:nvPr/>
        </p:nvSpPr>
        <p:spPr bwMode="auto">
          <a:xfrm>
            <a:off x="2051050" y="4005263"/>
            <a:ext cx="2303463" cy="647700"/>
          </a:xfrm>
          <a:prstGeom prst="ellipse">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a:solidFill>
                  <a:srgbClr val="800000"/>
                </a:solidFill>
              </a:rPr>
              <a:t>chat</a:t>
            </a:r>
          </a:p>
        </p:txBody>
      </p:sp>
      <p:sp>
        <p:nvSpPr>
          <p:cNvPr id="57410" name="Oval 66"/>
          <p:cNvSpPr>
            <a:spLocks noChangeArrowheads="1"/>
          </p:cNvSpPr>
          <p:nvPr/>
        </p:nvSpPr>
        <p:spPr bwMode="auto">
          <a:xfrm>
            <a:off x="6516688" y="2781300"/>
            <a:ext cx="1871662" cy="935038"/>
          </a:xfrm>
          <a:prstGeom prst="ellipse">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000">
                <a:solidFill>
                  <a:srgbClr val="800000"/>
                </a:solidFill>
              </a:rPr>
              <a:t>ICQ</a:t>
            </a:r>
          </a:p>
          <a:p>
            <a:r>
              <a:rPr lang="de-DE" altLang="de-DE" sz="2000">
                <a:solidFill>
                  <a:srgbClr val="800000"/>
                </a:solidFill>
              </a:rPr>
              <a:t>(WAP, SMS)</a:t>
            </a:r>
          </a:p>
        </p:txBody>
      </p:sp>
      <p:sp>
        <p:nvSpPr>
          <p:cNvPr id="57411" name="Oval 67"/>
          <p:cNvSpPr>
            <a:spLocks noChangeArrowheads="1"/>
          </p:cNvSpPr>
          <p:nvPr/>
        </p:nvSpPr>
        <p:spPr bwMode="auto">
          <a:xfrm>
            <a:off x="6156325" y="3789363"/>
            <a:ext cx="1871663" cy="935037"/>
          </a:xfrm>
          <a:prstGeom prst="ellipse">
            <a:avLst/>
          </a:prstGeom>
          <a:noFill/>
          <a:ln w="28575">
            <a:solidFill>
              <a:srgbClr val="8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000">
                <a:solidFill>
                  <a:srgbClr val="800000"/>
                </a:solidFill>
              </a:rPr>
              <a:t>NAPSTER</a:t>
            </a:r>
          </a:p>
        </p:txBody>
      </p:sp>
      <p:sp>
        <p:nvSpPr>
          <p:cNvPr id="22538" name="Titel 24"/>
          <p:cNvSpPr>
            <a:spLocks noGrp="1"/>
          </p:cNvSpPr>
          <p:nvPr>
            <p:ph type="title"/>
          </p:nvPr>
        </p:nvSpPr>
        <p:spPr/>
        <p:txBody>
          <a:bodyPr/>
          <a:lstStyle/>
          <a:p>
            <a:r>
              <a:rPr lang="de-DE" altLang="de-DE" smtClean="0"/>
              <a:t>Dienste des Internet</a:t>
            </a:r>
          </a:p>
        </p:txBody>
      </p:sp>
      <p:sp>
        <p:nvSpPr>
          <p:cNvPr id="7" name="Ellipse 6"/>
          <p:cNvSpPr/>
          <p:nvPr/>
        </p:nvSpPr>
        <p:spPr>
          <a:xfrm>
            <a:off x="2122488" y="4724400"/>
            <a:ext cx="1192212" cy="576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tx1"/>
                </a:solidFill>
              </a:rPr>
              <a:t>Telefonie</a:t>
            </a:r>
          </a:p>
        </p:txBody>
      </p:sp>
      <p:sp>
        <p:nvSpPr>
          <p:cNvPr id="27" name="Ellipse 26"/>
          <p:cNvSpPr/>
          <p:nvPr/>
        </p:nvSpPr>
        <p:spPr>
          <a:xfrm>
            <a:off x="5362575" y="1712913"/>
            <a:ext cx="1906588" cy="8350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tx1"/>
                </a:solidFill>
              </a:rPr>
              <a:t>Radio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7409"/>
                                        </p:tgtEl>
                                        <p:attrNameLst>
                                          <p:attrName>style.visibility</p:attrName>
                                        </p:attrNameLst>
                                      </p:cBhvr>
                                      <p:to>
                                        <p:strVal val="visible"/>
                                      </p:to>
                                    </p:set>
                                    <p:animEffect transition="in" filter="wheel(1)">
                                      <p:cBhvr>
                                        <p:cTn id="16" dur="500"/>
                                        <p:tgtEl>
                                          <p:spTgt spid="57409"/>
                                        </p:tgtEl>
                                      </p:cBhvr>
                                    </p:animEffect>
                                  </p:childTnLst>
                                </p:cTn>
                              </p:par>
                            </p:childTnLst>
                          </p:cTn>
                        </p:par>
                        <p:par>
                          <p:cTn id="17" fill="hold" nodeType="afterGroup">
                            <p:stCondLst>
                              <p:cond delay="500"/>
                            </p:stCondLst>
                            <p:childTnLst>
                              <p:par>
                                <p:cTn id="18" presetID="21" presetClass="entr" presetSubtype="1" fill="hold" grpId="0" nodeType="afterEffect">
                                  <p:stCondLst>
                                    <p:cond delay="500"/>
                                  </p:stCondLst>
                                  <p:childTnLst>
                                    <p:set>
                                      <p:cBhvr>
                                        <p:cTn id="19" dur="1" fill="hold">
                                          <p:stCondLst>
                                            <p:cond delay="0"/>
                                          </p:stCondLst>
                                        </p:cTn>
                                        <p:tgtEl>
                                          <p:spTgt spid="57410"/>
                                        </p:tgtEl>
                                        <p:attrNameLst>
                                          <p:attrName>style.visibility</p:attrName>
                                        </p:attrNameLst>
                                      </p:cBhvr>
                                      <p:to>
                                        <p:strVal val="visible"/>
                                      </p:to>
                                    </p:set>
                                    <p:animEffect transition="in" filter="wheel(1)">
                                      <p:cBhvr>
                                        <p:cTn id="20" dur="500"/>
                                        <p:tgtEl>
                                          <p:spTgt spid="57410"/>
                                        </p:tgtEl>
                                      </p:cBhvr>
                                    </p:animEffect>
                                  </p:childTnLst>
                                </p:cTn>
                              </p:par>
                            </p:childTnLst>
                          </p:cTn>
                        </p:par>
                        <p:par>
                          <p:cTn id="21" fill="hold" nodeType="afterGroup">
                            <p:stCondLst>
                              <p:cond delay="1500"/>
                            </p:stCondLst>
                            <p:childTnLst>
                              <p:par>
                                <p:cTn id="22" presetID="21" presetClass="entr" presetSubtype="1" fill="hold" grpId="0" nodeType="afterEffect">
                                  <p:stCondLst>
                                    <p:cond delay="500"/>
                                  </p:stCondLst>
                                  <p:childTnLst>
                                    <p:set>
                                      <p:cBhvr>
                                        <p:cTn id="23" dur="1" fill="hold">
                                          <p:stCondLst>
                                            <p:cond delay="0"/>
                                          </p:stCondLst>
                                        </p:cTn>
                                        <p:tgtEl>
                                          <p:spTgt spid="57411"/>
                                        </p:tgtEl>
                                        <p:attrNameLst>
                                          <p:attrName>style.visibility</p:attrName>
                                        </p:attrNameLst>
                                      </p:cBhvr>
                                      <p:to>
                                        <p:strVal val="visible"/>
                                      </p:to>
                                    </p:set>
                                    <p:animEffect transition="in" filter="wheel(1)">
                                      <p:cBhvr>
                                        <p:cTn id="24" dur="500"/>
                                        <p:tgtEl>
                                          <p:spTgt spid="574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nodeType="afterGroup">
                            <p:stCondLst>
                              <p:cond delay="0"/>
                            </p:stCondLst>
                            <p:childTnLst>
                              <p:par>
                                <p:cTn id="30" presetID="1" presetClass="entr" presetSubtype="0" fill="hold" grpId="0" nodeType="afterEffect">
                                  <p:stCondLst>
                                    <p:cond delay="0"/>
                                  </p:stCondLst>
                                  <p:childTnLst>
                                    <p:set>
                                      <p:cBhvr>
                                        <p:cTn id="31" dur="1" fill="hold">
                                          <p:stCondLst>
                                            <p:cond delay="499"/>
                                          </p:stCondLst>
                                        </p:cTn>
                                        <p:tgtEl>
                                          <p:spTgt spid="57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98" grpId="0" animBg="1" autoUpdateAnimBg="0"/>
      <p:bldP spid="57409" grpId="0" animBg="1"/>
      <p:bldP spid="57410" grpId="0" animBg="1"/>
      <p:bldP spid="574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de-DE" altLang="de-DE" smtClean="0"/>
              <a:t>ftp</a:t>
            </a:r>
          </a:p>
        </p:txBody>
      </p:sp>
      <p:pic>
        <p:nvPicPr>
          <p:cNvPr id="24579" name="Picture 4" descr="ftp"/>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90116" y="990600"/>
            <a:ext cx="7772400" cy="4471988"/>
          </a:xfrm>
        </p:spPr>
      </p:pic>
      <p:sp>
        <p:nvSpPr>
          <p:cNvPr id="24581" name="Text Box 6"/>
          <p:cNvSpPr txBox="1">
            <a:spLocks noChangeArrowheads="1"/>
          </p:cNvSpPr>
          <p:nvPr/>
        </p:nvSpPr>
        <p:spPr bwMode="auto">
          <a:xfrm>
            <a:off x="685800" y="5501382"/>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Bildschirmabbildung des Programms WS-FTP pro v6.01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title"/>
          </p:nvPr>
        </p:nvSpPr>
        <p:spPr/>
        <p:txBody>
          <a:bodyPr/>
          <a:lstStyle/>
          <a:p>
            <a:pPr eaLnBrk="1" hangingPunct="1"/>
            <a:r>
              <a:rPr lang="de-DE" altLang="de-DE" smtClean="0"/>
              <a:t>WWW-Nutzung 2017 </a:t>
            </a:r>
            <a:endParaRPr lang="de-DE" altLang="de-DE" b="0" smtClean="0"/>
          </a:p>
        </p:txBody>
      </p:sp>
      <p:sp>
        <p:nvSpPr>
          <p:cNvPr id="26628" name="Rechteck 5"/>
          <p:cNvSpPr>
            <a:spLocks noChangeArrowheads="1"/>
          </p:cNvSpPr>
          <p:nvPr/>
        </p:nvSpPr>
        <p:spPr bwMode="auto">
          <a:xfrm>
            <a:off x="136525" y="5251450"/>
            <a:ext cx="2417763"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a:t>Quelle: https://de.statista.com/statistik/daten/studie/370503/umfrage/taegliche-internetnutzung-in-den-laendern-der-eu/, 8.7.28</a:t>
            </a:r>
          </a:p>
        </p:txBody>
      </p:sp>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l="13525" t="19278" r="45573" b="18040"/>
          <a:stretch>
            <a:fillRect/>
          </a:stretch>
        </p:blipFill>
        <p:spPr bwMode="auto">
          <a:xfrm>
            <a:off x="1691705" y="639202"/>
            <a:ext cx="5575300"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hteck 2"/>
          <p:cNvSpPr>
            <a:spLocks noChangeArrowheads="1"/>
          </p:cNvSpPr>
          <p:nvPr/>
        </p:nvSpPr>
        <p:spPr bwMode="auto">
          <a:xfrm>
            <a:off x="2340992" y="4112652"/>
            <a:ext cx="4400550" cy="314325"/>
          </a:xfrm>
          <a:prstGeom prst="rect">
            <a:avLst/>
          </a:prstGeom>
          <a:noFill/>
          <a:ln w="28575" algn="ctr">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sz="2400"/>
          </a:p>
        </p:txBody>
      </p:sp>
      <p:pic>
        <p:nvPicPr>
          <p:cNvPr id="26632" name="Picture 8"/>
          <p:cNvPicPr>
            <a:picLocks noChangeAspect="1" noChangeArrowheads="1"/>
          </p:cNvPicPr>
          <p:nvPr/>
        </p:nvPicPr>
        <p:blipFill>
          <a:blip r:embed="rId4">
            <a:extLst>
              <a:ext uri="{28A0092B-C50C-407E-A947-70E740481C1C}">
                <a14:useLocalDpi xmlns:a14="http://schemas.microsoft.com/office/drawing/2010/main" val="0"/>
              </a:ext>
            </a:extLst>
          </a:blip>
          <a:srcRect l="22559" t="74361" r="28873" b="15666"/>
          <a:stretch>
            <a:fillRect/>
          </a:stretch>
        </p:blipFill>
        <p:spPr bwMode="auto">
          <a:xfrm>
            <a:off x="2971023" y="5497454"/>
            <a:ext cx="4737100"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de-DE" altLang="de-DE" smtClean="0"/>
              <a:t>Das WWW als Medium 1</a:t>
            </a:r>
          </a:p>
        </p:txBody>
      </p:sp>
      <p:sp>
        <p:nvSpPr>
          <p:cNvPr id="73731" name="Rectangle 3"/>
          <p:cNvSpPr>
            <a:spLocks noGrp="1" noChangeArrowheads="1"/>
          </p:cNvSpPr>
          <p:nvPr>
            <p:ph idx="1"/>
          </p:nvPr>
        </p:nvSpPr>
        <p:spPr/>
        <p:txBody>
          <a:bodyPr/>
          <a:lstStyle/>
          <a:p>
            <a:pPr eaLnBrk="1" hangingPunct="1">
              <a:lnSpc>
                <a:spcPct val="90000"/>
              </a:lnSpc>
              <a:buFontTx/>
              <a:buNone/>
            </a:pPr>
            <a:r>
              <a:rPr lang="de-DE" altLang="de-DE" dirty="0" smtClean="0"/>
              <a:t>Es stellt Informationen</a:t>
            </a:r>
          </a:p>
          <a:p>
            <a:pPr lvl="1" eaLnBrk="1" hangingPunct="1">
              <a:lnSpc>
                <a:spcPct val="90000"/>
              </a:lnSpc>
              <a:spcBef>
                <a:spcPct val="0"/>
              </a:spcBef>
              <a:buFontTx/>
              <a:buChar char="•"/>
            </a:pPr>
            <a:r>
              <a:rPr lang="de-DE" altLang="de-DE" sz="2400" dirty="0" smtClean="0">
                <a:solidFill>
                  <a:srgbClr val="FF00FF"/>
                </a:solidFill>
              </a:rPr>
              <a:t>massenweise</a:t>
            </a:r>
            <a:r>
              <a:rPr lang="de-DE" altLang="de-DE" sz="2400" dirty="0" smtClean="0"/>
              <a:t>,</a:t>
            </a:r>
          </a:p>
          <a:p>
            <a:pPr lvl="1" eaLnBrk="1" hangingPunct="1">
              <a:lnSpc>
                <a:spcPct val="90000"/>
              </a:lnSpc>
              <a:spcBef>
                <a:spcPct val="0"/>
              </a:spcBef>
              <a:buFontTx/>
              <a:buChar char="•"/>
            </a:pPr>
            <a:r>
              <a:rPr lang="de-DE" altLang="de-DE" sz="2400" dirty="0" smtClean="0"/>
              <a:t>jederzeit,</a:t>
            </a:r>
          </a:p>
          <a:p>
            <a:pPr lvl="1" eaLnBrk="1" hangingPunct="1">
              <a:lnSpc>
                <a:spcPct val="90000"/>
              </a:lnSpc>
              <a:spcBef>
                <a:spcPct val="0"/>
              </a:spcBef>
              <a:buFontTx/>
              <a:buChar char="•"/>
            </a:pPr>
            <a:r>
              <a:rPr lang="de-DE" altLang="de-DE" sz="2400" dirty="0" err="1" smtClean="0"/>
              <a:t>allenorts</a:t>
            </a:r>
            <a:r>
              <a:rPr lang="de-DE" altLang="de-DE" sz="2400" dirty="0" smtClean="0"/>
              <a:t>, und</a:t>
            </a:r>
          </a:p>
          <a:p>
            <a:pPr lvl="1" eaLnBrk="1" hangingPunct="1">
              <a:lnSpc>
                <a:spcPct val="90000"/>
              </a:lnSpc>
              <a:spcBef>
                <a:spcPct val="0"/>
              </a:spcBef>
              <a:buFontTx/>
              <a:buChar char="•"/>
            </a:pPr>
            <a:r>
              <a:rPr lang="de-DE" altLang="de-DE" sz="2400" dirty="0" smtClean="0">
                <a:solidFill>
                  <a:srgbClr val="FF00FF"/>
                </a:solidFill>
              </a:rPr>
              <a:t>jeder Art</a:t>
            </a:r>
          </a:p>
          <a:p>
            <a:pPr lvl="1" eaLnBrk="1" hangingPunct="1">
              <a:lnSpc>
                <a:spcPct val="90000"/>
              </a:lnSpc>
              <a:spcBef>
                <a:spcPct val="0"/>
              </a:spcBef>
              <a:buFontTx/>
              <a:buChar char="•"/>
            </a:pPr>
            <a:r>
              <a:rPr lang="de-DE" altLang="de-DE" sz="2400" dirty="0" smtClean="0"/>
              <a:t>in der Regel kostenlos zur Verfügung.</a:t>
            </a:r>
          </a:p>
        </p:txBody>
      </p:sp>
      <p:sp>
        <p:nvSpPr>
          <p:cNvPr id="38917" name="Rectangle 4"/>
          <p:cNvSpPr>
            <a:spLocks noChangeArrowheads="1"/>
          </p:cNvSpPr>
          <p:nvPr/>
        </p:nvSpPr>
        <p:spPr bwMode="auto">
          <a:xfrm>
            <a:off x="716796" y="780061"/>
            <a:ext cx="7772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20000"/>
              </a:spcBef>
            </a:pPr>
            <a:r>
              <a:rPr lang="de-DE" altLang="de-DE" sz="2400" b="1" dirty="0"/>
              <a:t>1. Das WWW ist ein </a:t>
            </a:r>
            <a:r>
              <a:rPr lang="de-DE" altLang="de-DE" sz="2400" b="1" dirty="0">
                <a:solidFill>
                  <a:schemeClr val="hlink"/>
                </a:solidFill>
              </a:rPr>
              <a:t>Informationsmedium</a:t>
            </a:r>
            <a:r>
              <a:rPr lang="de-DE" altLang="de-DE" sz="2400" b="1" dirty="0">
                <a:solidFill>
                  <a:srgbClr val="800000"/>
                </a:solidFill>
              </a:rPr>
              <a:t>.</a:t>
            </a:r>
          </a:p>
        </p:txBody>
      </p:sp>
      <p:sp>
        <p:nvSpPr>
          <p:cNvPr id="73733" name="Rectangle 5"/>
          <p:cNvSpPr>
            <a:spLocks noChangeArrowheads="1"/>
          </p:cNvSpPr>
          <p:nvPr/>
        </p:nvSpPr>
        <p:spPr bwMode="auto">
          <a:xfrm>
            <a:off x="685800" y="3717925"/>
            <a:ext cx="7772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1200">
                <a:solidFill>
                  <a:schemeClr val="tx1"/>
                </a:solidFill>
                <a:latin typeface="Arial" panose="020B0604020202020204" pitchFamily="34" charset="0"/>
              </a:defRPr>
            </a:lvl1pPr>
            <a:lvl2pPr marL="990600" indent="-53340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20000"/>
              </a:spcBef>
            </a:pPr>
            <a:r>
              <a:rPr lang="de-DE" altLang="de-DE" sz="2400"/>
              <a:t>Diese Informationen</a:t>
            </a:r>
          </a:p>
          <a:p>
            <a:pPr lvl="1">
              <a:buFontTx/>
              <a:buChar char="•"/>
            </a:pPr>
            <a:r>
              <a:rPr lang="de-DE" altLang="de-DE" sz="2400"/>
              <a:t>ändern sich schnell,</a:t>
            </a:r>
          </a:p>
          <a:p>
            <a:pPr lvl="1">
              <a:buFontTx/>
              <a:buChar char="•"/>
            </a:pPr>
            <a:r>
              <a:rPr lang="de-DE" altLang="de-DE" sz="2400"/>
              <a:t>sind</a:t>
            </a:r>
            <a:r>
              <a:rPr lang="de-DE" altLang="de-DE" sz="2400">
                <a:solidFill>
                  <a:srgbClr val="800000"/>
                </a:solidFill>
              </a:rPr>
              <a:t> </a:t>
            </a:r>
            <a:r>
              <a:rPr lang="de-DE" altLang="de-DE" sz="2400">
                <a:solidFill>
                  <a:srgbClr val="FF00FF"/>
                </a:solidFill>
              </a:rPr>
              <a:t>unstrukturiert</a:t>
            </a:r>
            <a:r>
              <a:rPr lang="de-DE" altLang="de-DE" sz="2400">
                <a:solidFill>
                  <a:srgbClr val="800000"/>
                </a:solidFill>
              </a:rPr>
              <a:t> </a:t>
            </a:r>
            <a:r>
              <a:rPr lang="de-DE" altLang="de-DE" sz="2400"/>
              <a:t>und</a:t>
            </a:r>
          </a:p>
          <a:p>
            <a:pPr lvl="1">
              <a:buFontTx/>
              <a:buChar char="•"/>
            </a:pPr>
            <a:r>
              <a:rPr lang="de-DE" altLang="de-DE" sz="2400"/>
              <a:t>nicht</a:t>
            </a:r>
            <a:r>
              <a:rPr lang="de-DE" altLang="de-DE" sz="2400">
                <a:solidFill>
                  <a:srgbClr val="800000"/>
                </a:solidFill>
              </a:rPr>
              <a:t> </a:t>
            </a:r>
            <a:r>
              <a:rPr lang="de-DE" altLang="de-DE" sz="2400">
                <a:solidFill>
                  <a:srgbClr val="FF00FF"/>
                </a:solidFill>
              </a:rPr>
              <a:t>validiert</a:t>
            </a:r>
            <a:r>
              <a:rPr lang="de-DE" altLang="de-DE" sz="2400">
                <a:solidFill>
                  <a:srgbClr val="800000"/>
                </a:solidFill>
              </a:rPr>
              <a:t>.</a:t>
            </a:r>
          </a:p>
        </p:txBody>
      </p:sp>
      <p:sp>
        <p:nvSpPr>
          <p:cNvPr id="38919" name="Text Box 6"/>
          <p:cNvSpPr txBox="1">
            <a:spLocks noChangeArrowheads="1"/>
          </p:cNvSpPr>
          <p:nvPr/>
        </p:nvSpPr>
        <p:spPr bwMode="auto">
          <a:xfrm>
            <a:off x="685800" y="5876925"/>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a:t>Legende: </a:t>
            </a:r>
            <a:r>
              <a:rPr lang="de-DE" altLang="de-DE">
                <a:solidFill>
                  <a:srgbClr val="FF00FF"/>
                </a:solidFill>
              </a:rPr>
              <a:t>erfordert Maßnahmen durch den Lehrer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7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73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P spid="73733" grpId="0"/>
    </p:bldLst>
  </p:timing>
</p:sld>
</file>

<file path=ppt/theme/theme1.xml><?xml version="1.0" encoding="utf-8"?>
<a:theme xmlns:a="http://schemas.openxmlformats.org/drawingml/2006/main" name="2_Leere Prä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B2B2B2"/>
      </a:folHlink>
    </a:clrScheme>
    <a:fontScheme name="1_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2218</Words>
  <Application>Microsoft Office PowerPoint</Application>
  <PresentationFormat>Bildschirmpräsentation (4:3)</PresentationFormat>
  <Paragraphs>301</Paragraphs>
  <Slides>36</Slides>
  <Notes>36</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36</vt:i4>
      </vt:variant>
    </vt:vector>
  </HeadingPairs>
  <TitlesOfParts>
    <vt:vector size="41" baseType="lpstr">
      <vt:lpstr>Arial</vt:lpstr>
      <vt:lpstr>Times New Roman</vt:lpstr>
      <vt:lpstr>Wingdings</vt:lpstr>
      <vt:lpstr>2_Leere Präsentation</vt:lpstr>
      <vt:lpstr>Formel</vt:lpstr>
      <vt:lpstr>Internet: Domains weltweit (Stand 06/2018)</vt:lpstr>
      <vt:lpstr>Internet: .de-Domains (Stand 07/2018)</vt:lpstr>
      <vt:lpstr>Internet: .de-Domains (Stand 01/2017)</vt:lpstr>
      <vt:lpstr>Internet: Globale und lokale Netze</vt:lpstr>
      <vt:lpstr>Internet: TCP/IP-Protokoll</vt:lpstr>
      <vt:lpstr>Dienste des Internet</vt:lpstr>
      <vt:lpstr>ftp</vt:lpstr>
      <vt:lpstr>WWW-Nutzung 2017 </vt:lpstr>
      <vt:lpstr>Das WWW als Medium 1</vt:lpstr>
      <vt:lpstr>Das WWW als Medium 2</vt:lpstr>
      <vt:lpstr>Das WWW als Medium 3</vt:lpstr>
      <vt:lpstr>Praktische Probleme bei der Online-Nutzung</vt:lpstr>
      <vt:lpstr>Praktische Probleme bei der Online-Nutzung</vt:lpstr>
      <vt:lpstr>Umfrage I</vt:lpstr>
      <vt:lpstr>Umfrage I</vt:lpstr>
      <vt:lpstr>Umfrage I</vt:lpstr>
      <vt:lpstr>Umfrage II</vt:lpstr>
      <vt:lpstr>Umfrage II</vt:lpstr>
      <vt:lpstr>Umfrage II</vt:lpstr>
      <vt:lpstr>Umfrage II</vt:lpstr>
      <vt:lpstr>Umfrage III</vt:lpstr>
      <vt:lpstr>Umfrage IV</vt:lpstr>
      <vt:lpstr>Zukunft ??</vt:lpstr>
      <vt:lpstr>Zukunft ??</vt:lpstr>
      <vt:lpstr>Zukunft ??</vt:lpstr>
      <vt:lpstr>Zukunft ??</vt:lpstr>
      <vt:lpstr>11 Abschlussbesprechung</vt:lpstr>
      <vt:lpstr>11 Abschlussbesprechung</vt:lpstr>
      <vt:lpstr>11 Abschlussbesprechung</vt:lpstr>
      <vt:lpstr>11 Abschlussbesprechung</vt:lpstr>
      <vt:lpstr>11 Abschlussbesprechung</vt:lpstr>
      <vt:lpstr>11 Abschlussbesprechung</vt:lpstr>
      <vt:lpstr>11 Abschlussbesprechung</vt:lpstr>
      <vt:lpstr>11 Abschlussbesprechung</vt:lpstr>
      <vt:lpstr>11 Abschlussbesprechung</vt:lpstr>
      <vt:lpstr>11 Abschlussbesprechung</vt:lpstr>
    </vt:vector>
  </TitlesOfParts>
  <Company>Universität Bayreuth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Wagner</dc:creator>
  <cp:lastModifiedBy>Walter Wagner</cp:lastModifiedBy>
  <cp:revision>295</cp:revision>
  <dcterms:created xsi:type="dcterms:W3CDTF">2000-07-31T09:48:46Z</dcterms:created>
  <dcterms:modified xsi:type="dcterms:W3CDTF">2018-07-10T13:45:28Z</dcterms:modified>
</cp:coreProperties>
</file>