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6" r:id="rId1"/>
  </p:sldMasterIdLst>
  <p:notesMasterIdLst>
    <p:notesMasterId r:id="rId36"/>
  </p:notesMasterIdLst>
  <p:handoutMasterIdLst>
    <p:handoutMasterId r:id="rId37"/>
  </p:handoutMasterIdLst>
  <p:sldIdLst>
    <p:sldId id="336" r:id="rId2"/>
    <p:sldId id="358" r:id="rId3"/>
    <p:sldId id="359" r:id="rId4"/>
    <p:sldId id="357" r:id="rId5"/>
    <p:sldId id="337" r:id="rId6"/>
    <p:sldId id="352" r:id="rId7"/>
    <p:sldId id="338" r:id="rId8"/>
    <p:sldId id="339" r:id="rId9"/>
    <p:sldId id="342" r:id="rId10"/>
    <p:sldId id="332" r:id="rId11"/>
    <p:sldId id="325" r:id="rId12"/>
    <p:sldId id="361" r:id="rId13"/>
    <p:sldId id="327" r:id="rId14"/>
    <p:sldId id="355" r:id="rId15"/>
    <p:sldId id="356" r:id="rId16"/>
    <p:sldId id="362" r:id="rId17"/>
    <p:sldId id="363" r:id="rId18"/>
    <p:sldId id="364" r:id="rId19"/>
    <p:sldId id="334" r:id="rId20"/>
    <p:sldId id="360" r:id="rId21"/>
    <p:sldId id="323" r:id="rId22"/>
    <p:sldId id="331" r:id="rId23"/>
    <p:sldId id="335" r:id="rId24"/>
    <p:sldId id="365" r:id="rId25"/>
    <p:sldId id="354" r:id="rId26"/>
    <p:sldId id="295" r:id="rId27"/>
    <p:sldId id="296" r:id="rId28"/>
    <p:sldId id="298" r:id="rId29"/>
    <p:sldId id="299" r:id="rId30"/>
    <p:sldId id="302" r:id="rId31"/>
    <p:sldId id="303" r:id="rId32"/>
    <p:sldId id="304" r:id="rId33"/>
    <p:sldId id="305" r:id="rId34"/>
    <p:sldId id="306" r:id="rId35"/>
  </p:sldIdLst>
  <p:sldSz cx="9144000" cy="6858000" type="screen4x3"/>
  <p:notesSz cx="6858000" cy="9774238"/>
  <p:defaultTextStyle>
    <a:defPPr>
      <a:defRPr lang="en-US"/>
    </a:defPPr>
    <a:lvl1pPr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Arial" panose="020B0604020202020204" pitchFamily="34" charset="0"/>
        <a:ea typeface="+mn-ea"/>
        <a:cs typeface="+mn-cs"/>
      </a:defRPr>
    </a:lvl6pPr>
    <a:lvl7pPr marL="2743200" algn="l" defTabSz="914400" rtl="0" eaLnBrk="1" latinLnBrk="0" hangingPunct="1">
      <a:defRPr sz="1200" kern="1200">
        <a:solidFill>
          <a:schemeClr val="tx1"/>
        </a:solidFill>
        <a:latin typeface="Arial" panose="020B0604020202020204" pitchFamily="34" charset="0"/>
        <a:ea typeface="+mn-ea"/>
        <a:cs typeface="+mn-cs"/>
      </a:defRPr>
    </a:lvl7pPr>
    <a:lvl8pPr marL="3200400" algn="l" defTabSz="914400" rtl="0" eaLnBrk="1" latinLnBrk="0" hangingPunct="1">
      <a:defRPr sz="1200" kern="1200">
        <a:solidFill>
          <a:schemeClr val="tx1"/>
        </a:solidFill>
        <a:latin typeface="Arial" panose="020B0604020202020204" pitchFamily="34" charset="0"/>
        <a:ea typeface="+mn-ea"/>
        <a:cs typeface="+mn-cs"/>
      </a:defRPr>
    </a:lvl8pPr>
    <a:lvl9pPr marL="3657600" algn="l" defTabSz="914400" rtl="0" eaLnBrk="1" latinLnBrk="0" hangingPunct="1">
      <a:defRPr sz="1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91">
          <p15:clr>
            <a:srgbClr val="A4A3A4"/>
          </p15:clr>
        </p15:guide>
        <p15:guide id="2" orient="horz" pos="3294">
          <p15:clr>
            <a:srgbClr val="A4A3A4"/>
          </p15:clr>
        </p15:guide>
        <p15:guide id="3" pos="136" userDrawn="1">
          <p15:clr>
            <a:srgbClr val="A4A3A4"/>
          </p15:clr>
        </p15:guide>
        <p15:guide id="4" pos="4507">
          <p15:clr>
            <a:srgbClr val="A4A3A4"/>
          </p15:clr>
        </p15:guide>
        <p15:guide id="5" pos="2880">
          <p15:clr>
            <a:srgbClr val="A4A3A4"/>
          </p15:clr>
        </p15:guide>
      </p15:sldGuideLst>
    </p:ext>
    <p:ext uri="{2D200454-40CA-4A62-9FC3-DE9A4176ACB9}">
      <p15:notesGuideLst xmlns:p15="http://schemas.microsoft.com/office/powerpoint/2012/main">
        <p15:guide id="1" orient="horz" pos="307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FF"/>
    <a:srgbClr val="0000FF"/>
    <a:srgbClr val="FFCC66"/>
    <a:srgbClr val="800000"/>
    <a:srgbClr val="990000"/>
    <a:srgbClr val="00CC99"/>
    <a:srgbClr val="D3F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98" autoAdjust="0"/>
    <p:restoredTop sz="77191" autoAdjust="0"/>
  </p:normalViewPr>
  <p:slideViewPr>
    <p:cSldViewPr snapToGrid="0" showGuides="1">
      <p:cViewPr varScale="1">
        <p:scale>
          <a:sx n="93" d="100"/>
          <a:sy n="93" d="100"/>
        </p:scale>
        <p:origin x="1320" y="120"/>
      </p:cViewPr>
      <p:guideLst>
        <p:guide orient="horz" pos="391"/>
        <p:guide orient="horz" pos="3294"/>
        <p:guide pos="136"/>
        <p:guide pos="4507"/>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Lst>
  </p:outlineViewPr>
  <p:notesTextViewPr>
    <p:cViewPr>
      <p:scale>
        <a:sx n="100" d="100"/>
        <a:sy n="100" d="100"/>
      </p:scale>
      <p:origin x="0" y="0"/>
    </p:cViewPr>
  </p:notesTextViewPr>
  <p:notesViewPr>
    <p:cSldViewPr snapToGrid="0" showGuides="1">
      <p:cViewPr varScale="1">
        <p:scale>
          <a:sx n="71" d="100"/>
          <a:sy n="71" d="100"/>
        </p:scale>
        <p:origin x="3744" y="60"/>
      </p:cViewPr>
      <p:guideLst>
        <p:guide orient="horz" pos="3078"/>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_rels/viewProps.xml.rels><?xml version="1.0" encoding="UTF-8" standalone="yes"?>
<Relationships xmlns="http://schemas.openxmlformats.org/package/2006/relationships"><Relationship Id="rId8" Type="http://schemas.openxmlformats.org/officeDocument/2006/relationships/slide" Target="slides/slide17.xml"/><Relationship Id="rId13" Type="http://schemas.openxmlformats.org/officeDocument/2006/relationships/slide" Target="slides/slide22.xml"/><Relationship Id="rId18" Type="http://schemas.openxmlformats.org/officeDocument/2006/relationships/slide" Target="slides/slide27.xml"/><Relationship Id="rId3" Type="http://schemas.openxmlformats.org/officeDocument/2006/relationships/slide" Target="slides/slide12.xml"/><Relationship Id="rId21" Type="http://schemas.openxmlformats.org/officeDocument/2006/relationships/slide" Target="slides/slide30.xml"/><Relationship Id="rId7" Type="http://schemas.openxmlformats.org/officeDocument/2006/relationships/slide" Target="slides/slide16.xml"/><Relationship Id="rId12" Type="http://schemas.openxmlformats.org/officeDocument/2006/relationships/slide" Target="slides/slide21.xml"/><Relationship Id="rId17" Type="http://schemas.openxmlformats.org/officeDocument/2006/relationships/slide" Target="slides/slide26.xml"/><Relationship Id="rId25" Type="http://schemas.openxmlformats.org/officeDocument/2006/relationships/slide" Target="slides/slide34.xml"/><Relationship Id="rId2" Type="http://schemas.openxmlformats.org/officeDocument/2006/relationships/slide" Target="slides/slide11.xml"/><Relationship Id="rId16" Type="http://schemas.openxmlformats.org/officeDocument/2006/relationships/slide" Target="slides/slide25.xml"/><Relationship Id="rId20" Type="http://schemas.openxmlformats.org/officeDocument/2006/relationships/slide" Target="slides/slide29.xml"/><Relationship Id="rId1" Type="http://schemas.openxmlformats.org/officeDocument/2006/relationships/slide" Target="slides/slide10.xml"/><Relationship Id="rId6" Type="http://schemas.openxmlformats.org/officeDocument/2006/relationships/slide" Target="slides/slide15.xml"/><Relationship Id="rId11" Type="http://schemas.openxmlformats.org/officeDocument/2006/relationships/slide" Target="slides/slide20.xml"/><Relationship Id="rId24" Type="http://schemas.openxmlformats.org/officeDocument/2006/relationships/slide" Target="slides/slide33.xml"/><Relationship Id="rId5" Type="http://schemas.openxmlformats.org/officeDocument/2006/relationships/slide" Target="slides/slide14.xml"/><Relationship Id="rId15" Type="http://schemas.openxmlformats.org/officeDocument/2006/relationships/slide" Target="slides/slide24.xml"/><Relationship Id="rId23" Type="http://schemas.openxmlformats.org/officeDocument/2006/relationships/slide" Target="slides/slide32.xml"/><Relationship Id="rId10" Type="http://schemas.openxmlformats.org/officeDocument/2006/relationships/slide" Target="slides/slide19.xml"/><Relationship Id="rId19" Type="http://schemas.openxmlformats.org/officeDocument/2006/relationships/slide" Target="slides/slide28.xml"/><Relationship Id="rId4" Type="http://schemas.openxmlformats.org/officeDocument/2006/relationships/slide" Target="slides/slide13.xml"/><Relationship Id="rId9" Type="http://schemas.openxmlformats.org/officeDocument/2006/relationships/slide" Target="slides/slide18.xml"/><Relationship Id="rId14" Type="http://schemas.openxmlformats.org/officeDocument/2006/relationships/slide" Target="slides/slide23.xml"/><Relationship Id="rId22"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de-DE"/>
          </a:p>
        </p:txBody>
      </p:sp>
      <p:sp>
        <p:nvSpPr>
          <p:cNvPr id="38915" name="Rectangle 3"/>
          <p:cNvSpPr>
            <a:spLocks noGrp="1" noChangeArrowheads="1"/>
          </p:cNvSpPr>
          <p:nvPr>
            <p:ph type="dt" sz="quarter" idx="1"/>
          </p:nvPr>
        </p:nvSpPr>
        <p:spPr bwMode="auto">
          <a:xfrm>
            <a:off x="388620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de-DE"/>
          </a:p>
        </p:txBody>
      </p:sp>
      <p:sp>
        <p:nvSpPr>
          <p:cNvPr id="38916" name="Rectangle 4"/>
          <p:cNvSpPr>
            <a:spLocks noGrp="1" noChangeArrowheads="1"/>
          </p:cNvSpPr>
          <p:nvPr>
            <p:ph type="ftr" sz="quarter" idx="2"/>
          </p:nvPr>
        </p:nvSpPr>
        <p:spPr bwMode="auto">
          <a:xfrm>
            <a:off x="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de-DE"/>
          </a:p>
        </p:txBody>
      </p:sp>
      <p:sp>
        <p:nvSpPr>
          <p:cNvPr id="38917" name="Rectangle 5"/>
          <p:cNvSpPr>
            <a:spLocks noGrp="1" noChangeArrowheads="1"/>
          </p:cNvSpPr>
          <p:nvPr>
            <p:ph type="sldNum" sz="quarter" idx="3"/>
          </p:nvPr>
        </p:nvSpPr>
        <p:spPr bwMode="auto">
          <a:xfrm>
            <a:off x="388620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lvl1pPr>
          </a:lstStyle>
          <a:p>
            <a:pPr>
              <a:defRPr/>
            </a:pPr>
            <a:fld id="{3E0794C9-2702-446F-87BF-5C9FFD295744}" type="slidenum">
              <a:rPr lang="de-DE" altLang="de-DE"/>
              <a:pPr>
                <a:defRPr/>
              </a:pPr>
              <a:t>‹Nr.›</a:t>
            </a:fld>
            <a:endParaRPr lang="de-DE" altLang="de-DE"/>
          </a:p>
        </p:txBody>
      </p:sp>
    </p:spTree>
    <p:extLst>
      <p:ext uri="{BB962C8B-B14F-4D97-AF65-F5344CB8AC3E}">
        <p14:creationId xmlns:p14="http://schemas.microsoft.com/office/powerpoint/2010/main" val="10746151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Times New Roman" pitchFamily="18" charset="0"/>
              </a:defRPr>
            </a:lvl1pPr>
          </a:lstStyle>
          <a:p>
            <a:pPr>
              <a:defRPr/>
            </a:pPr>
            <a:endParaRPr lang="de-DE"/>
          </a:p>
        </p:txBody>
      </p:sp>
      <p:sp>
        <p:nvSpPr>
          <p:cNvPr id="5123" name="Rectangle 3"/>
          <p:cNvSpPr>
            <a:spLocks noGrp="1" noChangeArrowheads="1"/>
          </p:cNvSpPr>
          <p:nvPr>
            <p:ph type="dt" idx="1"/>
          </p:nvPr>
        </p:nvSpPr>
        <p:spPr bwMode="auto">
          <a:xfrm>
            <a:off x="388620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de-DE"/>
          </a:p>
        </p:txBody>
      </p:sp>
      <p:sp>
        <p:nvSpPr>
          <p:cNvPr id="10244" name="Rectangle 4"/>
          <p:cNvSpPr>
            <a:spLocks noGrp="1" noRot="1" noChangeAspect="1" noChangeArrowheads="1" noTextEdit="1"/>
          </p:cNvSpPr>
          <p:nvPr>
            <p:ph type="sldImg" idx="2"/>
          </p:nvPr>
        </p:nvSpPr>
        <p:spPr bwMode="auto">
          <a:xfrm>
            <a:off x="984250" y="733425"/>
            <a:ext cx="4889500" cy="3665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643438"/>
            <a:ext cx="5029200" cy="4397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5126" name="Rectangle 6"/>
          <p:cNvSpPr>
            <a:spLocks noGrp="1" noChangeArrowheads="1"/>
          </p:cNvSpPr>
          <p:nvPr>
            <p:ph type="ftr" sz="quarter" idx="4"/>
          </p:nvPr>
        </p:nvSpPr>
        <p:spPr bwMode="auto">
          <a:xfrm>
            <a:off x="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Times New Roman" pitchFamily="18" charset="0"/>
              </a:defRPr>
            </a:lvl1pPr>
          </a:lstStyle>
          <a:p>
            <a:pPr>
              <a:defRPr/>
            </a:pPr>
            <a:endParaRPr lang="de-DE"/>
          </a:p>
        </p:txBody>
      </p:sp>
      <p:sp>
        <p:nvSpPr>
          <p:cNvPr id="5127" name="Rectangle 7"/>
          <p:cNvSpPr>
            <a:spLocks noGrp="1" noChangeArrowheads="1"/>
          </p:cNvSpPr>
          <p:nvPr>
            <p:ph type="sldNum" sz="quarter" idx="5"/>
          </p:nvPr>
        </p:nvSpPr>
        <p:spPr bwMode="auto">
          <a:xfrm>
            <a:off x="388620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latin typeface="Times New Roman" panose="02020603050405020304" pitchFamily="18" charset="0"/>
              </a:defRPr>
            </a:lvl1pPr>
          </a:lstStyle>
          <a:p>
            <a:pPr>
              <a:defRPr/>
            </a:pPr>
            <a:fld id="{A429CFE0-A75E-4AA2-98C0-1D4245925794}" type="slidenum">
              <a:rPr lang="de-DE" altLang="de-DE"/>
              <a:pPr>
                <a:defRPr/>
              </a:pPr>
              <a:t>‹Nr.›</a:t>
            </a:fld>
            <a:endParaRPr lang="de-DE" altLang="de-DE"/>
          </a:p>
        </p:txBody>
      </p:sp>
    </p:spTree>
    <p:extLst>
      <p:ext uri="{BB962C8B-B14F-4D97-AF65-F5344CB8AC3E}">
        <p14:creationId xmlns:p14="http://schemas.microsoft.com/office/powerpoint/2010/main" val="42215596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8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8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8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8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8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i-dbnd.d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science-on-stage.de/page/display/de/7/7/678/istage-2-smartphones-im-naturwissenschaftlichen-unterricht1" TargetMode="External"/><Relationship Id="rId5" Type="http://schemas.openxmlformats.org/officeDocument/2006/relationships/hyperlink" Target="https://www.mint-digital.de/" TargetMode="External"/><Relationship Id="rId4" Type="http://schemas.openxmlformats.org/officeDocument/2006/relationships/hyperlink" Target="http://www.wissenschaft.de/videoporta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xfrm>
            <a:off x="985838" y="733425"/>
            <a:ext cx="4886325" cy="3665538"/>
          </a:xfrm>
          <a:ln/>
        </p:spPr>
      </p:sp>
      <p:sp>
        <p:nvSpPr>
          <p:cNvPr id="133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400" dirty="0"/>
          </a:p>
          <a:p>
            <a:endParaRPr lang="de-DE" altLang="de-DE" sz="600" dirty="0"/>
          </a:p>
          <a:p>
            <a:endParaRPr lang="de-DE" altLang="de-DE" dirty="0"/>
          </a:p>
          <a:p>
            <a:endParaRPr lang="de-DE" altLang="de-DE" dirty="0"/>
          </a:p>
        </p:txBody>
      </p:sp>
      <p:sp>
        <p:nvSpPr>
          <p:cNvPr id="133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fld id="{9ACC342B-4156-4251-AD21-1AEDA5366CFA}" type="slidenum">
              <a:rPr lang="de-DE" altLang="de-DE" smtClean="0">
                <a:latin typeface="Times New Roman" panose="02020603050405020304" pitchFamily="18" charset="0"/>
              </a:rPr>
              <a:pPr/>
              <a:t>1</a:t>
            </a:fld>
            <a:endParaRPr lang="de-DE" altLang="de-DE">
              <a:latin typeface="Times New Roman" panose="02020603050405020304" pitchFamily="18" charset="0"/>
            </a:endParaRPr>
          </a:p>
        </p:txBody>
      </p:sp>
    </p:spTree>
    <p:extLst>
      <p:ext uri="{BB962C8B-B14F-4D97-AF65-F5344CB8AC3E}">
        <p14:creationId xmlns:p14="http://schemas.microsoft.com/office/powerpoint/2010/main" val="2082314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985838" y="733425"/>
            <a:ext cx="4886325" cy="3665538"/>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sz="500">
                <a:cs typeface="Arial" panose="020B0604020202020204" pitchFamily="34" charset="0"/>
              </a:rPr>
              <a:t>https://www.nature.com/polopoly_fs/1.22363!/menu/main/topColumns/topLeftColumn/pdf/547380a.pdf </a:t>
            </a:r>
          </a:p>
          <a:p>
            <a:pPr eaLnBrk="1" hangingPunct="1">
              <a:spcBef>
                <a:spcPct val="0"/>
              </a:spcBef>
            </a:pPr>
            <a:endParaRPr lang="de-DE" altLang="de-DE" sz="500">
              <a:cs typeface="Arial" panose="020B0604020202020204" pitchFamily="34" charset="0"/>
            </a:endParaRPr>
          </a:p>
          <a:p>
            <a:pPr eaLnBrk="1" hangingPunct="1">
              <a:spcBef>
                <a:spcPct val="0"/>
              </a:spcBef>
            </a:pPr>
            <a:r>
              <a:rPr lang="de-DE" altLang="de-DE" sz="500">
                <a:cs typeface="Arial" panose="020B0604020202020204" pitchFamily="34" charset="0"/>
              </a:rPr>
              <a:t>Quelle: Wang, S.-K. et al. (2014): </a:t>
            </a:r>
            <a:r>
              <a:rPr lang="en-US" altLang="de-DE" sz="500">
                <a:cs typeface="Arial" panose="020B0604020202020204" pitchFamily="34" charset="0"/>
              </a:rPr>
              <a:t>An investigation of middle school science teachers and students use of technology inside and outside of classrooms: considering whether digital natives are more technology savvy than their teachers</a:t>
            </a:r>
            <a:r>
              <a:rPr lang="de-DE" altLang="de-DE" sz="500">
                <a:cs typeface="Arial" panose="020B0604020202020204" pitchFamily="34" charset="0"/>
              </a:rPr>
              <a:t>. Education Tech Research Dev, online first ; http://link.springer.com/article/10.1007/s11423-014-9355-4 (online 23.10.14)</a:t>
            </a:r>
          </a:p>
          <a:p>
            <a:pPr eaLnBrk="1" hangingPunct="1"/>
            <a:endParaRPr lang="en-US" altLang="de-DE"/>
          </a:p>
          <a:p>
            <a:pPr eaLnBrk="1" hangingPunct="1"/>
            <a:r>
              <a:rPr lang="en-US" altLang="de-DE"/>
              <a:t>An investigation of middle school science teachers and students use of technology inside and outside of classrooms: considering whether digital natives are more technology savvy than their teachers   Shiang-Kwei Wang • Hui-Yin Hsu • Todd Campbell • Daniel C. Coster •</a:t>
            </a:r>
          </a:p>
          <a:p>
            <a:r>
              <a:rPr lang="en-US" altLang="de-DE"/>
              <a:t>Max Longhurst  </a:t>
            </a:r>
            <a:r>
              <a:rPr lang="de-DE" altLang="de-DE"/>
              <a:t>Education Tech Research Dev</a:t>
            </a:r>
          </a:p>
          <a:p>
            <a:r>
              <a:rPr lang="de-DE" altLang="de-DE"/>
              <a:t>DOI 10.1007/s11423-014-9355-4 online first</a:t>
            </a:r>
          </a:p>
        </p:txBody>
      </p:sp>
    </p:spTree>
    <p:extLst>
      <p:ext uri="{BB962C8B-B14F-4D97-AF65-F5344CB8AC3E}">
        <p14:creationId xmlns:p14="http://schemas.microsoft.com/office/powerpoint/2010/main" val="590290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985838" y="733425"/>
            <a:ext cx="4886325" cy="3665538"/>
          </a:xfrm>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r>
              <a:rPr lang="de-DE" altLang="de-DE" sz="400">
                <a:cs typeface="Arial" panose="020B0604020202020204" pitchFamily="34" charset="0"/>
              </a:rPr>
              <a:t>Quelle: Wang, S.-K. et al. (2014): </a:t>
            </a:r>
            <a:r>
              <a:rPr lang="en-US" altLang="de-DE" sz="400">
                <a:cs typeface="Arial" panose="020B0604020202020204" pitchFamily="34" charset="0"/>
              </a:rPr>
              <a:t>An investigation of middle school science teachers and students use of technology inside and outside of classrooms: considering whether digital natives are more technology savvy than their teachers</a:t>
            </a:r>
            <a:r>
              <a:rPr lang="de-DE" altLang="de-DE" sz="400">
                <a:cs typeface="Arial" panose="020B0604020202020204" pitchFamily="34" charset="0"/>
              </a:rPr>
              <a:t>. Education Tech Research Dev, online first ; http://link.springer.com/article/10.1007/s11423-014-9355-4 (online 23.10.14)</a:t>
            </a:r>
          </a:p>
          <a:p>
            <a:pPr eaLnBrk="1" hangingPunct="1">
              <a:lnSpc>
                <a:spcPct val="90000"/>
              </a:lnSpc>
            </a:pPr>
            <a:endParaRPr lang="en-US" altLang="de-DE" sz="1000"/>
          </a:p>
          <a:p>
            <a:pPr eaLnBrk="1" hangingPunct="1">
              <a:lnSpc>
                <a:spcPct val="90000"/>
              </a:lnSpc>
            </a:pPr>
            <a:r>
              <a:rPr lang="en-US" altLang="de-DE" sz="1000"/>
              <a:t>An investigation of middle school science teachers and students use of technology inside and outside of classrooms: considering whether digital natives are more technology savvy than their teachers   Shiang-Kwei Wang • Hui-Yin Hsu • Todd Campbell • Daniel C. Coster •</a:t>
            </a:r>
          </a:p>
          <a:p>
            <a:pPr>
              <a:lnSpc>
                <a:spcPct val="90000"/>
              </a:lnSpc>
            </a:pPr>
            <a:r>
              <a:rPr lang="en-US" altLang="de-DE" sz="1000"/>
              <a:t>Max Longhurst  </a:t>
            </a:r>
            <a:r>
              <a:rPr lang="de-DE" altLang="de-DE" sz="1000"/>
              <a:t>Education Tech Research Dev DOI 10.1007/s11423-014-9355-4 online first</a:t>
            </a:r>
          </a:p>
          <a:p>
            <a:pPr>
              <a:lnSpc>
                <a:spcPct val="90000"/>
              </a:lnSpc>
            </a:pPr>
            <a:r>
              <a:rPr lang="de-DE" altLang="de-DE" sz="1000"/>
              <a:t>Our results indicated that today’s school-age learners are no more technology savvy than their teachers. The previous assumption used to profile tudents as digital natives (Prenksy 2001; Oblinger 2003) did not apply to the students in this study. In fact, teachers’ technology use experiences surpassed tudents whether it’s inside or outside of school. We found that overall, people’s outside-school technology usage is voluntary, problem-driven and attached to personal interests. The frequency of using technology outside of school was an indicator of how technology was part of people’s daily routines. In this study, students’ used technology outside of school for working on school projects, maintaining social networks, and entertainment. When compared with students, teachers not only demonstrated the same patterns of outside-school technology usage, but also reported significantly higher frequencies of using technologies. The claim that digital natives possess sophisticated knowledge and skills of information technologies (Prenksy</a:t>
            </a:r>
          </a:p>
          <a:p>
            <a:pPr>
              <a:lnSpc>
                <a:spcPct val="90000"/>
              </a:lnSpc>
            </a:pPr>
            <a:r>
              <a:rPr lang="de-DE" altLang="de-DE" sz="1000"/>
              <a:t>2001; Tapscott 1998, 2009) was thus not supported in this study. Based on our findings, our conclusion align with on those of others weighing in on the digital natives debate: today’s school-age students’ outside-school technology experiences do not fit the description of the digital natives (Bennett et al. 2008; Kennedy et al. 2010; Margaryan et al. 2011). The disconnect between students’ use of technology inside and outside of classroom does not seem to be caused by the difference in technology skills between the students and teachers. Results from this study indicated that teachers use a variety of</a:t>
            </a:r>
          </a:p>
          <a:p>
            <a:pPr>
              <a:lnSpc>
                <a:spcPct val="90000"/>
              </a:lnSpc>
            </a:pPr>
            <a:r>
              <a:rPr lang="de-DE" altLang="de-DE" sz="1000"/>
              <a:t>technologies as often as their students do, even surpass them, whether inside or outside of school. It seems that the claim of digital natives overemphasizes the impact of the time when ICTs were introduced to the world, and oversimplifies the nature of how and why people use technology.</a:t>
            </a:r>
          </a:p>
        </p:txBody>
      </p:sp>
    </p:spTree>
    <p:extLst>
      <p:ext uri="{BB962C8B-B14F-4D97-AF65-F5344CB8AC3E}">
        <p14:creationId xmlns:p14="http://schemas.microsoft.com/office/powerpoint/2010/main" val="3149790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985838" y="733425"/>
            <a:ext cx="4886325" cy="3665538"/>
          </a:xfrm>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endParaRPr lang="de-DE" altLang="de-DE" sz="1000" dirty="0"/>
          </a:p>
        </p:txBody>
      </p:sp>
    </p:spTree>
    <p:extLst>
      <p:ext uri="{BB962C8B-B14F-4D97-AF65-F5344CB8AC3E}">
        <p14:creationId xmlns:p14="http://schemas.microsoft.com/office/powerpoint/2010/main" val="602968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85838" y="733425"/>
            <a:ext cx="4886325" cy="3665538"/>
          </a:xfrm>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Deutsches Institut für Vertrauen und Sicherheit im Internet </a:t>
            </a:r>
          </a:p>
          <a:p>
            <a:pPr eaLnBrk="1" hangingPunct="1"/>
            <a:r>
              <a:rPr lang="de-DE" altLang="de-DE" dirty="0"/>
              <a:t>https://www.divsi.de/wp-content/uploads/2018/11/DIVSI-U25-Studie-euphorie.pdf </a:t>
            </a:r>
          </a:p>
        </p:txBody>
      </p:sp>
    </p:spTree>
    <p:extLst>
      <p:ext uri="{BB962C8B-B14F-4D97-AF65-F5344CB8AC3E}">
        <p14:creationId xmlns:p14="http://schemas.microsoft.com/office/powerpoint/2010/main" val="17861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85838" y="733425"/>
            <a:ext cx="4886325" cy="3665538"/>
          </a:xfrm>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Deutsches Institut für Vertrauen und Sicherheit im Internet </a:t>
            </a:r>
          </a:p>
          <a:p>
            <a:pPr eaLnBrk="1" hangingPunct="1"/>
            <a:r>
              <a:rPr lang="de-DE" altLang="de-DE" dirty="0"/>
              <a:t>https://www.divsi.de/wp-content/uploads/2018/11/DIVSI-U25-Studie-euphorie.pdf </a:t>
            </a:r>
          </a:p>
        </p:txBody>
      </p:sp>
    </p:spTree>
    <p:extLst>
      <p:ext uri="{BB962C8B-B14F-4D97-AF65-F5344CB8AC3E}">
        <p14:creationId xmlns:p14="http://schemas.microsoft.com/office/powerpoint/2010/main" val="430915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985838" y="733425"/>
            <a:ext cx="4886325" cy="3665538"/>
          </a:xfrm>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Deutsches Institut für Vertrauen und Sicherheit im Internet </a:t>
            </a:r>
          </a:p>
          <a:p>
            <a:pPr eaLnBrk="1" hangingPunct="1"/>
            <a:r>
              <a:rPr lang="de-DE" altLang="de-DE" dirty="0"/>
              <a:t>https://www.divsi.de/wp-content/uploads/2018/11/DIVSI-U25-Studie-euphorie.pdf </a:t>
            </a:r>
          </a:p>
        </p:txBody>
      </p:sp>
    </p:spTree>
    <p:extLst>
      <p:ext uri="{BB962C8B-B14F-4D97-AF65-F5344CB8AC3E}">
        <p14:creationId xmlns:p14="http://schemas.microsoft.com/office/powerpoint/2010/main" val="1442434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985838" y="733425"/>
            <a:ext cx="4886325" cy="3665538"/>
          </a:xfrm>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r>
              <a:rPr lang="de-DE" altLang="de-DE" sz="1000" dirty="0"/>
              <a:t>Haben Sie das im Kurs erfahren und entsprechende Kompetenzen aufbauen können?</a:t>
            </a:r>
          </a:p>
        </p:txBody>
      </p:sp>
    </p:spTree>
    <p:extLst>
      <p:ext uri="{BB962C8B-B14F-4D97-AF65-F5344CB8AC3E}">
        <p14:creationId xmlns:p14="http://schemas.microsoft.com/office/powerpoint/2010/main" val="2061332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985838" y="733425"/>
            <a:ext cx="4886325" cy="3665538"/>
          </a:xfrm>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r>
              <a:rPr lang="de-DE" altLang="de-DE" sz="1000" dirty="0"/>
              <a:t>Zierer, K. (2019). Zwischen Dichtung und Wahrheit: Möglichkeiten und Grenzen von digitalen Medien im Bildungssystem. Gutachten für den nationalen Bildungsbericht. Nürnberg.</a:t>
            </a:r>
          </a:p>
          <a:p>
            <a:pPr eaLnBrk="1" hangingPunct="1">
              <a:lnSpc>
                <a:spcPct val="90000"/>
              </a:lnSpc>
              <a:spcBef>
                <a:spcPct val="0"/>
              </a:spcBef>
            </a:pPr>
            <a:r>
              <a:rPr lang="de-DE" altLang="de-DE" sz="1000" dirty="0"/>
              <a:t>243 Metaanalysen </a:t>
            </a:r>
            <a:r>
              <a:rPr lang="de-DE" altLang="de-DE" sz="1000" dirty="0">
                <a:sym typeface="Wingdings" panose="05000000000000000000" pitchFamily="2" charset="2"/>
              </a:rPr>
              <a:t> </a:t>
            </a:r>
            <a:r>
              <a:rPr lang="de-DE" altLang="de-DE" sz="1000" dirty="0"/>
              <a:t>33 Faktoren im Zusammenhang mit digitalen Medien</a:t>
            </a:r>
          </a:p>
          <a:p>
            <a:pPr eaLnBrk="1" hangingPunct="1">
              <a:lnSpc>
                <a:spcPct val="90000"/>
              </a:lnSpc>
              <a:spcBef>
                <a:spcPct val="0"/>
              </a:spcBef>
            </a:pPr>
            <a:endParaRPr lang="de-DE" altLang="de-DE" sz="1000" dirty="0"/>
          </a:p>
        </p:txBody>
      </p:sp>
    </p:spTree>
    <p:extLst>
      <p:ext uri="{BB962C8B-B14F-4D97-AF65-F5344CB8AC3E}">
        <p14:creationId xmlns:p14="http://schemas.microsoft.com/office/powerpoint/2010/main" val="1949814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985838" y="733425"/>
            <a:ext cx="4886325" cy="3665538"/>
          </a:xfrm>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r>
              <a:rPr lang="de-DE" altLang="de-DE" sz="1000" dirty="0"/>
              <a:t>Zierer, K. (2019). Zwischen Dichtung und Wahrheit: Möglichkeiten und Grenzen von digitalen Medien im Bildungssystem. Gutachten für den nationalen Bildungsbericht. Nürnberg.</a:t>
            </a:r>
          </a:p>
          <a:p>
            <a:pPr eaLnBrk="1" hangingPunct="1">
              <a:lnSpc>
                <a:spcPct val="90000"/>
              </a:lnSpc>
              <a:spcBef>
                <a:spcPct val="0"/>
              </a:spcBef>
            </a:pPr>
            <a:r>
              <a:rPr lang="de-DE" altLang="de-DE" sz="1000" dirty="0"/>
              <a:t>243 Metaanalysen </a:t>
            </a:r>
            <a:r>
              <a:rPr lang="de-DE" altLang="de-DE" sz="1000" dirty="0">
                <a:sym typeface="Wingdings" panose="05000000000000000000" pitchFamily="2" charset="2"/>
              </a:rPr>
              <a:t> </a:t>
            </a:r>
            <a:r>
              <a:rPr lang="de-DE" altLang="de-DE" sz="1000" dirty="0"/>
              <a:t>33 Faktoren im Zusammenhang mit digitalen Medien</a:t>
            </a:r>
          </a:p>
          <a:p>
            <a:pPr eaLnBrk="1" hangingPunct="1">
              <a:lnSpc>
                <a:spcPct val="90000"/>
              </a:lnSpc>
              <a:spcBef>
                <a:spcPct val="0"/>
              </a:spcBef>
            </a:pPr>
            <a:endParaRPr lang="de-DE" altLang="de-DE" sz="1000" dirty="0"/>
          </a:p>
          <a:p>
            <a:pPr eaLnBrk="1" hangingPunct="1">
              <a:lnSpc>
                <a:spcPct val="90000"/>
              </a:lnSpc>
              <a:spcBef>
                <a:spcPct val="0"/>
              </a:spcBef>
            </a:pPr>
            <a:r>
              <a:rPr lang="de-DE" altLang="de-DE" sz="1000" dirty="0" err="1"/>
              <a:t>Hillmayer</a:t>
            </a:r>
            <a:r>
              <a:rPr lang="de-DE" altLang="de-DE" sz="1000" dirty="0"/>
              <a:t>, D., Reinhold, F., </a:t>
            </a:r>
            <a:r>
              <a:rPr lang="de-DE" altLang="de-DE" sz="1000" dirty="0" err="1"/>
              <a:t>Ziernwald</a:t>
            </a:r>
            <a:r>
              <a:rPr lang="de-DE" altLang="de-DE" sz="1000" dirty="0"/>
              <a:t>, L. &amp; </a:t>
            </a:r>
            <a:r>
              <a:rPr lang="de-DE" altLang="de-DE" sz="1000" dirty="0" err="1"/>
              <a:t>Reiss</a:t>
            </a:r>
            <a:r>
              <a:rPr lang="de-DE" altLang="de-DE" sz="1000" dirty="0"/>
              <a:t>, K. (2017). Digitale Medien im </a:t>
            </a:r>
            <a:r>
              <a:rPr lang="de-DE" altLang="de-DE" sz="1000" dirty="0" err="1"/>
              <a:t>mathematischnaturwissenschaftlichen</a:t>
            </a:r>
            <a:r>
              <a:rPr lang="de-DE" altLang="de-DE" sz="1000" dirty="0"/>
              <a:t> Unterricht der Sekundarstufe. Einsatzmöglichkeiten, Umsetzung und Wirksamkeit. Münster: Waxmann.</a:t>
            </a:r>
          </a:p>
          <a:p>
            <a:pPr eaLnBrk="1" hangingPunct="1">
              <a:lnSpc>
                <a:spcPct val="90000"/>
              </a:lnSpc>
              <a:spcBef>
                <a:spcPct val="0"/>
              </a:spcBef>
            </a:pPr>
            <a:r>
              <a:rPr lang="de-DE" altLang="de-DE" sz="1000" dirty="0"/>
              <a:t>Online </a:t>
            </a:r>
            <a:r>
              <a:rPr lang="de-DE" altLang="de-DE" sz="1000" dirty="0">
                <a:sym typeface="Wingdings" panose="05000000000000000000" pitchFamily="2" charset="2"/>
              </a:rPr>
              <a:t> </a:t>
            </a:r>
            <a:r>
              <a:rPr lang="de-DE" altLang="de-DE" sz="1000" dirty="0"/>
              <a:t>https://www.waxmann.com/?eID=texte&amp;pdf=3766Volltext.pdf&amp;typ=zusatztext</a:t>
            </a:r>
          </a:p>
          <a:p>
            <a:pPr eaLnBrk="1" hangingPunct="1">
              <a:lnSpc>
                <a:spcPct val="90000"/>
              </a:lnSpc>
              <a:spcBef>
                <a:spcPct val="0"/>
              </a:spcBef>
            </a:pPr>
            <a:r>
              <a:rPr lang="de-DE" altLang="de-DE" sz="1000" dirty="0"/>
              <a:t>Metastudie über MINT-Einsatz </a:t>
            </a:r>
            <a:r>
              <a:rPr lang="de-DE" altLang="de-DE" sz="1000" dirty="0">
                <a:sym typeface="Wingdings" panose="05000000000000000000" pitchFamily="2" charset="2"/>
              </a:rPr>
              <a:t> 79 Studien</a:t>
            </a:r>
            <a:endParaRPr lang="de-DE" altLang="de-DE" sz="1000" dirty="0"/>
          </a:p>
        </p:txBody>
      </p:sp>
    </p:spTree>
    <p:extLst>
      <p:ext uri="{BB962C8B-B14F-4D97-AF65-F5344CB8AC3E}">
        <p14:creationId xmlns:p14="http://schemas.microsoft.com/office/powerpoint/2010/main" val="2615064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985838" y="733425"/>
            <a:ext cx="4886325" cy="3665538"/>
          </a:xfrm>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http://visible-learning.org/de/2014/08/rudolf-meraner-erfolgreich-lernen-hattie-studie/</a:t>
            </a:r>
          </a:p>
          <a:p>
            <a:pPr eaLnBrk="1" hangingPunct="1"/>
            <a:r>
              <a:rPr lang="de-DE" altLang="de-DE" dirty="0" err="1"/>
              <a:t>Computergestütztes</a:t>
            </a:r>
            <a:r>
              <a:rPr lang="de-DE" altLang="de-DE" dirty="0"/>
              <a:t> Lernen nach Hattie deutsch: Schneider Verlag </a:t>
            </a:r>
            <a:r>
              <a:rPr lang="de-DE" altLang="de-DE" dirty="0" err="1"/>
              <a:t>Gmbh</a:t>
            </a:r>
            <a:r>
              <a:rPr lang="de-DE" altLang="de-DE" dirty="0"/>
              <a:t>; Auflage: 1 (23. April 2013) ISBN-10: 3834011908</a:t>
            </a:r>
          </a:p>
          <a:p>
            <a:pPr eaLnBrk="1" hangingPunct="1"/>
            <a:r>
              <a:rPr lang="de-DE" altLang="de-DE" dirty="0"/>
              <a:t>ISBN-13: 978-3834011909</a:t>
            </a:r>
          </a:p>
          <a:p>
            <a:pPr eaLnBrk="1" hangingPunct="1"/>
            <a:r>
              <a:rPr lang="de-DE" altLang="de-DE" dirty="0"/>
              <a:t>0,37 = gering positiv = knapp unter moderat (0,4 – 0,6; vgl. http://mhaensel.de/guter_unterricht/hattie_ergebnisse.html)</a:t>
            </a:r>
          </a:p>
          <a:p>
            <a:pPr eaLnBrk="1" hangingPunct="1"/>
            <a:r>
              <a:rPr lang="de-DE" altLang="de-DE" dirty="0"/>
              <a:t>Siehe auch Dierkes P. (2015). Computergestütztes Lernen im BU. UB, 402/403, 4-14.</a:t>
            </a:r>
          </a:p>
          <a:p>
            <a:pPr eaLnBrk="1" hangingPunct="1"/>
            <a:r>
              <a:rPr lang="de-DE" altLang="de-DE" dirty="0"/>
              <a:t>Es gibt sehr viele Studien zum </a:t>
            </a:r>
            <a:r>
              <a:rPr lang="de-DE" altLang="de-DE" dirty="0" err="1"/>
              <a:t>computergestützten</a:t>
            </a:r>
            <a:r>
              <a:rPr lang="de-DE" altLang="de-DE" dirty="0"/>
              <a:t> Lernen, die in Bezug auf Erscheinungsalter, Zielgruppe und Inhalten sehr verschieden sind. Hattie geht deshalb weniger auf die durchschnittliche Effektstärke (d = 0,37) ein, sondern auf Elemente, die innerhalb der Studien zum </a:t>
            </a:r>
            <a:r>
              <a:rPr lang="de-DE" altLang="de-DE" dirty="0" err="1"/>
              <a:t>computerunterstützten</a:t>
            </a:r>
            <a:r>
              <a:rPr lang="de-DE" altLang="de-DE" dirty="0"/>
              <a:t> Lernen einen Unterschied ausmachen. Aus den verschiedenen Meta-Studien zieht er deshalb folgende Schlussfolgerungen: Computer werden im Unterricht effektiv genutzt, „(a) wenn es eine Vielzahl an Lehrstrategien gibt, (b) wenn es [</a:t>
            </a:r>
            <a:r>
              <a:rPr lang="de-DE" altLang="de-DE" dirty="0" err="1"/>
              <a:t>für</a:t>
            </a:r>
            <a:r>
              <a:rPr lang="de-DE" altLang="de-DE" dirty="0"/>
              <a:t> die Lehrpersonen] ein Vortraining </a:t>
            </a:r>
            <a:r>
              <a:rPr lang="de-DE" altLang="de-DE" dirty="0" err="1"/>
              <a:t>für</a:t>
            </a:r>
            <a:r>
              <a:rPr lang="de-DE" altLang="de-DE" dirty="0"/>
              <a:t> die Nutzung von Computer als Lehr- und Lernwerkzeug gibt, (c) wenn es multiple Lerngelegenheiten gibt (z. B. bewusstes Üben, zunehmende aktive Lernzeit), (d) wenn die Lernenden und nicht die Lehrperson ‚Kontrolle’ </a:t>
            </a:r>
            <a:r>
              <a:rPr lang="de-DE" altLang="de-DE" dirty="0" err="1"/>
              <a:t>über</a:t>
            </a:r>
            <a:r>
              <a:rPr lang="de-DE" altLang="de-DE" dirty="0"/>
              <a:t> [die Rahmenbedingungen] des Lernens </a:t>
            </a:r>
            <a:r>
              <a:rPr lang="de-DE" altLang="de-DE" dirty="0" err="1"/>
              <a:t>ausüben</a:t>
            </a:r>
            <a:r>
              <a:rPr lang="de-DE" altLang="de-DE" dirty="0"/>
              <a:t>, (e) wenn Peer-Lernen [am besten in Zweiergruppen] optimiert wird und (f) wenn das Feedback optimiert wird.“ (S. 261).</a:t>
            </a:r>
          </a:p>
          <a:p>
            <a:pPr eaLnBrk="1" hangingPunct="1"/>
            <a:endParaRPr lang="de-DE" altLang="de-DE" dirty="0"/>
          </a:p>
          <a:p>
            <a:pPr eaLnBrk="1" hangingPunct="1"/>
            <a:r>
              <a:rPr lang="de-DE" altLang="de-DE" dirty="0"/>
              <a:t>Er weist darauf hin, dass diese Schlussfolgerungen weitgehend identisch sind mit den Schlussfolgerungen, die er generell zum Lernen gezogen hat. Und er weist wiederum darauf hin, wie wichtig das Üben und das Wiederholen ist, das heutzutage aber sehr oft vernachlässigt wird.</a:t>
            </a:r>
          </a:p>
          <a:p>
            <a:pPr eaLnBrk="1" hangingPunct="1"/>
            <a:endParaRPr lang="de-DE" altLang="de-DE" dirty="0"/>
          </a:p>
          <a:p>
            <a:pPr eaLnBrk="1" hangingPunct="1"/>
            <a:r>
              <a:rPr lang="de-DE" altLang="de-DE" dirty="0"/>
              <a:t>Lotz, M., &amp; </a:t>
            </a:r>
            <a:r>
              <a:rPr lang="de-DE" altLang="de-DE" dirty="0" err="1"/>
              <a:t>Lipowsky</a:t>
            </a:r>
            <a:r>
              <a:rPr lang="de-DE" altLang="de-DE" dirty="0"/>
              <a:t>, F. (2015). Die Hattie-Studie und ihre Bedeutung für den Unterricht. Ein Blick auf ausgewählte Aspekte der Lehrer-Schüler-Interaktion. In G. Mehlhorn, K. Schöppe &amp; F. Schulz (Eds.), Begabungen entwickeln &amp; Kreativität fördern. (pp. 97-136). </a:t>
            </a:r>
          </a:p>
          <a:p>
            <a:pPr eaLnBrk="1" hangingPunct="1"/>
            <a:endParaRPr lang="de-DE" altLang="de-DE" dirty="0"/>
          </a:p>
          <a:p>
            <a:pPr eaLnBrk="1" hangingPunct="1"/>
            <a:endParaRPr lang="de-DE" altLang="de-DE" dirty="0"/>
          </a:p>
        </p:txBody>
      </p:sp>
    </p:spTree>
    <p:extLst>
      <p:ext uri="{BB962C8B-B14F-4D97-AF65-F5344CB8AC3E}">
        <p14:creationId xmlns:p14="http://schemas.microsoft.com/office/powerpoint/2010/main" val="2669908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xfrm>
            <a:off x="985838" y="733425"/>
            <a:ext cx="4886325" cy="3665538"/>
          </a:xfrm>
          <a:ln/>
        </p:spPr>
      </p:sp>
      <p:sp>
        <p:nvSpPr>
          <p:cNvPr id="133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400" dirty="0"/>
          </a:p>
          <a:p>
            <a:endParaRPr lang="de-DE" altLang="de-DE" sz="600" dirty="0"/>
          </a:p>
          <a:p>
            <a:endParaRPr lang="de-DE" altLang="de-DE" dirty="0"/>
          </a:p>
          <a:p>
            <a:endParaRPr lang="de-DE" altLang="de-DE" dirty="0"/>
          </a:p>
        </p:txBody>
      </p:sp>
      <p:sp>
        <p:nvSpPr>
          <p:cNvPr id="133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fld id="{9ACC342B-4156-4251-AD21-1AEDA5366CFA}" type="slidenum">
              <a:rPr lang="de-DE" altLang="de-DE" smtClean="0">
                <a:latin typeface="Times New Roman" panose="02020603050405020304" pitchFamily="18" charset="0"/>
              </a:rPr>
              <a:pPr/>
              <a:t>2</a:t>
            </a:fld>
            <a:endParaRPr lang="de-DE" altLang="de-DE">
              <a:latin typeface="Times New Roman" panose="02020603050405020304" pitchFamily="18" charset="0"/>
            </a:endParaRPr>
          </a:p>
        </p:txBody>
      </p:sp>
    </p:spTree>
    <p:extLst>
      <p:ext uri="{BB962C8B-B14F-4D97-AF65-F5344CB8AC3E}">
        <p14:creationId xmlns:p14="http://schemas.microsoft.com/office/powerpoint/2010/main" val="1906982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985838" y="733425"/>
            <a:ext cx="4886325" cy="3665538"/>
          </a:xfrm>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http://www.gdcp.de/images/tagungsbaende/GDCP_Band35.pdf, S. 683</a:t>
            </a:r>
          </a:p>
        </p:txBody>
      </p:sp>
    </p:spTree>
    <p:extLst>
      <p:ext uri="{BB962C8B-B14F-4D97-AF65-F5344CB8AC3E}">
        <p14:creationId xmlns:p14="http://schemas.microsoft.com/office/powerpoint/2010/main" val="334894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985838" y="733425"/>
            <a:ext cx="4886325" cy="3665538"/>
          </a:xfrm>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https://tltl.stanford.edu/sites/default/files/files/documents/publications/2013.Book-B.Digital.pdf</a:t>
            </a:r>
          </a:p>
          <a:p>
            <a:pPr eaLnBrk="1" hangingPunct="1"/>
            <a:r>
              <a:rPr lang="en-US" altLang="de-DE" dirty="0" err="1"/>
              <a:t>Blikstein</a:t>
            </a:r>
            <a:r>
              <a:rPr lang="en-US" altLang="de-DE" dirty="0"/>
              <a:t>, P. (2013). Digital Fabrication and ’Making’ in Education: The Democratization of Invention. In J. Walter-Herrmann &amp; C. </a:t>
            </a:r>
            <a:r>
              <a:rPr lang="en-US" altLang="de-DE" dirty="0" err="1"/>
              <a:t>Büching</a:t>
            </a:r>
            <a:r>
              <a:rPr lang="en-US" altLang="de-DE" dirty="0"/>
              <a:t> (Eds.), </a:t>
            </a:r>
            <a:r>
              <a:rPr lang="en-US" altLang="de-DE" dirty="0" err="1"/>
              <a:t>FabLabs</a:t>
            </a:r>
            <a:r>
              <a:rPr lang="en-US" altLang="de-DE" dirty="0"/>
              <a:t>: Of Machines, Makers and Inventors. Bielefeld: Transcript Publishers</a:t>
            </a:r>
          </a:p>
          <a:p>
            <a:pPr eaLnBrk="1" hangingPunct="1"/>
            <a:r>
              <a:rPr lang="de-DE" altLang="de-DE" dirty="0"/>
              <a:t>http://mgf-lab.mgf-kulmbach.de/wp-content/uploads/2016/09/IMG_2433-1-402x300.jpg</a:t>
            </a:r>
          </a:p>
          <a:p>
            <a:pPr eaLnBrk="1" hangingPunct="1"/>
            <a:r>
              <a:rPr lang="de-DE" altLang="de-DE" dirty="0"/>
              <a:t>http://mgf-lab.mgf-kulmbach.de/wp-content/uploads/2016/01/mgf_robotik_logo___alte_schrift_by_kamik423-d82f1oj.png-e1474126923146.jpeg</a:t>
            </a:r>
          </a:p>
          <a:p>
            <a:pPr eaLnBrk="1" hangingPunct="1"/>
            <a:r>
              <a:rPr lang="de-DE" altLang="de-DE" dirty="0"/>
              <a:t>https://www.frankenpost.de/region/kulmbach/MGF-Schueler-sind-Helden-der-Krise;art83417,7228602</a:t>
            </a:r>
          </a:p>
          <a:p>
            <a:pPr eaLnBrk="1" hangingPunct="1"/>
            <a:endParaRPr lang="de-DE" altLang="de-DE" dirty="0"/>
          </a:p>
        </p:txBody>
      </p:sp>
    </p:spTree>
    <p:extLst>
      <p:ext uri="{BB962C8B-B14F-4D97-AF65-F5344CB8AC3E}">
        <p14:creationId xmlns:p14="http://schemas.microsoft.com/office/powerpoint/2010/main" val="2089797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985838" y="733425"/>
            <a:ext cx="4886325" cy="3665538"/>
          </a:xfrm>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792053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985838" y="733425"/>
            <a:ext cx="4886325" cy="3665538"/>
          </a:xfrm>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07874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985838" y="733425"/>
            <a:ext cx="4886325" cy="3665538"/>
          </a:xfrm>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https://www.waxmann.com/?eID=texte&amp;pdf=3766Volltext.pdf&amp;typ=zusatztext</a:t>
            </a:r>
          </a:p>
        </p:txBody>
      </p:sp>
    </p:spTree>
    <p:extLst>
      <p:ext uri="{BB962C8B-B14F-4D97-AF65-F5344CB8AC3E}">
        <p14:creationId xmlns:p14="http://schemas.microsoft.com/office/powerpoint/2010/main" val="3864957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985838" y="733425"/>
            <a:ext cx="4886325" cy="3665538"/>
          </a:xfrm>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http://www.webquest-forum.ch/topgrafik4.jpg</a:t>
            </a:r>
          </a:p>
          <a:p>
            <a:pPr eaLnBrk="1" hangingPunct="1"/>
            <a:endParaRPr lang="de-DE" altLang="de-DE"/>
          </a:p>
        </p:txBody>
      </p:sp>
    </p:spTree>
    <p:extLst>
      <p:ext uri="{BB962C8B-B14F-4D97-AF65-F5344CB8AC3E}">
        <p14:creationId xmlns:p14="http://schemas.microsoft.com/office/powerpoint/2010/main" val="2794831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985838" y="733425"/>
            <a:ext cx="4886325" cy="3665538"/>
          </a:xfrm>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http://www.webquest-forum.ch/topgrafik4.jpg</a:t>
            </a:r>
          </a:p>
          <a:p>
            <a:pPr eaLnBrk="1" hangingPunct="1"/>
            <a:endParaRPr lang="de-DE" altLang="de-DE"/>
          </a:p>
        </p:txBody>
      </p:sp>
    </p:spTree>
    <p:extLst>
      <p:ext uri="{BB962C8B-B14F-4D97-AF65-F5344CB8AC3E}">
        <p14:creationId xmlns:p14="http://schemas.microsoft.com/office/powerpoint/2010/main" val="2976171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985838" y="733425"/>
            <a:ext cx="4886325" cy="3665538"/>
          </a:xfrm>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http://www.webquest-forum.ch/topgrafik4.jpg</a:t>
            </a:r>
          </a:p>
          <a:p>
            <a:pPr eaLnBrk="1" hangingPunct="1"/>
            <a:endParaRPr lang="de-DE" altLang="de-DE"/>
          </a:p>
        </p:txBody>
      </p:sp>
    </p:spTree>
    <p:extLst>
      <p:ext uri="{BB962C8B-B14F-4D97-AF65-F5344CB8AC3E}">
        <p14:creationId xmlns:p14="http://schemas.microsoft.com/office/powerpoint/2010/main" val="363007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985838" y="733425"/>
            <a:ext cx="4886325" cy="3665538"/>
          </a:xfrm>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http://www.webquest-forum.ch/topgrafik4.jpg</a:t>
            </a:r>
          </a:p>
          <a:p>
            <a:pPr eaLnBrk="1" hangingPunct="1"/>
            <a:endParaRPr lang="de-DE" altLang="de-DE"/>
          </a:p>
        </p:txBody>
      </p:sp>
    </p:spTree>
    <p:extLst>
      <p:ext uri="{BB962C8B-B14F-4D97-AF65-F5344CB8AC3E}">
        <p14:creationId xmlns:p14="http://schemas.microsoft.com/office/powerpoint/2010/main" val="3709240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985838" y="733425"/>
            <a:ext cx="4886325" cy="3665538"/>
          </a:xfrm>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http://www.webquest-forum.ch/topgrafik4.jpg</a:t>
            </a:r>
          </a:p>
          <a:p>
            <a:pPr eaLnBrk="1" hangingPunct="1"/>
            <a:endParaRPr lang="de-DE" altLang="de-DE"/>
          </a:p>
        </p:txBody>
      </p:sp>
    </p:spTree>
    <p:extLst>
      <p:ext uri="{BB962C8B-B14F-4D97-AF65-F5344CB8AC3E}">
        <p14:creationId xmlns:p14="http://schemas.microsoft.com/office/powerpoint/2010/main" val="3692353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xfrm>
            <a:off x="985838" y="733425"/>
            <a:ext cx="4886325" cy="3665538"/>
          </a:xfrm>
          <a:ln/>
        </p:spPr>
      </p:sp>
      <p:sp>
        <p:nvSpPr>
          <p:cNvPr id="133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400" dirty="0"/>
          </a:p>
          <a:p>
            <a:endParaRPr lang="de-DE" altLang="de-DE" sz="600" dirty="0"/>
          </a:p>
          <a:p>
            <a:endParaRPr lang="de-DE" altLang="de-DE" dirty="0"/>
          </a:p>
          <a:p>
            <a:endParaRPr lang="de-DE" altLang="de-DE" dirty="0"/>
          </a:p>
        </p:txBody>
      </p:sp>
      <p:sp>
        <p:nvSpPr>
          <p:cNvPr id="133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fld id="{9ACC342B-4156-4251-AD21-1AEDA5366CFA}" type="slidenum">
              <a:rPr lang="de-DE" altLang="de-DE" smtClean="0">
                <a:latin typeface="Times New Roman" panose="02020603050405020304" pitchFamily="18" charset="0"/>
              </a:rPr>
              <a:pPr/>
              <a:t>3</a:t>
            </a:fld>
            <a:endParaRPr lang="de-DE" altLang="de-DE">
              <a:latin typeface="Times New Roman" panose="02020603050405020304" pitchFamily="18" charset="0"/>
            </a:endParaRPr>
          </a:p>
        </p:txBody>
      </p:sp>
    </p:spTree>
    <p:extLst>
      <p:ext uri="{BB962C8B-B14F-4D97-AF65-F5344CB8AC3E}">
        <p14:creationId xmlns:p14="http://schemas.microsoft.com/office/powerpoint/2010/main" val="3651141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985838" y="733425"/>
            <a:ext cx="4886325" cy="3665538"/>
          </a:xfrm>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http://www.webquest-forum.ch/topgrafik4.jpg</a:t>
            </a:r>
          </a:p>
          <a:p>
            <a:pPr eaLnBrk="1" hangingPunct="1"/>
            <a:endParaRPr lang="de-DE" altLang="de-DE"/>
          </a:p>
        </p:txBody>
      </p:sp>
    </p:spTree>
    <p:extLst>
      <p:ext uri="{BB962C8B-B14F-4D97-AF65-F5344CB8AC3E}">
        <p14:creationId xmlns:p14="http://schemas.microsoft.com/office/powerpoint/2010/main" val="3475084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985838" y="733425"/>
            <a:ext cx="4886325" cy="3665538"/>
          </a:xfrm>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http://www.webquest-forum.ch/topgrafik4.jpg</a:t>
            </a:r>
          </a:p>
          <a:p>
            <a:pPr eaLnBrk="1" hangingPunct="1"/>
            <a:endParaRPr lang="de-DE" altLang="de-DE"/>
          </a:p>
        </p:txBody>
      </p:sp>
    </p:spTree>
    <p:extLst>
      <p:ext uri="{BB962C8B-B14F-4D97-AF65-F5344CB8AC3E}">
        <p14:creationId xmlns:p14="http://schemas.microsoft.com/office/powerpoint/2010/main" val="2310213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985838" y="733425"/>
            <a:ext cx="4886325" cy="3665538"/>
          </a:xfrm>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http://www.webquest-forum.ch/topgrafik4.jpg</a:t>
            </a:r>
          </a:p>
          <a:p>
            <a:pPr eaLnBrk="1" hangingPunct="1"/>
            <a:endParaRPr lang="de-DE" altLang="de-DE"/>
          </a:p>
        </p:txBody>
      </p:sp>
    </p:spTree>
    <p:extLst>
      <p:ext uri="{BB962C8B-B14F-4D97-AF65-F5344CB8AC3E}">
        <p14:creationId xmlns:p14="http://schemas.microsoft.com/office/powerpoint/2010/main" val="2685807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985838" y="733425"/>
            <a:ext cx="4886325" cy="3665538"/>
          </a:xfrm>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http://www.webquest-forum.ch/topgrafik4.jpg</a:t>
            </a:r>
          </a:p>
          <a:p>
            <a:pPr eaLnBrk="1" hangingPunct="1"/>
            <a:endParaRPr lang="de-DE" altLang="de-DE"/>
          </a:p>
        </p:txBody>
      </p:sp>
    </p:spTree>
    <p:extLst>
      <p:ext uri="{BB962C8B-B14F-4D97-AF65-F5344CB8AC3E}">
        <p14:creationId xmlns:p14="http://schemas.microsoft.com/office/powerpoint/2010/main" val="3924871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985838" y="733425"/>
            <a:ext cx="4886325" cy="3665538"/>
          </a:xfrm>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134816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xfrm>
            <a:off x="985838" y="733425"/>
            <a:ext cx="4886325" cy="3665538"/>
          </a:xfrm>
          <a:ln/>
        </p:spPr>
      </p:sp>
      <p:sp>
        <p:nvSpPr>
          <p:cNvPr id="133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z="900" dirty="0"/>
              <a:t>217 Schulprojekte zeigen, wie facettenreich digitaler Unterricht begeistert </a:t>
            </a:r>
            <a:r>
              <a:rPr lang="de-DE" altLang="de-DE" sz="900" u="sng" dirty="0">
                <a:hlinkClick r:id="rId3"/>
              </a:rPr>
              <a:t>http://i-dbnd.de/</a:t>
            </a:r>
            <a:r>
              <a:rPr lang="de-DE" altLang="de-DE" sz="900" dirty="0"/>
              <a:t> Filter Projekt Biologie</a:t>
            </a:r>
          </a:p>
          <a:p>
            <a:r>
              <a:rPr lang="de-DE" altLang="de-DE" sz="900" dirty="0"/>
              <a:t>Filme im Netz </a:t>
            </a:r>
            <a:r>
              <a:rPr lang="de-DE" altLang="de-DE" sz="900" dirty="0">
                <a:sym typeface="Wingdings" panose="05000000000000000000" pitchFamily="2" charset="2"/>
              </a:rPr>
              <a:t></a:t>
            </a:r>
            <a:r>
              <a:rPr lang="de-DE" altLang="de-DE" sz="900" dirty="0"/>
              <a:t> </a:t>
            </a:r>
            <a:r>
              <a:rPr lang="de-DE" altLang="de-DE" sz="900" dirty="0" err="1"/>
              <a:t>BdW</a:t>
            </a:r>
            <a:r>
              <a:rPr lang="de-DE" altLang="de-DE" sz="900" dirty="0"/>
              <a:t>-Filmportal </a:t>
            </a:r>
            <a:r>
              <a:rPr lang="de-DE" altLang="de-DE" sz="900" u="sng" dirty="0">
                <a:hlinkClick r:id="rId4"/>
              </a:rPr>
              <a:t>http://www.wissenschaft.de/videoportal/</a:t>
            </a:r>
            <a:r>
              <a:rPr lang="de-DE" altLang="de-DE" sz="900" dirty="0"/>
              <a:t> </a:t>
            </a:r>
          </a:p>
          <a:p>
            <a:r>
              <a:rPr lang="de-DE" altLang="de-DE" sz="900" dirty="0" err="1"/>
              <a:t>MINT.digital</a:t>
            </a:r>
            <a:r>
              <a:rPr lang="de-DE" altLang="de-DE" sz="900" dirty="0"/>
              <a:t>: Experimente finden. Ideen teilen. Schüler begeistern. </a:t>
            </a:r>
            <a:r>
              <a:rPr lang="de-DE" altLang="de-DE" sz="900" u="sng" dirty="0">
                <a:hlinkClick r:id="rId5"/>
              </a:rPr>
              <a:t>https://www.mint-digital.de/</a:t>
            </a:r>
            <a:r>
              <a:rPr lang="de-DE" altLang="de-DE" sz="900" dirty="0"/>
              <a:t> </a:t>
            </a:r>
          </a:p>
          <a:p>
            <a:r>
              <a:rPr lang="de-DE" altLang="de-DE" sz="900" dirty="0"/>
              <a:t>Smartphones im Unterricht</a:t>
            </a:r>
          </a:p>
          <a:p>
            <a:r>
              <a:rPr lang="de-DE" altLang="de-DE" sz="700" u="sng" dirty="0">
                <a:hlinkClick r:id="rId6"/>
              </a:rPr>
              <a:t>http://www.science-on-stage.de/page/display/de/7/7/678/istage-2-smartphones-im-naturwissenschaftlichen-unterricht1</a:t>
            </a:r>
            <a:endParaRPr lang="de-DE" altLang="de-DE" sz="700" u="sng" dirty="0"/>
          </a:p>
          <a:p>
            <a:endParaRPr lang="de-DE" altLang="de-DE" sz="400" dirty="0"/>
          </a:p>
          <a:p>
            <a:endParaRPr lang="de-DE" altLang="de-DE" sz="600" dirty="0"/>
          </a:p>
          <a:p>
            <a:endParaRPr lang="de-DE" altLang="de-DE" dirty="0"/>
          </a:p>
          <a:p>
            <a:endParaRPr lang="de-DE" altLang="de-DE" dirty="0"/>
          </a:p>
        </p:txBody>
      </p:sp>
      <p:sp>
        <p:nvSpPr>
          <p:cNvPr id="133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fld id="{9ACC342B-4156-4251-AD21-1AEDA5366CFA}" type="slidenum">
              <a:rPr lang="de-DE" altLang="de-DE" smtClean="0">
                <a:latin typeface="Times New Roman" panose="02020603050405020304" pitchFamily="18" charset="0"/>
              </a:rPr>
              <a:pPr/>
              <a:t>4</a:t>
            </a:fld>
            <a:endParaRPr lang="de-DE" altLang="de-DE">
              <a:latin typeface="Times New Roman" panose="02020603050405020304" pitchFamily="18" charset="0"/>
            </a:endParaRPr>
          </a:p>
        </p:txBody>
      </p:sp>
    </p:spTree>
    <p:extLst>
      <p:ext uri="{BB962C8B-B14F-4D97-AF65-F5344CB8AC3E}">
        <p14:creationId xmlns:p14="http://schemas.microsoft.com/office/powerpoint/2010/main" val="176667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985838" y="733425"/>
            <a:ext cx="4886325" cy="3665538"/>
          </a:xfrm>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95610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p:cNvSpPr>
            <a:spLocks noGrp="1" noRot="1" noChangeAspect="1" noTextEdit="1"/>
          </p:cNvSpPr>
          <p:nvPr>
            <p:ph type="sldImg"/>
          </p:nvPr>
        </p:nvSpPr>
        <p:spPr>
          <a:xfrm>
            <a:off x="985838" y="733425"/>
            <a:ext cx="4886325" cy="3665538"/>
          </a:xfrm>
          <a:ln/>
        </p:spPr>
      </p:sp>
      <p:sp>
        <p:nvSpPr>
          <p:cNvPr id="174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
        <p:nvSpPr>
          <p:cNvPr id="1741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fld id="{5F031336-862F-484F-9DEC-A312ED988065}" type="slidenum">
              <a:rPr lang="de-DE" altLang="de-DE" smtClean="0">
                <a:latin typeface="Times New Roman" panose="02020603050405020304" pitchFamily="18" charset="0"/>
              </a:rPr>
              <a:pPr/>
              <a:t>6</a:t>
            </a:fld>
            <a:endParaRPr lang="de-DE" altLang="de-DE">
              <a:latin typeface="Times New Roman" panose="02020603050405020304" pitchFamily="18" charset="0"/>
            </a:endParaRPr>
          </a:p>
        </p:txBody>
      </p:sp>
    </p:spTree>
    <p:extLst>
      <p:ext uri="{BB962C8B-B14F-4D97-AF65-F5344CB8AC3E}">
        <p14:creationId xmlns:p14="http://schemas.microsoft.com/office/powerpoint/2010/main" val="1042045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985838" y="733425"/>
            <a:ext cx="4886325" cy="3665538"/>
          </a:xfrm>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187840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985838" y="733425"/>
            <a:ext cx="4886325" cy="3665538"/>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1206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985838" y="733425"/>
            <a:ext cx="4886325" cy="3665538"/>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z="600" dirty="0"/>
              <a:t>https://www.bildungsbericht.de/de/kapitel/kapitel-h </a:t>
            </a:r>
          </a:p>
        </p:txBody>
      </p:sp>
    </p:spTree>
    <p:extLst>
      <p:ext uri="{BB962C8B-B14F-4D97-AF65-F5344CB8AC3E}">
        <p14:creationId xmlns:p14="http://schemas.microsoft.com/office/powerpoint/2010/main" val="2881161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grpSp>
        <p:nvGrpSpPr>
          <p:cNvPr id="4" name="Group 5"/>
          <p:cNvGrpSpPr>
            <a:grpSpLocks noChangeAspect="1"/>
          </p:cNvGrpSpPr>
          <p:nvPr userDrawn="1"/>
        </p:nvGrpSpPr>
        <p:grpSpPr bwMode="auto">
          <a:xfrm>
            <a:off x="8172450" y="6357938"/>
            <a:ext cx="576263" cy="400050"/>
            <a:chOff x="7727" y="1983"/>
            <a:chExt cx="1536" cy="1065"/>
          </a:xfrm>
        </p:grpSpPr>
        <p:sp>
          <p:nvSpPr>
            <p:cNvPr id="5" name="Arc 6"/>
            <p:cNvSpPr>
              <a:spLocks noChangeAspect="1"/>
            </p:cNvSpPr>
            <p:nvPr/>
          </p:nvSpPr>
          <p:spPr bwMode="auto">
            <a:xfrm flipV="1">
              <a:off x="7727" y="2169"/>
              <a:ext cx="1536" cy="444"/>
            </a:xfrm>
            <a:custGeom>
              <a:avLst/>
              <a:gdLst>
                <a:gd name="T0" fmla="*/ 0 w 42476"/>
                <a:gd name="T1" fmla="*/ 0 h 28368"/>
                <a:gd name="T2" fmla="*/ 0 w 42476"/>
                <a:gd name="T3" fmla="*/ 0 h 28368"/>
                <a:gd name="T4" fmla="*/ 0 w 42476"/>
                <a:gd name="T5" fmla="*/ 0 h 28368"/>
                <a:gd name="T6" fmla="*/ 0 60000 65536"/>
                <a:gd name="T7" fmla="*/ 0 60000 65536"/>
                <a:gd name="T8" fmla="*/ 0 60000 65536"/>
              </a:gdLst>
              <a:ahLst/>
              <a:cxnLst>
                <a:cxn ang="T6">
                  <a:pos x="T0" y="T1"/>
                </a:cxn>
                <a:cxn ang="T7">
                  <a:pos x="T2" y="T3"/>
                </a:cxn>
                <a:cxn ang="T8">
                  <a:pos x="T4" y="T5"/>
                </a:cxn>
              </a:cxnLst>
              <a:rect l="0" t="0" r="r" b="b"/>
              <a:pathLst>
                <a:path w="42476" h="28368" fill="none" extrusionOk="0">
                  <a:moveTo>
                    <a:pt x="41388" y="-1"/>
                  </a:moveTo>
                  <a:cubicBezTo>
                    <a:pt x="42108" y="2183"/>
                    <a:pt x="42476" y="4468"/>
                    <a:pt x="42476" y="6768"/>
                  </a:cubicBezTo>
                  <a:cubicBezTo>
                    <a:pt x="42476" y="18697"/>
                    <a:pt x="32805" y="28368"/>
                    <a:pt x="20876" y="28368"/>
                  </a:cubicBezTo>
                  <a:cubicBezTo>
                    <a:pt x="11081" y="28368"/>
                    <a:pt x="2513" y="21778"/>
                    <a:pt x="-1" y="12312"/>
                  </a:cubicBezTo>
                </a:path>
                <a:path w="42476" h="28368" stroke="0" extrusionOk="0">
                  <a:moveTo>
                    <a:pt x="41388" y="-1"/>
                  </a:moveTo>
                  <a:cubicBezTo>
                    <a:pt x="42108" y="2183"/>
                    <a:pt x="42476" y="4468"/>
                    <a:pt x="42476" y="6768"/>
                  </a:cubicBezTo>
                  <a:cubicBezTo>
                    <a:pt x="42476" y="18697"/>
                    <a:pt x="32805" y="28368"/>
                    <a:pt x="20876" y="28368"/>
                  </a:cubicBezTo>
                  <a:cubicBezTo>
                    <a:pt x="11081" y="28368"/>
                    <a:pt x="2513" y="21778"/>
                    <a:pt x="-1" y="12312"/>
                  </a:cubicBezTo>
                  <a:lnTo>
                    <a:pt x="20876" y="6768"/>
                  </a:lnTo>
                  <a:lnTo>
                    <a:pt x="41388" y="-1"/>
                  </a:lnTo>
                  <a:close/>
                </a:path>
              </a:pathLst>
            </a:custGeom>
            <a:noFill/>
            <a:ln w="38100">
              <a:solidFill>
                <a:srgbClr val="80808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 name="WordArt 7"/>
            <p:cNvSpPr>
              <a:spLocks noChangeAspect="1" noChangeArrowheads="1" noChangeShapeType="1" noTextEdit="1"/>
            </p:cNvSpPr>
            <p:nvPr/>
          </p:nvSpPr>
          <p:spPr bwMode="auto">
            <a:xfrm>
              <a:off x="7736" y="2427"/>
              <a:ext cx="1457" cy="621"/>
            </a:xfrm>
            <a:prstGeom prst="rect">
              <a:avLst/>
            </a:prstGeom>
          </p:spPr>
          <p:txBody>
            <a:bodyPr wrap="none" fromWordArt="1">
              <a:prstTxWarp prst="textCanDown">
                <a:avLst>
                  <a:gd name="adj" fmla="val 33333"/>
                </a:avLst>
              </a:prstTxWarp>
            </a:bodyPr>
            <a:lstStyle/>
            <a:p>
              <a:pPr algn="ctr"/>
              <a:r>
                <a:rPr lang="de-DE" sz="3600" kern="10" spc="720">
                  <a:ln w="9525">
                    <a:solidFill>
                      <a:srgbClr val="000000"/>
                    </a:solidFill>
                    <a:round/>
                    <a:headEnd/>
                    <a:tailEnd/>
                  </a:ln>
                  <a:solidFill>
                    <a:srgbClr val="C0C0C0"/>
                  </a:solidFill>
                  <a:latin typeface="Arial Black" panose="020B0A04020102020204" pitchFamily="34" charset="0"/>
                </a:rPr>
                <a:t>D  daktik</a:t>
              </a:r>
            </a:p>
          </p:txBody>
        </p:sp>
        <p:sp>
          <p:nvSpPr>
            <p:cNvPr id="7" name="Oval 8"/>
            <p:cNvSpPr>
              <a:spLocks noChangeAspect="1" noChangeArrowheads="1"/>
            </p:cNvSpPr>
            <p:nvPr/>
          </p:nvSpPr>
          <p:spPr bwMode="auto">
            <a:xfrm>
              <a:off x="8658" y="1983"/>
              <a:ext cx="106" cy="114"/>
            </a:xfrm>
            <a:prstGeom prst="ellipse">
              <a:avLst/>
            </a:prstGeom>
            <a:solidFill>
              <a:srgbClr val="0000FF"/>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8" name="Rectangle 9"/>
            <p:cNvSpPr>
              <a:spLocks noChangeAspect="1" noChangeArrowheads="1"/>
            </p:cNvSpPr>
            <p:nvPr/>
          </p:nvSpPr>
          <p:spPr bwMode="auto">
            <a:xfrm>
              <a:off x="8641" y="2127"/>
              <a:ext cx="135" cy="249"/>
            </a:xfrm>
            <a:prstGeom prst="rect">
              <a:avLst/>
            </a:prstGeom>
            <a:solidFill>
              <a:srgbClr val="0000FF"/>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9" name="Oval 10"/>
            <p:cNvSpPr>
              <a:spLocks noChangeAspect="1" noChangeArrowheads="1"/>
            </p:cNvSpPr>
            <p:nvPr/>
          </p:nvSpPr>
          <p:spPr bwMode="auto">
            <a:xfrm>
              <a:off x="8527" y="2008"/>
              <a:ext cx="106" cy="118"/>
            </a:xfrm>
            <a:prstGeom prst="ellipse">
              <a:avLst/>
            </a:prstGeom>
            <a:solidFill>
              <a:srgbClr val="FFFF00"/>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10" name="Rectangle 11"/>
            <p:cNvSpPr>
              <a:spLocks noChangeAspect="1" noChangeArrowheads="1"/>
            </p:cNvSpPr>
            <p:nvPr/>
          </p:nvSpPr>
          <p:spPr bwMode="auto">
            <a:xfrm>
              <a:off x="8510" y="2156"/>
              <a:ext cx="140" cy="245"/>
            </a:xfrm>
            <a:prstGeom prst="rect">
              <a:avLst/>
            </a:prstGeom>
            <a:solidFill>
              <a:srgbClr val="FFFF00"/>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11" name="Oval 12"/>
            <p:cNvSpPr>
              <a:spLocks noChangeAspect="1" noChangeArrowheads="1"/>
            </p:cNvSpPr>
            <p:nvPr/>
          </p:nvSpPr>
          <p:spPr bwMode="auto">
            <a:xfrm>
              <a:off x="8772" y="2118"/>
              <a:ext cx="106" cy="114"/>
            </a:xfrm>
            <a:prstGeom prst="ellipse">
              <a:avLst/>
            </a:prstGeom>
            <a:solidFill>
              <a:srgbClr val="FF0000"/>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12" name="Rectangle 13"/>
            <p:cNvSpPr>
              <a:spLocks noChangeAspect="1" noChangeArrowheads="1"/>
            </p:cNvSpPr>
            <p:nvPr/>
          </p:nvSpPr>
          <p:spPr bwMode="auto">
            <a:xfrm>
              <a:off x="8755" y="2262"/>
              <a:ext cx="140" cy="245"/>
            </a:xfrm>
            <a:prstGeom prst="rect">
              <a:avLst/>
            </a:prstGeom>
            <a:solidFill>
              <a:srgbClr val="FF0000"/>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13" name="Oval 14"/>
            <p:cNvSpPr>
              <a:spLocks noChangeAspect="1" noChangeArrowheads="1"/>
            </p:cNvSpPr>
            <p:nvPr/>
          </p:nvSpPr>
          <p:spPr bwMode="auto">
            <a:xfrm>
              <a:off x="8315" y="2055"/>
              <a:ext cx="106" cy="114"/>
            </a:xfrm>
            <a:prstGeom prst="ellipse">
              <a:avLst/>
            </a:prstGeom>
            <a:solidFill>
              <a:srgbClr val="00FF00"/>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14" name="Rectangle 15"/>
            <p:cNvSpPr>
              <a:spLocks noChangeAspect="1" noChangeArrowheads="1"/>
            </p:cNvSpPr>
            <p:nvPr/>
          </p:nvSpPr>
          <p:spPr bwMode="auto">
            <a:xfrm>
              <a:off x="8298" y="2199"/>
              <a:ext cx="140" cy="245"/>
            </a:xfrm>
            <a:prstGeom prst="rect">
              <a:avLst/>
            </a:prstGeom>
            <a:solidFill>
              <a:srgbClr val="00FF00"/>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15" name="Oval 16"/>
            <p:cNvSpPr>
              <a:spLocks noChangeAspect="1" noChangeArrowheads="1"/>
            </p:cNvSpPr>
            <p:nvPr/>
          </p:nvSpPr>
          <p:spPr bwMode="auto">
            <a:xfrm>
              <a:off x="8239" y="2114"/>
              <a:ext cx="106" cy="114"/>
            </a:xfrm>
            <a:prstGeom prst="ellipse">
              <a:avLst/>
            </a:prstGeom>
            <a:solidFill>
              <a:srgbClr val="0000FF"/>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16" name="Rectangle 17"/>
            <p:cNvSpPr>
              <a:spLocks noChangeAspect="1" noChangeArrowheads="1"/>
            </p:cNvSpPr>
            <p:nvPr/>
          </p:nvSpPr>
          <p:spPr bwMode="auto">
            <a:xfrm>
              <a:off x="8218" y="2258"/>
              <a:ext cx="140" cy="245"/>
            </a:xfrm>
            <a:prstGeom prst="rect">
              <a:avLst/>
            </a:prstGeom>
            <a:solidFill>
              <a:srgbClr val="0000FF"/>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grpSp>
          <p:nvGrpSpPr>
            <p:cNvPr id="17" name="Group 18"/>
            <p:cNvGrpSpPr>
              <a:grpSpLocks noChangeAspect="1"/>
            </p:cNvGrpSpPr>
            <p:nvPr/>
          </p:nvGrpSpPr>
          <p:grpSpPr bwMode="auto">
            <a:xfrm>
              <a:off x="7928" y="2493"/>
              <a:ext cx="141" cy="504"/>
              <a:chOff x="1595" y="3161"/>
              <a:chExt cx="439" cy="1567"/>
            </a:xfrm>
          </p:grpSpPr>
          <p:sp>
            <p:nvSpPr>
              <p:cNvPr id="18" name="Oval 19"/>
              <p:cNvSpPr>
                <a:spLocks noChangeAspect="1" noChangeArrowheads="1"/>
              </p:cNvSpPr>
              <p:nvPr/>
            </p:nvSpPr>
            <p:spPr bwMode="auto">
              <a:xfrm>
                <a:off x="1654" y="3165"/>
                <a:ext cx="329" cy="355"/>
              </a:xfrm>
              <a:prstGeom prst="ellipse">
                <a:avLst/>
              </a:prstGeom>
              <a:solidFill>
                <a:srgbClr val="FF0000"/>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19" name="Rectangle 20"/>
              <p:cNvSpPr>
                <a:spLocks noChangeAspect="1" noChangeArrowheads="1"/>
              </p:cNvSpPr>
              <p:nvPr/>
            </p:nvSpPr>
            <p:spPr bwMode="auto">
              <a:xfrm>
                <a:off x="1628" y="3638"/>
                <a:ext cx="408" cy="1091"/>
              </a:xfrm>
              <a:prstGeom prst="rect">
                <a:avLst/>
              </a:prstGeom>
              <a:solidFill>
                <a:srgbClr val="FF0000"/>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grpSp>
      </p:grpSp>
      <p:pic>
        <p:nvPicPr>
          <p:cNvPr id="20" name="Picture 21" descr="compman_k"/>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650" y="6381750"/>
            <a:ext cx="1011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1" name="Fußzeilenplatzhalter 5"/>
          <p:cNvSpPr>
            <a:spLocks noGrp="1"/>
          </p:cNvSpPr>
          <p:nvPr>
            <p:ph type="ftr" sz="quarter" idx="10"/>
          </p:nvPr>
        </p:nvSpPr>
        <p:spPr>
          <a:xfrm>
            <a:off x="1692275" y="6308725"/>
            <a:ext cx="575945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a:solidFill>
                  <a:srgbClr val="000000"/>
                </a:solidFill>
              </a:defRPr>
            </a:lvl1pPr>
          </a:lstStyle>
          <a:p>
            <a:pPr>
              <a:defRPr/>
            </a:pPr>
            <a:r>
              <a:rPr lang="de-DE" altLang="de-DE"/>
              <a:t>AD W. Wagner, Didaktik Chemie, &amp; AD Dr. F.-J. Scharfenberg, Didaktik Biologie, Universität Bayreuth</a:t>
            </a:r>
          </a:p>
        </p:txBody>
      </p:sp>
    </p:spTree>
    <p:extLst>
      <p:ext uri="{BB962C8B-B14F-4D97-AF65-F5344CB8AC3E}">
        <p14:creationId xmlns:p14="http://schemas.microsoft.com/office/powerpoint/2010/main" val="392522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053112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738544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0" y="3175"/>
            <a:ext cx="9144000" cy="617538"/>
          </a:xfrm>
        </p:spPr>
        <p:txBody>
          <a:bodyPr/>
          <a:lstStyle/>
          <a:p>
            <a:r>
              <a:rPr lang="de-DE"/>
              <a:t>Titelmasterformat durch Klicken bearbeiten</a:t>
            </a:r>
          </a:p>
        </p:txBody>
      </p:sp>
      <p:sp>
        <p:nvSpPr>
          <p:cNvPr id="3" name="Textplatzhalter 2"/>
          <p:cNvSpPr>
            <a:spLocks noGrp="1"/>
          </p:cNvSpPr>
          <p:nvPr>
            <p:ph type="body" sz="half" idx="1"/>
          </p:nvPr>
        </p:nvSpPr>
        <p:spPr>
          <a:xfrm>
            <a:off x="685800" y="1295400"/>
            <a:ext cx="3810000" cy="4800600"/>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295400"/>
            <a:ext cx="3810000" cy="4800600"/>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6042451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0" y="3175"/>
            <a:ext cx="9144000" cy="617538"/>
          </a:xfrm>
          <a:prstGeom prst="rect">
            <a:avLst/>
          </a:prstGeom>
          <a:solidFill>
            <a:schemeClr val="bg1">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a:t>Zahl der zu erwartenden Dateien</a:t>
            </a:r>
          </a:p>
        </p:txBody>
      </p:sp>
      <p:sp>
        <p:nvSpPr>
          <p:cNvPr id="3075" name="Rectangle 3"/>
          <p:cNvSpPr>
            <a:spLocks noGrp="1" noChangeArrowheads="1"/>
          </p:cNvSpPr>
          <p:nvPr>
            <p:ph type="body" idx="1"/>
          </p:nvPr>
        </p:nvSpPr>
        <p:spPr bwMode="auto">
          <a:xfrm>
            <a:off x="685800" y="12954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Waren aktuelle Missionen (zum Mars, Jupiter oder Saturn) Thema im Unterricht? Wenn ja, in welchem Fach?</a:t>
            </a:r>
          </a:p>
          <a:p>
            <a:pPr lvl="0"/>
            <a:r>
              <a:rPr lang="de-DE" altLang="de-DE"/>
              <a:t>dhdfgh</a:t>
            </a:r>
          </a:p>
        </p:txBody>
      </p:sp>
      <p:grpSp>
        <p:nvGrpSpPr>
          <p:cNvPr id="3076" name="Group 5"/>
          <p:cNvGrpSpPr>
            <a:grpSpLocks noChangeAspect="1"/>
          </p:cNvGrpSpPr>
          <p:nvPr userDrawn="1"/>
        </p:nvGrpSpPr>
        <p:grpSpPr bwMode="auto">
          <a:xfrm>
            <a:off x="8172450" y="6357938"/>
            <a:ext cx="576263" cy="400050"/>
            <a:chOff x="7727" y="1983"/>
            <a:chExt cx="1536" cy="1065"/>
          </a:xfrm>
        </p:grpSpPr>
        <p:sp>
          <p:nvSpPr>
            <p:cNvPr id="3079" name="Arc 6"/>
            <p:cNvSpPr>
              <a:spLocks noChangeAspect="1"/>
            </p:cNvSpPr>
            <p:nvPr/>
          </p:nvSpPr>
          <p:spPr bwMode="auto">
            <a:xfrm flipV="1">
              <a:off x="7727" y="2169"/>
              <a:ext cx="1536" cy="444"/>
            </a:xfrm>
            <a:custGeom>
              <a:avLst/>
              <a:gdLst>
                <a:gd name="T0" fmla="*/ 0 w 42476"/>
                <a:gd name="T1" fmla="*/ 0 h 28368"/>
                <a:gd name="T2" fmla="*/ 0 w 42476"/>
                <a:gd name="T3" fmla="*/ 0 h 28368"/>
                <a:gd name="T4" fmla="*/ 0 w 42476"/>
                <a:gd name="T5" fmla="*/ 0 h 28368"/>
                <a:gd name="T6" fmla="*/ 0 60000 65536"/>
                <a:gd name="T7" fmla="*/ 0 60000 65536"/>
                <a:gd name="T8" fmla="*/ 0 60000 65536"/>
              </a:gdLst>
              <a:ahLst/>
              <a:cxnLst>
                <a:cxn ang="T6">
                  <a:pos x="T0" y="T1"/>
                </a:cxn>
                <a:cxn ang="T7">
                  <a:pos x="T2" y="T3"/>
                </a:cxn>
                <a:cxn ang="T8">
                  <a:pos x="T4" y="T5"/>
                </a:cxn>
              </a:cxnLst>
              <a:rect l="0" t="0" r="r" b="b"/>
              <a:pathLst>
                <a:path w="42476" h="28368" fill="none" extrusionOk="0">
                  <a:moveTo>
                    <a:pt x="41388" y="-1"/>
                  </a:moveTo>
                  <a:cubicBezTo>
                    <a:pt x="42108" y="2183"/>
                    <a:pt x="42476" y="4468"/>
                    <a:pt x="42476" y="6768"/>
                  </a:cubicBezTo>
                  <a:cubicBezTo>
                    <a:pt x="42476" y="18697"/>
                    <a:pt x="32805" y="28368"/>
                    <a:pt x="20876" y="28368"/>
                  </a:cubicBezTo>
                  <a:cubicBezTo>
                    <a:pt x="11081" y="28368"/>
                    <a:pt x="2513" y="21778"/>
                    <a:pt x="-1" y="12312"/>
                  </a:cubicBezTo>
                </a:path>
                <a:path w="42476" h="28368" stroke="0" extrusionOk="0">
                  <a:moveTo>
                    <a:pt x="41388" y="-1"/>
                  </a:moveTo>
                  <a:cubicBezTo>
                    <a:pt x="42108" y="2183"/>
                    <a:pt x="42476" y="4468"/>
                    <a:pt x="42476" y="6768"/>
                  </a:cubicBezTo>
                  <a:cubicBezTo>
                    <a:pt x="42476" y="18697"/>
                    <a:pt x="32805" y="28368"/>
                    <a:pt x="20876" y="28368"/>
                  </a:cubicBezTo>
                  <a:cubicBezTo>
                    <a:pt x="11081" y="28368"/>
                    <a:pt x="2513" y="21778"/>
                    <a:pt x="-1" y="12312"/>
                  </a:cubicBezTo>
                  <a:lnTo>
                    <a:pt x="20876" y="6768"/>
                  </a:lnTo>
                  <a:lnTo>
                    <a:pt x="41388" y="-1"/>
                  </a:lnTo>
                  <a:close/>
                </a:path>
              </a:pathLst>
            </a:custGeom>
            <a:noFill/>
            <a:ln w="38100">
              <a:solidFill>
                <a:srgbClr val="80808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080" name="WordArt 7"/>
            <p:cNvSpPr>
              <a:spLocks noChangeAspect="1" noChangeArrowheads="1" noChangeShapeType="1" noTextEdit="1"/>
            </p:cNvSpPr>
            <p:nvPr/>
          </p:nvSpPr>
          <p:spPr bwMode="auto">
            <a:xfrm>
              <a:off x="7736" y="2427"/>
              <a:ext cx="1457" cy="621"/>
            </a:xfrm>
            <a:prstGeom prst="rect">
              <a:avLst/>
            </a:prstGeom>
          </p:spPr>
          <p:txBody>
            <a:bodyPr wrap="none" fromWordArt="1">
              <a:prstTxWarp prst="textCanDown">
                <a:avLst>
                  <a:gd name="adj" fmla="val 33333"/>
                </a:avLst>
              </a:prstTxWarp>
            </a:bodyPr>
            <a:lstStyle/>
            <a:p>
              <a:pPr algn="ctr"/>
              <a:r>
                <a:rPr lang="de-DE" sz="3600" kern="10" spc="720">
                  <a:ln w="9525">
                    <a:solidFill>
                      <a:srgbClr val="000000"/>
                    </a:solidFill>
                    <a:round/>
                    <a:headEnd/>
                    <a:tailEnd/>
                  </a:ln>
                  <a:solidFill>
                    <a:srgbClr val="C0C0C0"/>
                  </a:solidFill>
                  <a:latin typeface="Arial Black" panose="020B0A04020102020204" pitchFamily="34" charset="0"/>
                </a:rPr>
                <a:t>D  daktik</a:t>
              </a:r>
            </a:p>
          </p:txBody>
        </p:sp>
        <p:sp>
          <p:nvSpPr>
            <p:cNvPr id="3081" name="Oval 8"/>
            <p:cNvSpPr>
              <a:spLocks noChangeAspect="1" noChangeArrowheads="1"/>
            </p:cNvSpPr>
            <p:nvPr/>
          </p:nvSpPr>
          <p:spPr bwMode="auto">
            <a:xfrm>
              <a:off x="8658" y="1983"/>
              <a:ext cx="106" cy="114"/>
            </a:xfrm>
            <a:prstGeom prst="ellipse">
              <a:avLst/>
            </a:prstGeom>
            <a:solidFill>
              <a:srgbClr val="0000FF"/>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3082" name="Rectangle 9"/>
            <p:cNvSpPr>
              <a:spLocks noChangeAspect="1" noChangeArrowheads="1"/>
            </p:cNvSpPr>
            <p:nvPr/>
          </p:nvSpPr>
          <p:spPr bwMode="auto">
            <a:xfrm>
              <a:off x="8641" y="2127"/>
              <a:ext cx="135" cy="249"/>
            </a:xfrm>
            <a:prstGeom prst="rect">
              <a:avLst/>
            </a:prstGeom>
            <a:solidFill>
              <a:srgbClr val="0000FF"/>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3083" name="Oval 10"/>
            <p:cNvSpPr>
              <a:spLocks noChangeAspect="1" noChangeArrowheads="1"/>
            </p:cNvSpPr>
            <p:nvPr/>
          </p:nvSpPr>
          <p:spPr bwMode="auto">
            <a:xfrm>
              <a:off x="8527" y="2008"/>
              <a:ext cx="106" cy="118"/>
            </a:xfrm>
            <a:prstGeom prst="ellipse">
              <a:avLst/>
            </a:prstGeom>
            <a:solidFill>
              <a:srgbClr val="FFFF00"/>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3084" name="Rectangle 11"/>
            <p:cNvSpPr>
              <a:spLocks noChangeAspect="1" noChangeArrowheads="1"/>
            </p:cNvSpPr>
            <p:nvPr/>
          </p:nvSpPr>
          <p:spPr bwMode="auto">
            <a:xfrm>
              <a:off x="8510" y="2156"/>
              <a:ext cx="140" cy="245"/>
            </a:xfrm>
            <a:prstGeom prst="rect">
              <a:avLst/>
            </a:prstGeom>
            <a:solidFill>
              <a:srgbClr val="FFFF00"/>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3085" name="Oval 12"/>
            <p:cNvSpPr>
              <a:spLocks noChangeAspect="1" noChangeArrowheads="1"/>
            </p:cNvSpPr>
            <p:nvPr/>
          </p:nvSpPr>
          <p:spPr bwMode="auto">
            <a:xfrm>
              <a:off x="8772" y="2118"/>
              <a:ext cx="106" cy="114"/>
            </a:xfrm>
            <a:prstGeom prst="ellipse">
              <a:avLst/>
            </a:prstGeom>
            <a:solidFill>
              <a:srgbClr val="FF0000"/>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3086" name="Rectangle 13"/>
            <p:cNvSpPr>
              <a:spLocks noChangeAspect="1" noChangeArrowheads="1"/>
            </p:cNvSpPr>
            <p:nvPr/>
          </p:nvSpPr>
          <p:spPr bwMode="auto">
            <a:xfrm>
              <a:off x="8755" y="2262"/>
              <a:ext cx="140" cy="245"/>
            </a:xfrm>
            <a:prstGeom prst="rect">
              <a:avLst/>
            </a:prstGeom>
            <a:solidFill>
              <a:srgbClr val="FF0000"/>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3087" name="Oval 14"/>
            <p:cNvSpPr>
              <a:spLocks noChangeAspect="1" noChangeArrowheads="1"/>
            </p:cNvSpPr>
            <p:nvPr/>
          </p:nvSpPr>
          <p:spPr bwMode="auto">
            <a:xfrm>
              <a:off x="8315" y="2055"/>
              <a:ext cx="106" cy="114"/>
            </a:xfrm>
            <a:prstGeom prst="ellipse">
              <a:avLst/>
            </a:prstGeom>
            <a:solidFill>
              <a:srgbClr val="00FF00"/>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3088" name="Rectangle 15"/>
            <p:cNvSpPr>
              <a:spLocks noChangeAspect="1" noChangeArrowheads="1"/>
            </p:cNvSpPr>
            <p:nvPr/>
          </p:nvSpPr>
          <p:spPr bwMode="auto">
            <a:xfrm>
              <a:off x="8298" y="2199"/>
              <a:ext cx="140" cy="245"/>
            </a:xfrm>
            <a:prstGeom prst="rect">
              <a:avLst/>
            </a:prstGeom>
            <a:solidFill>
              <a:srgbClr val="00FF00"/>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3089" name="Oval 16"/>
            <p:cNvSpPr>
              <a:spLocks noChangeAspect="1" noChangeArrowheads="1"/>
            </p:cNvSpPr>
            <p:nvPr/>
          </p:nvSpPr>
          <p:spPr bwMode="auto">
            <a:xfrm>
              <a:off x="8239" y="2114"/>
              <a:ext cx="106" cy="114"/>
            </a:xfrm>
            <a:prstGeom prst="ellipse">
              <a:avLst/>
            </a:prstGeom>
            <a:solidFill>
              <a:srgbClr val="0000FF"/>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3090" name="Rectangle 17"/>
            <p:cNvSpPr>
              <a:spLocks noChangeAspect="1" noChangeArrowheads="1"/>
            </p:cNvSpPr>
            <p:nvPr/>
          </p:nvSpPr>
          <p:spPr bwMode="auto">
            <a:xfrm>
              <a:off x="8218" y="2258"/>
              <a:ext cx="140" cy="245"/>
            </a:xfrm>
            <a:prstGeom prst="rect">
              <a:avLst/>
            </a:prstGeom>
            <a:solidFill>
              <a:srgbClr val="0000FF"/>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grpSp>
          <p:nvGrpSpPr>
            <p:cNvPr id="3091" name="Group 18"/>
            <p:cNvGrpSpPr>
              <a:grpSpLocks noChangeAspect="1"/>
            </p:cNvGrpSpPr>
            <p:nvPr/>
          </p:nvGrpSpPr>
          <p:grpSpPr bwMode="auto">
            <a:xfrm>
              <a:off x="7928" y="2493"/>
              <a:ext cx="141" cy="504"/>
              <a:chOff x="1595" y="3161"/>
              <a:chExt cx="439" cy="1567"/>
            </a:xfrm>
          </p:grpSpPr>
          <p:sp>
            <p:nvSpPr>
              <p:cNvPr id="3092" name="Oval 19"/>
              <p:cNvSpPr>
                <a:spLocks noChangeAspect="1" noChangeArrowheads="1"/>
              </p:cNvSpPr>
              <p:nvPr/>
            </p:nvSpPr>
            <p:spPr bwMode="auto">
              <a:xfrm>
                <a:off x="1654" y="3165"/>
                <a:ext cx="329" cy="355"/>
              </a:xfrm>
              <a:prstGeom prst="ellipse">
                <a:avLst/>
              </a:prstGeom>
              <a:solidFill>
                <a:srgbClr val="FF0000"/>
              </a:solidFill>
              <a:ln w="9525">
                <a:solidFill>
                  <a:srgbClr val="000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sp>
            <p:nvSpPr>
              <p:cNvPr id="3093" name="Rectangle 20"/>
              <p:cNvSpPr>
                <a:spLocks noChangeAspect="1" noChangeArrowheads="1"/>
              </p:cNvSpPr>
              <p:nvPr/>
            </p:nvSpPr>
            <p:spPr bwMode="auto">
              <a:xfrm>
                <a:off x="1628" y="3638"/>
                <a:ext cx="408" cy="1091"/>
              </a:xfrm>
              <a:prstGeom prst="rect">
                <a:avLst/>
              </a:prstGeom>
              <a:solidFill>
                <a:srgbClr val="FF0000"/>
              </a:solidFill>
              <a:ln w="9525">
                <a:solidFill>
                  <a:srgbClr val="000000"/>
                </a:solidFill>
                <a:miter lim="800000"/>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solidFill>
                    <a:srgbClr val="000000"/>
                  </a:solidFill>
                </a:endParaRPr>
              </a:p>
            </p:txBody>
          </p:sp>
        </p:grpSp>
      </p:grpSp>
      <p:pic>
        <p:nvPicPr>
          <p:cNvPr id="3077" name="Picture 21" descr="compman_k"/>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47650" y="6381750"/>
            <a:ext cx="1011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Fußzeilenplatzhalter 5"/>
          <p:cNvSpPr>
            <a:spLocks/>
          </p:cNvSpPr>
          <p:nvPr/>
        </p:nvSpPr>
        <p:spPr bwMode="auto">
          <a:xfrm>
            <a:off x="1692275" y="63087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r>
              <a:rPr lang="de-DE" altLang="de-DE">
                <a:solidFill>
                  <a:srgbClr val="000000"/>
                </a:solidFill>
              </a:rPr>
              <a:t>AD W. Wagner, Didaktik Chemie, &amp; AD Dr. F.-J. Scharfenberg, Didaktik Biologie, Universität Bayreuth</a:t>
            </a:r>
          </a:p>
        </p:txBody>
      </p:sp>
    </p:spTree>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Lst>
  <p:hf sldNum="0" hdr="0" dt="0"/>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charset="0"/>
        </a:defRPr>
      </a:lvl2pPr>
      <a:lvl3pPr algn="ctr" rtl="0" eaLnBrk="0" fontAlgn="base" hangingPunct="0">
        <a:spcBef>
          <a:spcPct val="0"/>
        </a:spcBef>
        <a:spcAft>
          <a:spcPct val="0"/>
        </a:spcAft>
        <a:defRPr sz="3600" b="1">
          <a:solidFill>
            <a:schemeClr val="tx1"/>
          </a:solidFill>
          <a:latin typeface="Arial" charset="0"/>
        </a:defRPr>
      </a:lvl3pPr>
      <a:lvl4pPr algn="ctr" rtl="0" eaLnBrk="0" fontAlgn="base" hangingPunct="0">
        <a:spcBef>
          <a:spcPct val="0"/>
        </a:spcBef>
        <a:spcAft>
          <a:spcPct val="0"/>
        </a:spcAft>
        <a:defRPr sz="3600" b="1">
          <a:solidFill>
            <a:schemeClr val="tx1"/>
          </a:solidFill>
          <a:latin typeface="Arial" charset="0"/>
        </a:defRPr>
      </a:lvl4pPr>
      <a:lvl5pPr algn="ctr" rtl="0" eaLnBrk="0" fontAlgn="base" hangingPunct="0">
        <a:spcBef>
          <a:spcPct val="0"/>
        </a:spcBef>
        <a:spcAft>
          <a:spcPct val="0"/>
        </a:spcAft>
        <a:defRPr sz="3600" b="1">
          <a:solidFill>
            <a:schemeClr val="tx1"/>
          </a:solidFill>
          <a:latin typeface="Arial" charset="0"/>
        </a:defRPr>
      </a:lvl5pPr>
      <a:lvl6pPr marL="457200" algn="ctr" rtl="0" fontAlgn="base">
        <a:spcBef>
          <a:spcPct val="0"/>
        </a:spcBef>
        <a:spcAft>
          <a:spcPct val="0"/>
        </a:spcAft>
        <a:defRPr sz="3600" b="1">
          <a:solidFill>
            <a:srgbClr val="800000"/>
          </a:solidFill>
          <a:latin typeface="Arial" charset="0"/>
        </a:defRPr>
      </a:lvl6pPr>
      <a:lvl7pPr marL="914400" algn="ctr" rtl="0" fontAlgn="base">
        <a:spcBef>
          <a:spcPct val="0"/>
        </a:spcBef>
        <a:spcAft>
          <a:spcPct val="0"/>
        </a:spcAft>
        <a:defRPr sz="3600" b="1">
          <a:solidFill>
            <a:srgbClr val="800000"/>
          </a:solidFill>
          <a:latin typeface="Arial" charset="0"/>
        </a:defRPr>
      </a:lvl7pPr>
      <a:lvl8pPr marL="1371600" algn="ctr" rtl="0" fontAlgn="base">
        <a:spcBef>
          <a:spcPct val="0"/>
        </a:spcBef>
        <a:spcAft>
          <a:spcPct val="0"/>
        </a:spcAft>
        <a:defRPr sz="3600" b="1">
          <a:solidFill>
            <a:srgbClr val="800000"/>
          </a:solidFill>
          <a:latin typeface="Arial" charset="0"/>
        </a:defRPr>
      </a:lvl8pPr>
      <a:lvl9pPr marL="1828800" algn="ctr" rtl="0" fontAlgn="base">
        <a:spcBef>
          <a:spcPct val="0"/>
        </a:spcBef>
        <a:spcAft>
          <a:spcPct val="0"/>
        </a:spcAft>
        <a:defRPr sz="3600" b="1">
          <a:solidFill>
            <a:srgbClr val="800000"/>
          </a:solidFill>
          <a:latin typeface="Arial" charset="0"/>
        </a:defRPr>
      </a:lvl9pPr>
    </p:titleStyle>
    <p:bodyStyle>
      <a:lvl1pPr marL="457200" indent="-457200" algn="l" rtl="0" eaLnBrk="0" fontAlgn="base" hangingPunct="0">
        <a:spcBef>
          <a:spcPct val="20000"/>
        </a:spcBef>
        <a:spcAft>
          <a:spcPct val="0"/>
        </a:spcAft>
        <a:buAutoNum type="arabicPeriod"/>
        <a:defRPr sz="2400">
          <a:solidFill>
            <a:schemeClr val="tx1"/>
          </a:solidFill>
          <a:latin typeface="+mn-lt"/>
          <a:ea typeface="+mn-ea"/>
          <a:cs typeface="+mn-cs"/>
        </a:defRPr>
      </a:lvl1pPr>
      <a:lvl2pPr marL="990600" indent="-533400" algn="l" rtl="0" eaLnBrk="0" fontAlgn="base" hangingPunct="0">
        <a:spcBef>
          <a:spcPct val="20000"/>
        </a:spcBef>
        <a:spcAft>
          <a:spcPct val="0"/>
        </a:spcAft>
        <a:buChar char="–"/>
        <a:defRPr sz="2800">
          <a:solidFill>
            <a:srgbClr val="800000"/>
          </a:solidFill>
          <a:latin typeface="+mn-lt"/>
        </a:defRPr>
      </a:lvl2pPr>
      <a:lvl3pPr marL="1371600" indent="-457200" algn="l" rtl="0" eaLnBrk="0" fontAlgn="base" hangingPunct="0">
        <a:spcBef>
          <a:spcPct val="20000"/>
        </a:spcBef>
        <a:spcAft>
          <a:spcPct val="0"/>
        </a:spcAft>
        <a:buChar char="•"/>
        <a:defRPr sz="2400">
          <a:solidFill>
            <a:srgbClr val="800000"/>
          </a:solidFill>
          <a:latin typeface="+mn-lt"/>
        </a:defRPr>
      </a:lvl3pPr>
      <a:lvl4pPr marL="1752600" indent="-381000" algn="l" rtl="0" eaLnBrk="0" fontAlgn="base" hangingPunct="0">
        <a:spcBef>
          <a:spcPct val="20000"/>
        </a:spcBef>
        <a:spcAft>
          <a:spcPct val="0"/>
        </a:spcAft>
        <a:buChar char="–"/>
        <a:defRPr sz="2000">
          <a:solidFill>
            <a:srgbClr val="800000"/>
          </a:solidFill>
          <a:latin typeface="+mn-lt"/>
        </a:defRPr>
      </a:lvl4pPr>
      <a:lvl5pPr marL="2209800" indent="-381000" algn="l" rtl="0" eaLnBrk="0" fontAlgn="base" hangingPunct="0">
        <a:spcBef>
          <a:spcPct val="20000"/>
        </a:spcBef>
        <a:spcAft>
          <a:spcPct val="0"/>
        </a:spcAft>
        <a:buChar char="»"/>
        <a:defRPr sz="2000">
          <a:solidFill>
            <a:srgbClr val="800000"/>
          </a:solidFill>
          <a:latin typeface="+mn-lt"/>
        </a:defRPr>
      </a:lvl5pPr>
      <a:lvl6pPr marL="2667000" indent="-381000" algn="l" rtl="0" fontAlgn="base">
        <a:spcBef>
          <a:spcPct val="20000"/>
        </a:spcBef>
        <a:spcAft>
          <a:spcPct val="0"/>
        </a:spcAft>
        <a:buChar char="»"/>
        <a:defRPr sz="2000">
          <a:solidFill>
            <a:srgbClr val="800000"/>
          </a:solidFill>
          <a:latin typeface="+mn-lt"/>
        </a:defRPr>
      </a:lvl6pPr>
      <a:lvl7pPr marL="3124200" indent="-381000" algn="l" rtl="0" fontAlgn="base">
        <a:spcBef>
          <a:spcPct val="20000"/>
        </a:spcBef>
        <a:spcAft>
          <a:spcPct val="0"/>
        </a:spcAft>
        <a:buChar char="»"/>
        <a:defRPr sz="2000">
          <a:solidFill>
            <a:srgbClr val="800000"/>
          </a:solidFill>
          <a:latin typeface="+mn-lt"/>
        </a:defRPr>
      </a:lvl7pPr>
      <a:lvl8pPr marL="3581400" indent="-381000" algn="l" rtl="0" fontAlgn="base">
        <a:spcBef>
          <a:spcPct val="20000"/>
        </a:spcBef>
        <a:spcAft>
          <a:spcPct val="0"/>
        </a:spcAft>
        <a:buChar char="»"/>
        <a:defRPr sz="2000">
          <a:solidFill>
            <a:srgbClr val="800000"/>
          </a:solidFill>
          <a:latin typeface="+mn-lt"/>
        </a:defRPr>
      </a:lvl8pPr>
      <a:lvl9pPr marL="4038600" indent="-381000" algn="l" rtl="0" fontAlgn="base">
        <a:spcBef>
          <a:spcPct val="20000"/>
        </a:spcBef>
        <a:spcAft>
          <a:spcPct val="0"/>
        </a:spcAft>
        <a:buChar char="»"/>
        <a:defRPr sz="2000">
          <a:solidFill>
            <a:srgbClr val="800000"/>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www.bildungsbericht.de/de/kapitel/kapitel-h"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www.bildungsbericht.de/de/kapitel/kapitel-h"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www.bildungsbericht.de/de/kapitel/kapitel-h"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www.bildungsbericht.de/de/kapitel/kapitel-h"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www.bildungsbericht.de/de/kapitel/kapitel-h"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www.bildungsbericht.de/de/kapitel/kapitel-h"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Gelkammertest.mp4" TargetMode="External"/><Relationship Id="rId3" Type="http://schemas.openxmlformats.org/officeDocument/2006/relationships/image" Target="../media/image23.emf"/><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9.wmf"/><Relationship Id="rId5" Type="http://schemas.openxmlformats.org/officeDocument/2006/relationships/oleObject" Target="../embeddings/oleObject1.bin"/><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hyperlink" Target="https://www.bildungsbericht.de/de/kapitel/kapitel-h"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9_animationen%20u%20simulationen/Animation%20%20How%20Enzymes%20Work.htm"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downloads.isc.org/www/survey/reports/hosts.pn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e.statista.com/statistik/daten/studie/39530/umfrage/entwicklung-der-domainzahl-mit-endung-d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bildungsbericht.de/de/kapitel/kapitel-h"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de-DE" altLang="de-DE" dirty="0"/>
              <a:t>Abschlussbesprechung</a:t>
            </a:r>
            <a:endParaRPr lang="de-DE" altLang="de-DE" sz="1200" b="0" dirty="0"/>
          </a:p>
        </p:txBody>
      </p:sp>
      <p:sp>
        <p:nvSpPr>
          <p:cNvPr id="12291" name="Fußzeilenplatzhalter 6"/>
          <p:cNvSpPr>
            <a:spLocks noGrp="1"/>
          </p:cNvSpPr>
          <p:nvPr>
            <p:ph type="ftr" sz="quarter" idx="10"/>
          </p:nvPr>
        </p:nvSpPr>
        <p:spPr bwMode="auto">
          <a:xfrm>
            <a:off x="1978025" y="6395555"/>
            <a:ext cx="7165975"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l" eaLnBrk="0" hangingPunct="0"/>
            <a:r>
              <a:rPr lang="de-DE" altLang="de-DE" dirty="0"/>
              <a:t>AD W. Wagner, Dr. F.-J. Scharfenberg, Didaktik Chemie und Biologie</a:t>
            </a:r>
          </a:p>
        </p:txBody>
      </p:sp>
      <p:pic>
        <p:nvPicPr>
          <p:cNvPr id="2" name="Grafik 1">
            <a:extLst>
              <a:ext uri="{FF2B5EF4-FFF2-40B4-BE49-F238E27FC236}">
                <a16:creationId xmlns:a16="http://schemas.microsoft.com/office/drawing/2014/main" id="{9BC9F7E4-BAB3-415C-A8DC-36F151CC75F4}"/>
              </a:ext>
            </a:extLst>
          </p:cNvPr>
          <p:cNvPicPr>
            <a:picLocks noChangeAspect="1"/>
          </p:cNvPicPr>
          <p:nvPr/>
        </p:nvPicPr>
        <p:blipFill rotWithShape="1">
          <a:blip r:embed="rId3"/>
          <a:srcRect l="10869" t="17601" r="31160" b="15000"/>
          <a:stretch/>
        </p:blipFill>
        <p:spPr>
          <a:xfrm>
            <a:off x="1470991" y="901146"/>
            <a:ext cx="6788356" cy="44394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Digital natives</a:t>
            </a:r>
          </a:p>
        </p:txBody>
      </p:sp>
      <p:sp>
        <p:nvSpPr>
          <p:cNvPr id="51204"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51205" name="Text Box 10"/>
          <p:cNvSpPr txBox="1">
            <a:spLocks noChangeArrowheads="1"/>
          </p:cNvSpPr>
          <p:nvPr/>
        </p:nvSpPr>
        <p:spPr bwMode="auto">
          <a:xfrm>
            <a:off x="5548845" y="3003501"/>
            <a:ext cx="172878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1400" b="1" dirty="0"/>
              <a:t>(Wang et al., 2014)</a:t>
            </a:r>
          </a:p>
        </p:txBody>
      </p:sp>
      <p:sp>
        <p:nvSpPr>
          <p:cNvPr id="51206" name="Rectangle 11"/>
          <p:cNvSpPr>
            <a:spLocks noChangeArrowheads="1"/>
          </p:cNvSpPr>
          <p:nvPr/>
        </p:nvSpPr>
        <p:spPr bwMode="auto">
          <a:xfrm>
            <a:off x="560250" y="784778"/>
            <a:ext cx="7545387" cy="22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2400" b="1" dirty="0"/>
              <a:t>Digital natives</a:t>
            </a:r>
          </a:p>
          <a:p>
            <a:pPr>
              <a:buFontTx/>
              <a:buChar char="•"/>
            </a:pPr>
            <a:r>
              <a:rPr lang="de-DE" altLang="de-DE" sz="2000" dirty="0"/>
              <a:t> First </a:t>
            </a:r>
            <a:r>
              <a:rPr lang="de-DE" altLang="de-DE" sz="2000" dirty="0" err="1"/>
              <a:t>generation</a:t>
            </a:r>
            <a:r>
              <a:rPr lang="de-DE" altLang="de-DE" sz="2000" dirty="0"/>
              <a:t> (</a:t>
            </a:r>
            <a:r>
              <a:rPr lang="de-DE" altLang="de-DE" sz="2000" dirty="0" err="1"/>
              <a:t>Prenksy</a:t>
            </a:r>
            <a:r>
              <a:rPr lang="de-DE" altLang="de-DE" sz="2000" dirty="0"/>
              <a:t>, 2001): geb. ab 1980</a:t>
            </a:r>
            <a:br>
              <a:rPr lang="de-DE" altLang="de-DE" sz="2000" dirty="0"/>
            </a:br>
            <a:r>
              <a:rPr lang="de-DE" altLang="de-DE" sz="2000" dirty="0"/>
              <a:t>  </a:t>
            </a:r>
            <a:r>
              <a:rPr lang="de-DE" altLang="de-DE" sz="2000" dirty="0">
                <a:sym typeface="Wingdings" panose="05000000000000000000" pitchFamily="2" charset="2"/>
              </a:rPr>
              <a:t>PC, Internet</a:t>
            </a:r>
          </a:p>
          <a:p>
            <a:pPr>
              <a:buFontTx/>
              <a:buChar char="•"/>
            </a:pPr>
            <a:r>
              <a:rPr lang="de-DE" altLang="de-DE" sz="2000" dirty="0"/>
              <a:t> Second </a:t>
            </a:r>
            <a:r>
              <a:rPr lang="de-DE" altLang="de-DE" sz="2000" dirty="0" err="1"/>
              <a:t>generation</a:t>
            </a:r>
            <a:r>
              <a:rPr lang="de-DE" altLang="de-DE" sz="2000" dirty="0"/>
              <a:t> (</a:t>
            </a:r>
            <a:r>
              <a:rPr lang="de-DE" altLang="de-DE" sz="2000" dirty="0" err="1"/>
              <a:t>Helsper</a:t>
            </a:r>
            <a:r>
              <a:rPr lang="de-DE" altLang="de-DE" sz="2000" dirty="0"/>
              <a:t> &amp; </a:t>
            </a:r>
            <a:r>
              <a:rPr lang="de-DE" altLang="de-DE" sz="2000" dirty="0" err="1"/>
              <a:t>Eynon</a:t>
            </a:r>
            <a:r>
              <a:rPr lang="de-DE" altLang="de-DE" sz="2000" dirty="0"/>
              <a:t>, 2010): geb. ab 1990</a:t>
            </a:r>
            <a:br>
              <a:rPr lang="de-DE" altLang="de-DE" sz="2000" dirty="0"/>
            </a:br>
            <a:r>
              <a:rPr lang="de-DE" altLang="de-DE" sz="2000" dirty="0"/>
              <a:t>  Google, iPod, E-Mail, Chat</a:t>
            </a:r>
          </a:p>
          <a:p>
            <a:pPr>
              <a:buFontTx/>
              <a:buChar char="•"/>
            </a:pPr>
            <a:r>
              <a:rPr lang="de-DE" altLang="de-DE" sz="2000" dirty="0"/>
              <a:t> Third </a:t>
            </a:r>
            <a:r>
              <a:rPr lang="de-DE" altLang="de-DE" sz="2000" dirty="0" err="1"/>
              <a:t>generation</a:t>
            </a:r>
            <a:r>
              <a:rPr lang="de-DE" altLang="de-DE" sz="2000" dirty="0"/>
              <a:t> (Wang et al., 2014): geb. ab 2000 </a:t>
            </a:r>
            <a:br>
              <a:rPr lang="de-DE" altLang="de-DE" sz="2000" dirty="0"/>
            </a:br>
            <a:r>
              <a:rPr lang="de-DE" altLang="de-DE" sz="2000" dirty="0"/>
              <a:t>  </a:t>
            </a:r>
            <a:r>
              <a:rPr lang="de-DE" altLang="de-DE" sz="2000" dirty="0">
                <a:sym typeface="Wingdings" panose="05000000000000000000" pitchFamily="2" charset="2"/>
              </a:rPr>
              <a:t>Handy, Smartphone, Tablets, Clouds, Soziale Netzwerke</a:t>
            </a:r>
            <a:endParaRPr lang="de-DE" altLang="de-DE" sz="2000" dirty="0"/>
          </a:p>
        </p:txBody>
      </p:sp>
      <p:pic>
        <p:nvPicPr>
          <p:cNvPr id="51207" name="Grafik 1"/>
          <p:cNvPicPr>
            <a:picLocks noChangeAspect="1"/>
          </p:cNvPicPr>
          <p:nvPr/>
        </p:nvPicPr>
        <p:blipFill>
          <a:blip r:embed="rId3">
            <a:extLst>
              <a:ext uri="{28A0092B-C50C-407E-A947-70E740481C1C}">
                <a14:useLocalDpi xmlns:a14="http://schemas.microsoft.com/office/drawing/2010/main" val="0"/>
              </a:ext>
            </a:extLst>
          </a:blip>
          <a:srcRect l="3438" t="17142" r="59097" b="64549"/>
          <a:stretch>
            <a:fillRect/>
          </a:stretch>
        </p:blipFill>
        <p:spPr bwMode="auto">
          <a:xfrm>
            <a:off x="427730" y="3437008"/>
            <a:ext cx="6185106" cy="125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 Box 10"/>
          <p:cNvSpPr txBox="1">
            <a:spLocks noChangeArrowheads="1"/>
          </p:cNvSpPr>
          <p:nvPr/>
        </p:nvSpPr>
        <p:spPr bwMode="auto">
          <a:xfrm>
            <a:off x="4677935" y="4403843"/>
            <a:ext cx="1844675"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1400" b="1" dirty="0"/>
              <a:t>(Nature, Eds., 2017)</a:t>
            </a:r>
          </a:p>
        </p:txBody>
      </p:sp>
      <p:pic>
        <p:nvPicPr>
          <p:cNvPr id="51209" name="Grafik 2"/>
          <p:cNvPicPr>
            <a:picLocks noChangeAspect="1"/>
          </p:cNvPicPr>
          <p:nvPr/>
        </p:nvPicPr>
        <p:blipFill>
          <a:blip r:embed="rId4">
            <a:extLst>
              <a:ext uri="{28A0092B-C50C-407E-A947-70E740481C1C}">
                <a14:useLocalDpi xmlns:a14="http://schemas.microsoft.com/office/drawing/2010/main" val="0"/>
              </a:ext>
            </a:extLst>
          </a:blip>
          <a:srcRect l="25758" t="35831" r="42599" b="56741"/>
          <a:stretch>
            <a:fillRect/>
          </a:stretch>
        </p:blipFill>
        <p:spPr bwMode="auto">
          <a:xfrm>
            <a:off x="445472" y="4669648"/>
            <a:ext cx="7626980" cy="111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0" name="Text Box 10"/>
          <p:cNvSpPr txBox="1">
            <a:spLocks noChangeArrowheads="1"/>
          </p:cNvSpPr>
          <p:nvPr/>
        </p:nvSpPr>
        <p:spPr bwMode="auto">
          <a:xfrm>
            <a:off x="6589713" y="5420526"/>
            <a:ext cx="1130300"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1400" b="1" dirty="0"/>
              <a:t>(JTE, 2017)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120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120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120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09"/>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51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P spid="51206" grpId="0"/>
      <p:bldP spid="51208" grpId="0"/>
      <p:bldP spid="512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50" name="Grafik 2"/>
          <p:cNvPicPr>
            <a:picLocks noChangeAspect="1"/>
          </p:cNvPicPr>
          <p:nvPr/>
        </p:nvPicPr>
        <p:blipFill>
          <a:blip r:embed="rId3">
            <a:extLst>
              <a:ext uri="{28A0092B-C50C-407E-A947-70E740481C1C}">
                <a14:useLocalDpi xmlns:a14="http://schemas.microsoft.com/office/drawing/2010/main" val="0"/>
              </a:ext>
            </a:extLst>
          </a:blip>
          <a:srcRect l="3746"/>
          <a:stretch>
            <a:fillRect/>
          </a:stretch>
        </p:blipFill>
        <p:spPr bwMode="auto">
          <a:xfrm>
            <a:off x="1826699" y="1354376"/>
            <a:ext cx="592137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Digital natives</a:t>
            </a:r>
          </a:p>
        </p:txBody>
      </p:sp>
      <p:sp>
        <p:nvSpPr>
          <p:cNvPr id="53251" name="Rectangle 3"/>
          <p:cNvSpPr>
            <a:spLocks noGrp="1" noChangeArrowheads="1"/>
          </p:cNvSpPr>
          <p:nvPr>
            <p:ph idx="1"/>
          </p:nvPr>
        </p:nvSpPr>
        <p:spPr>
          <a:xfrm>
            <a:off x="685800" y="776208"/>
            <a:ext cx="7772400" cy="492929"/>
          </a:xfrm>
        </p:spPr>
        <p:txBody>
          <a:bodyPr/>
          <a:lstStyle/>
          <a:p>
            <a:pPr eaLnBrk="1" hangingPunct="1">
              <a:buFontTx/>
              <a:buNone/>
            </a:pPr>
            <a:r>
              <a:rPr lang="de-DE" altLang="de-DE" b="1" dirty="0"/>
              <a:t>„</a:t>
            </a:r>
            <a:r>
              <a:rPr lang="de-DE" altLang="de-DE" b="1" dirty="0" err="1"/>
              <a:t>Myth</a:t>
            </a:r>
            <a:r>
              <a:rPr lang="de-DE" altLang="de-DE" b="1" dirty="0"/>
              <a:t> </a:t>
            </a:r>
            <a:r>
              <a:rPr lang="de-DE" altLang="de-DE" b="1" dirty="0" err="1"/>
              <a:t>of</a:t>
            </a:r>
            <a:r>
              <a:rPr lang="de-DE" altLang="de-DE" b="1" dirty="0"/>
              <a:t> digital natives“</a:t>
            </a:r>
          </a:p>
        </p:txBody>
      </p:sp>
      <p:sp>
        <p:nvSpPr>
          <p:cNvPr id="53253"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2" name="Rectangle 8"/>
          <p:cNvSpPr>
            <a:spLocks noChangeArrowheads="1"/>
          </p:cNvSpPr>
          <p:nvPr/>
        </p:nvSpPr>
        <p:spPr bwMode="auto">
          <a:xfrm>
            <a:off x="2309248" y="1702039"/>
            <a:ext cx="5002316" cy="309562"/>
          </a:xfrm>
          <a:prstGeom prst="rect">
            <a:avLst/>
          </a:prstGeom>
          <a:noFill/>
          <a:ln w="28575" algn="ctr">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sz="1200"/>
          </a:p>
        </p:txBody>
      </p:sp>
      <p:sp>
        <p:nvSpPr>
          <p:cNvPr id="53255" name="Text Box 8"/>
          <p:cNvSpPr txBox="1">
            <a:spLocks noChangeArrowheads="1"/>
          </p:cNvSpPr>
          <p:nvPr/>
        </p:nvSpPr>
        <p:spPr bwMode="auto">
          <a:xfrm>
            <a:off x="7337829" y="6051281"/>
            <a:ext cx="161909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1400" b="1" dirty="0"/>
              <a:t>Wang et al., 2014</a:t>
            </a:r>
          </a:p>
        </p:txBody>
      </p:sp>
      <p:sp>
        <p:nvSpPr>
          <p:cNvPr id="3" name="Rectangle 8"/>
          <p:cNvSpPr>
            <a:spLocks noChangeArrowheads="1"/>
          </p:cNvSpPr>
          <p:nvPr/>
        </p:nvSpPr>
        <p:spPr bwMode="auto">
          <a:xfrm>
            <a:off x="2437887" y="2045584"/>
            <a:ext cx="4735512" cy="309562"/>
          </a:xfrm>
          <a:prstGeom prst="rect">
            <a:avLst/>
          </a:prstGeom>
          <a:noFill/>
          <a:ln w="28575" algn="ctr">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sz="1200"/>
          </a:p>
        </p:txBody>
      </p:sp>
      <p:sp>
        <p:nvSpPr>
          <p:cNvPr id="4" name="Rectangle 8"/>
          <p:cNvSpPr>
            <a:spLocks noChangeArrowheads="1"/>
          </p:cNvSpPr>
          <p:nvPr/>
        </p:nvSpPr>
        <p:spPr bwMode="auto">
          <a:xfrm>
            <a:off x="2456937" y="3395713"/>
            <a:ext cx="4183062" cy="309562"/>
          </a:xfrm>
          <a:prstGeom prst="rect">
            <a:avLst/>
          </a:prstGeom>
          <a:noFill/>
          <a:ln w="28575" algn="ctr">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sz="1200">
              <a:solidFill>
                <a:srgbClr val="FF00FF"/>
              </a:solidFill>
            </a:endParaRPr>
          </a:p>
        </p:txBody>
      </p:sp>
      <p:sp>
        <p:nvSpPr>
          <p:cNvPr id="5" name="Rectangle 8"/>
          <p:cNvSpPr>
            <a:spLocks noChangeArrowheads="1"/>
          </p:cNvSpPr>
          <p:nvPr/>
        </p:nvSpPr>
        <p:spPr bwMode="auto">
          <a:xfrm>
            <a:off x="2485512" y="3930889"/>
            <a:ext cx="4183062" cy="309562"/>
          </a:xfrm>
          <a:prstGeom prst="rect">
            <a:avLst/>
          </a:prstGeom>
          <a:noFill/>
          <a:ln w="28575" algn="ctr">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40F4D47-773C-4651-B18F-2C16F4800981}"/>
              </a:ext>
            </a:extLst>
          </p:cNvPr>
          <p:cNvPicPr>
            <a:picLocks noChangeAspect="1"/>
          </p:cNvPicPr>
          <p:nvPr/>
        </p:nvPicPr>
        <p:blipFill>
          <a:blip r:embed="rId3"/>
          <a:stretch>
            <a:fillRect/>
          </a:stretch>
        </p:blipFill>
        <p:spPr>
          <a:xfrm>
            <a:off x="537262" y="811671"/>
            <a:ext cx="7400790" cy="5119943"/>
          </a:xfrm>
          <a:prstGeom prst="rect">
            <a:avLst/>
          </a:prstGeom>
        </p:spPr>
      </p:pic>
      <p:sp>
        <p:nvSpPr>
          <p:cNvPr id="53252"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Bildungsbericht 2020</a:t>
            </a:r>
          </a:p>
        </p:txBody>
      </p:sp>
      <p:sp>
        <p:nvSpPr>
          <p:cNvPr id="53253"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2" name="Rectangle 8"/>
          <p:cNvSpPr>
            <a:spLocks noChangeArrowheads="1"/>
          </p:cNvSpPr>
          <p:nvPr/>
        </p:nvSpPr>
        <p:spPr bwMode="auto">
          <a:xfrm>
            <a:off x="556592" y="834888"/>
            <a:ext cx="5022574" cy="2637182"/>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sz="1200"/>
          </a:p>
        </p:txBody>
      </p:sp>
      <p:sp>
        <p:nvSpPr>
          <p:cNvPr id="5" name="Rectangle 8"/>
          <p:cNvSpPr>
            <a:spLocks noChangeArrowheads="1"/>
          </p:cNvSpPr>
          <p:nvPr/>
        </p:nvSpPr>
        <p:spPr bwMode="auto">
          <a:xfrm>
            <a:off x="954157" y="3930888"/>
            <a:ext cx="6652591" cy="1409737"/>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sz="1200"/>
          </a:p>
        </p:txBody>
      </p:sp>
      <p:sp>
        <p:nvSpPr>
          <p:cNvPr id="13" name="Rechteck 5">
            <a:extLst>
              <a:ext uri="{FF2B5EF4-FFF2-40B4-BE49-F238E27FC236}">
                <a16:creationId xmlns:a16="http://schemas.microsoft.com/office/drawing/2014/main" id="{4249ECA3-4C78-4C6D-A231-0BFDC78709DB}"/>
              </a:ext>
            </a:extLst>
          </p:cNvPr>
          <p:cNvSpPr>
            <a:spLocks noChangeArrowheads="1"/>
          </p:cNvSpPr>
          <p:nvPr/>
        </p:nvSpPr>
        <p:spPr bwMode="auto">
          <a:xfrm>
            <a:off x="2058445" y="6037608"/>
            <a:ext cx="50271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dirty="0"/>
              <a:t>Quelle: </a:t>
            </a:r>
            <a:r>
              <a:rPr lang="de-DE" altLang="de-DE" dirty="0">
                <a:hlinkClick r:id="rId4"/>
              </a:rPr>
              <a:t>https://www.bildungsbericht.de/de/kapitel/kapitel-h</a:t>
            </a:r>
            <a:r>
              <a:rPr lang="de-DE" altLang="de-DE" dirty="0"/>
              <a:t>, 26.6.20</a:t>
            </a:r>
          </a:p>
        </p:txBody>
      </p:sp>
      <p:sp>
        <p:nvSpPr>
          <p:cNvPr id="8" name="Textfeld 7">
            <a:extLst>
              <a:ext uri="{FF2B5EF4-FFF2-40B4-BE49-F238E27FC236}">
                <a16:creationId xmlns:a16="http://schemas.microsoft.com/office/drawing/2014/main" id="{1802232E-68BC-4AFA-9F18-722C79E4BC93}"/>
              </a:ext>
            </a:extLst>
          </p:cNvPr>
          <p:cNvSpPr txBox="1"/>
          <p:nvPr/>
        </p:nvSpPr>
        <p:spPr>
          <a:xfrm>
            <a:off x="5738191" y="715618"/>
            <a:ext cx="2302233" cy="523220"/>
          </a:xfrm>
          <a:prstGeom prst="rect">
            <a:avLst/>
          </a:prstGeom>
          <a:noFill/>
        </p:spPr>
        <p:txBody>
          <a:bodyPr wrap="none" rtlCol="0">
            <a:spAutoFit/>
          </a:bodyPr>
          <a:lstStyle/>
          <a:p>
            <a:r>
              <a:rPr lang="de-DE" sz="2800" dirty="0"/>
              <a:t>Acht-Klässler</a:t>
            </a:r>
          </a:p>
        </p:txBody>
      </p:sp>
    </p:spTree>
    <p:extLst>
      <p:ext uri="{BB962C8B-B14F-4D97-AF65-F5344CB8AC3E}">
        <p14:creationId xmlns:p14="http://schemas.microsoft.com/office/powerpoint/2010/main" val="349294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Nationale Studie 2018</a:t>
            </a:r>
          </a:p>
        </p:txBody>
      </p:sp>
      <p:sp>
        <p:nvSpPr>
          <p:cNvPr id="55298" name="Rectangle 3"/>
          <p:cNvSpPr>
            <a:spLocks noGrp="1" noChangeArrowheads="1"/>
          </p:cNvSpPr>
          <p:nvPr>
            <p:ph idx="1"/>
          </p:nvPr>
        </p:nvSpPr>
        <p:spPr>
          <a:xfrm>
            <a:off x="464674" y="768458"/>
            <a:ext cx="7993526" cy="1669942"/>
          </a:xfrm>
        </p:spPr>
        <p:txBody>
          <a:bodyPr/>
          <a:lstStyle/>
          <a:p>
            <a:pPr algn="ctr" eaLnBrk="1" hangingPunct="1">
              <a:buFontTx/>
              <a:buNone/>
            </a:pPr>
            <a:r>
              <a:rPr lang="de-DE" altLang="de-DE" sz="2800" b="1" dirty="0"/>
              <a:t>Die „Generation Internet“ zwischen Glücksmomenten und Zwängen</a:t>
            </a:r>
          </a:p>
          <a:p>
            <a:pPr algn="ctr" eaLnBrk="1" hangingPunct="1">
              <a:buFontTx/>
              <a:buNone/>
            </a:pPr>
            <a:endParaRPr lang="de-DE" altLang="de-DE" sz="2800" b="1" dirty="0"/>
          </a:p>
        </p:txBody>
      </p:sp>
      <p:sp>
        <p:nvSpPr>
          <p:cNvPr id="55300"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55302" name="Text Box 8"/>
          <p:cNvSpPr txBox="1">
            <a:spLocks noChangeArrowheads="1"/>
          </p:cNvSpPr>
          <p:nvPr/>
        </p:nvSpPr>
        <p:spPr bwMode="auto">
          <a:xfrm>
            <a:off x="6676115" y="1654998"/>
            <a:ext cx="206981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400" b="1" dirty="0"/>
              <a:t>(DIVSI, 2018, S. 15)</a:t>
            </a:r>
          </a:p>
        </p:txBody>
      </p:sp>
      <p:pic>
        <p:nvPicPr>
          <p:cNvPr id="3" name="Grafik 2"/>
          <p:cNvPicPr>
            <a:picLocks noChangeAspect="1"/>
          </p:cNvPicPr>
          <p:nvPr/>
        </p:nvPicPr>
        <p:blipFill rotWithShape="1">
          <a:blip r:embed="rId3"/>
          <a:srcRect l="11645" t="36738" r="16513" b="6946"/>
          <a:stretch/>
        </p:blipFill>
        <p:spPr>
          <a:xfrm>
            <a:off x="288329" y="1971909"/>
            <a:ext cx="8567341" cy="419737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Nationale Studie 2018</a:t>
            </a:r>
          </a:p>
        </p:txBody>
      </p:sp>
      <p:sp>
        <p:nvSpPr>
          <p:cNvPr id="55298" name="Rectangle 3"/>
          <p:cNvSpPr>
            <a:spLocks noGrp="1" noChangeArrowheads="1"/>
          </p:cNvSpPr>
          <p:nvPr>
            <p:ph idx="1"/>
          </p:nvPr>
        </p:nvSpPr>
        <p:spPr>
          <a:xfrm>
            <a:off x="464673" y="768458"/>
            <a:ext cx="8562095" cy="1669942"/>
          </a:xfrm>
        </p:spPr>
        <p:txBody>
          <a:bodyPr/>
          <a:lstStyle/>
          <a:p>
            <a:pPr eaLnBrk="1" hangingPunct="1">
              <a:buFontTx/>
              <a:buNone/>
            </a:pPr>
            <a:r>
              <a:rPr lang="de-DE" altLang="de-DE" sz="2800" b="1" dirty="0"/>
              <a:t>Die „Generation Internet“ zwischen Glücksmomenten und Zwängen</a:t>
            </a:r>
          </a:p>
          <a:p>
            <a:pPr algn="ctr" eaLnBrk="1" hangingPunct="1">
              <a:buFontTx/>
              <a:buNone/>
            </a:pPr>
            <a:endParaRPr lang="de-DE" altLang="de-DE" sz="2800" b="1" dirty="0"/>
          </a:p>
        </p:txBody>
      </p:sp>
      <p:sp>
        <p:nvSpPr>
          <p:cNvPr id="55300"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55302" name="Text Box 8"/>
          <p:cNvSpPr txBox="1">
            <a:spLocks noChangeArrowheads="1"/>
          </p:cNvSpPr>
          <p:nvPr/>
        </p:nvSpPr>
        <p:spPr bwMode="auto">
          <a:xfrm>
            <a:off x="6300468" y="1295652"/>
            <a:ext cx="206981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400" b="1" dirty="0"/>
              <a:t>(DIVSI, 2018, S. 17 ff.)</a:t>
            </a:r>
          </a:p>
        </p:txBody>
      </p:sp>
      <p:pic>
        <p:nvPicPr>
          <p:cNvPr id="2" name="Grafik 1"/>
          <p:cNvPicPr>
            <a:picLocks noChangeAspect="1"/>
          </p:cNvPicPr>
          <p:nvPr/>
        </p:nvPicPr>
        <p:blipFill rotWithShape="1">
          <a:blip r:embed="rId3"/>
          <a:srcRect l="10789" t="30850" r="34070" b="26113"/>
          <a:stretch/>
        </p:blipFill>
        <p:spPr>
          <a:xfrm>
            <a:off x="464672" y="1648049"/>
            <a:ext cx="7769903" cy="3790225"/>
          </a:xfrm>
          <a:prstGeom prst="rect">
            <a:avLst/>
          </a:prstGeom>
        </p:spPr>
      </p:pic>
      <p:pic>
        <p:nvPicPr>
          <p:cNvPr id="4" name="Grafik 3"/>
          <p:cNvPicPr>
            <a:picLocks noChangeAspect="1"/>
          </p:cNvPicPr>
          <p:nvPr/>
        </p:nvPicPr>
        <p:blipFill>
          <a:blip r:embed="rId4"/>
          <a:stretch>
            <a:fillRect/>
          </a:stretch>
        </p:blipFill>
        <p:spPr>
          <a:xfrm>
            <a:off x="4572000" y="4697903"/>
            <a:ext cx="3514796" cy="2160097"/>
          </a:xfrm>
          <a:prstGeom prst="rect">
            <a:avLst/>
          </a:prstGeom>
        </p:spPr>
      </p:pic>
    </p:spTree>
    <p:extLst>
      <p:ext uri="{BB962C8B-B14F-4D97-AF65-F5344CB8AC3E}">
        <p14:creationId xmlns:p14="http://schemas.microsoft.com/office/powerpoint/2010/main" val="107539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Nationale Studie 2018</a:t>
            </a:r>
          </a:p>
        </p:txBody>
      </p:sp>
      <p:sp>
        <p:nvSpPr>
          <p:cNvPr id="55298" name="Rectangle 3"/>
          <p:cNvSpPr>
            <a:spLocks noGrp="1" noChangeArrowheads="1"/>
          </p:cNvSpPr>
          <p:nvPr>
            <p:ph idx="1"/>
          </p:nvPr>
        </p:nvSpPr>
        <p:spPr>
          <a:xfrm>
            <a:off x="464673" y="768458"/>
            <a:ext cx="8562095" cy="1669942"/>
          </a:xfrm>
        </p:spPr>
        <p:txBody>
          <a:bodyPr/>
          <a:lstStyle/>
          <a:p>
            <a:pPr eaLnBrk="1" hangingPunct="1">
              <a:buFontTx/>
              <a:buNone/>
            </a:pPr>
            <a:r>
              <a:rPr lang="de-DE" altLang="de-DE" sz="2800" b="1" dirty="0"/>
              <a:t>Die „Generation Internet“ zwischen Glücksmomenten und Zwängen</a:t>
            </a:r>
          </a:p>
          <a:p>
            <a:pPr algn="ctr" eaLnBrk="1" hangingPunct="1">
              <a:buFontTx/>
              <a:buNone/>
            </a:pPr>
            <a:endParaRPr lang="de-DE" altLang="de-DE" sz="2800" b="1" dirty="0"/>
          </a:p>
        </p:txBody>
      </p:sp>
      <p:sp>
        <p:nvSpPr>
          <p:cNvPr id="55300"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55302" name="Text Box 8"/>
          <p:cNvSpPr txBox="1">
            <a:spLocks noChangeArrowheads="1"/>
          </p:cNvSpPr>
          <p:nvPr/>
        </p:nvSpPr>
        <p:spPr bwMode="auto">
          <a:xfrm>
            <a:off x="6300468" y="1295652"/>
            <a:ext cx="206981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400" b="1" dirty="0"/>
              <a:t>(DIVSI, 2018, S. 17 ff.)</a:t>
            </a:r>
          </a:p>
        </p:txBody>
      </p:sp>
      <p:pic>
        <p:nvPicPr>
          <p:cNvPr id="5" name="Grafik 4"/>
          <p:cNvPicPr>
            <a:picLocks noChangeAspect="1"/>
          </p:cNvPicPr>
          <p:nvPr/>
        </p:nvPicPr>
        <p:blipFill rotWithShape="1">
          <a:blip r:embed="rId3"/>
          <a:srcRect l="11250" t="36570" r="34013" b="24483"/>
          <a:stretch/>
        </p:blipFill>
        <p:spPr>
          <a:xfrm>
            <a:off x="103726" y="1603429"/>
            <a:ext cx="8923042" cy="3968179"/>
          </a:xfrm>
          <a:prstGeom prst="rect">
            <a:avLst/>
          </a:prstGeom>
        </p:spPr>
      </p:pic>
      <p:pic>
        <p:nvPicPr>
          <p:cNvPr id="3" name="Grafik 2"/>
          <p:cNvPicPr>
            <a:picLocks noChangeAspect="1"/>
          </p:cNvPicPr>
          <p:nvPr/>
        </p:nvPicPr>
        <p:blipFill>
          <a:blip r:embed="rId4">
            <a:lum bright="-20000" contrast="20000"/>
          </a:blip>
          <a:stretch>
            <a:fillRect/>
          </a:stretch>
        </p:blipFill>
        <p:spPr>
          <a:xfrm>
            <a:off x="3048087" y="5132705"/>
            <a:ext cx="3047825" cy="1680845"/>
          </a:xfrm>
          <a:prstGeom prst="rect">
            <a:avLst/>
          </a:prstGeom>
        </p:spPr>
      </p:pic>
    </p:spTree>
    <p:extLst>
      <p:ext uri="{BB962C8B-B14F-4D97-AF65-F5344CB8AC3E}">
        <p14:creationId xmlns:p14="http://schemas.microsoft.com/office/powerpoint/2010/main" val="273698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6F6D55C-0C8A-4112-B995-92162D2F0D0A}"/>
              </a:ext>
            </a:extLst>
          </p:cNvPr>
          <p:cNvPicPr>
            <a:picLocks noChangeAspect="1"/>
          </p:cNvPicPr>
          <p:nvPr/>
        </p:nvPicPr>
        <p:blipFill>
          <a:blip r:embed="rId3"/>
          <a:stretch>
            <a:fillRect/>
          </a:stretch>
        </p:blipFill>
        <p:spPr>
          <a:xfrm>
            <a:off x="250824" y="790857"/>
            <a:ext cx="7514949" cy="5036960"/>
          </a:xfrm>
          <a:prstGeom prst="rect">
            <a:avLst/>
          </a:prstGeom>
        </p:spPr>
      </p:pic>
      <p:sp>
        <p:nvSpPr>
          <p:cNvPr id="53252"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Bildungsbericht 2020</a:t>
            </a:r>
          </a:p>
        </p:txBody>
      </p:sp>
      <p:sp>
        <p:nvSpPr>
          <p:cNvPr id="53253"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2" name="Rectangle 8"/>
          <p:cNvSpPr>
            <a:spLocks noChangeArrowheads="1"/>
          </p:cNvSpPr>
          <p:nvPr/>
        </p:nvSpPr>
        <p:spPr bwMode="auto">
          <a:xfrm>
            <a:off x="556592" y="834888"/>
            <a:ext cx="7182678" cy="2372138"/>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sz="1200"/>
          </a:p>
        </p:txBody>
      </p:sp>
      <p:sp>
        <p:nvSpPr>
          <p:cNvPr id="5" name="Rectangle 8"/>
          <p:cNvSpPr>
            <a:spLocks noChangeArrowheads="1"/>
          </p:cNvSpPr>
          <p:nvPr/>
        </p:nvSpPr>
        <p:spPr bwMode="auto">
          <a:xfrm>
            <a:off x="357809" y="3445565"/>
            <a:ext cx="7381461" cy="1974573"/>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sz="1200"/>
          </a:p>
        </p:txBody>
      </p:sp>
      <p:sp>
        <p:nvSpPr>
          <p:cNvPr id="13" name="Rechteck 5">
            <a:extLst>
              <a:ext uri="{FF2B5EF4-FFF2-40B4-BE49-F238E27FC236}">
                <a16:creationId xmlns:a16="http://schemas.microsoft.com/office/drawing/2014/main" id="{4249ECA3-4C78-4C6D-A231-0BFDC78709DB}"/>
              </a:ext>
            </a:extLst>
          </p:cNvPr>
          <p:cNvSpPr>
            <a:spLocks noChangeArrowheads="1"/>
          </p:cNvSpPr>
          <p:nvPr/>
        </p:nvSpPr>
        <p:spPr bwMode="auto">
          <a:xfrm>
            <a:off x="2058445" y="6037608"/>
            <a:ext cx="50271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dirty="0"/>
              <a:t>Quelle: </a:t>
            </a:r>
            <a:r>
              <a:rPr lang="de-DE" altLang="de-DE" dirty="0">
                <a:hlinkClick r:id="rId4"/>
              </a:rPr>
              <a:t>https://www.bildungsbericht.de/de/kapitel/kapitel-h</a:t>
            </a:r>
            <a:r>
              <a:rPr lang="de-DE" altLang="de-DE" dirty="0"/>
              <a:t>, 26.6.20</a:t>
            </a:r>
          </a:p>
        </p:txBody>
      </p:sp>
      <p:sp>
        <p:nvSpPr>
          <p:cNvPr id="8" name="Textfeld 7">
            <a:extLst>
              <a:ext uri="{FF2B5EF4-FFF2-40B4-BE49-F238E27FC236}">
                <a16:creationId xmlns:a16="http://schemas.microsoft.com/office/drawing/2014/main" id="{1802232E-68BC-4AFA-9F18-722C79E4BC93}"/>
              </a:ext>
            </a:extLst>
          </p:cNvPr>
          <p:cNvSpPr txBox="1"/>
          <p:nvPr/>
        </p:nvSpPr>
        <p:spPr>
          <a:xfrm>
            <a:off x="7857229" y="753235"/>
            <a:ext cx="1083951" cy="954107"/>
          </a:xfrm>
          <a:prstGeom prst="rect">
            <a:avLst/>
          </a:prstGeom>
          <a:noFill/>
        </p:spPr>
        <p:txBody>
          <a:bodyPr wrap="none" rtlCol="0">
            <a:spAutoFit/>
          </a:bodyPr>
          <a:lstStyle/>
          <a:p>
            <a:r>
              <a:rPr lang="de-DE" sz="2800" dirty="0"/>
              <a:t>Lehr-</a:t>
            </a:r>
          </a:p>
          <a:p>
            <a:r>
              <a:rPr lang="de-DE" sz="2800" dirty="0" err="1"/>
              <a:t>kräfte</a:t>
            </a:r>
            <a:endParaRPr lang="de-DE" sz="2800" dirty="0"/>
          </a:p>
        </p:txBody>
      </p:sp>
    </p:spTree>
    <p:extLst>
      <p:ext uri="{BB962C8B-B14F-4D97-AF65-F5344CB8AC3E}">
        <p14:creationId xmlns:p14="http://schemas.microsoft.com/office/powerpoint/2010/main" val="200349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FA9A7DE-1904-4A3F-A796-E7B2D79D25E8}"/>
              </a:ext>
            </a:extLst>
          </p:cNvPr>
          <p:cNvPicPr>
            <a:picLocks noChangeAspect="1"/>
          </p:cNvPicPr>
          <p:nvPr/>
        </p:nvPicPr>
        <p:blipFill>
          <a:blip r:embed="rId3"/>
          <a:stretch>
            <a:fillRect/>
          </a:stretch>
        </p:blipFill>
        <p:spPr>
          <a:xfrm>
            <a:off x="215900" y="1070653"/>
            <a:ext cx="8002388" cy="4044686"/>
          </a:xfrm>
          <a:prstGeom prst="rect">
            <a:avLst/>
          </a:prstGeom>
        </p:spPr>
      </p:pic>
      <p:sp>
        <p:nvSpPr>
          <p:cNvPr id="53252"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Bildungsbericht 2020</a:t>
            </a:r>
          </a:p>
        </p:txBody>
      </p:sp>
      <p:sp>
        <p:nvSpPr>
          <p:cNvPr id="53253"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dirty="0">
                <a:cs typeface="Arial" panose="020B0604020202020204" pitchFamily="34" charset="0"/>
              </a:rPr>
              <a:t>F.-J. Scharfenberg, Didaktik Biologie; W. Wagner, Didaktik Chemie</a:t>
            </a:r>
          </a:p>
        </p:txBody>
      </p:sp>
      <p:sp>
        <p:nvSpPr>
          <p:cNvPr id="2" name="Rectangle 8"/>
          <p:cNvSpPr>
            <a:spLocks noChangeArrowheads="1"/>
          </p:cNvSpPr>
          <p:nvPr/>
        </p:nvSpPr>
        <p:spPr bwMode="auto">
          <a:xfrm>
            <a:off x="4399721" y="1537253"/>
            <a:ext cx="3710610" cy="3551582"/>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sz="1200"/>
          </a:p>
        </p:txBody>
      </p:sp>
      <p:sp>
        <p:nvSpPr>
          <p:cNvPr id="5" name="Rectangle 8"/>
          <p:cNvSpPr>
            <a:spLocks noChangeArrowheads="1"/>
          </p:cNvSpPr>
          <p:nvPr/>
        </p:nvSpPr>
        <p:spPr bwMode="auto">
          <a:xfrm>
            <a:off x="940904" y="2915478"/>
            <a:ext cx="689113" cy="2133599"/>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sz="1200"/>
          </a:p>
        </p:txBody>
      </p:sp>
      <p:sp>
        <p:nvSpPr>
          <p:cNvPr id="13" name="Rechteck 5">
            <a:extLst>
              <a:ext uri="{FF2B5EF4-FFF2-40B4-BE49-F238E27FC236}">
                <a16:creationId xmlns:a16="http://schemas.microsoft.com/office/drawing/2014/main" id="{4249ECA3-4C78-4C6D-A231-0BFDC78709DB}"/>
              </a:ext>
            </a:extLst>
          </p:cNvPr>
          <p:cNvSpPr>
            <a:spLocks noChangeArrowheads="1"/>
          </p:cNvSpPr>
          <p:nvPr/>
        </p:nvSpPr>
        <p:spPr bwMode="auto">
          <a:xfrm>
            <a:off x="2058445" y="5229225"/>
            <a:ext cx="50271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dirty="0"/>
              <a:t>Quelle: </a:t>
            </a:r>
            <a:r>
              <a:rPr lang="de-DE" altLang="de-DE" dirty="0">
                <a:hlinkClick r:id="rId4"/>
              </a:rPr>
              <a:t>https://www.bildungsbericht.de/de/kapitel/kapitel-h</a:t>
            </a:r>
            <a:r>
              <a:rPr lang="de-DE" altLang="de-DE" dirty="0"/>
              <a:t>, 26.6.20</a:t>
            </a:r>
          </a:p>
        </p:txBody>
      </p:sp>
      <p:sp>
        <p:nvSpPr>
          <p:cNvPr id="8" name="Textfeld 7">
            <a:extLst>
              <a:ext uri="{FF2B5EF4-FFF2-40B4-BE49-F238E27FC236}">
                <a16:creationId xmlns:a16="http://schemas.microsoft.com/office/drawing/2014/main" id="{1802232E-68BC-4AFA-9F18-722C79E4BC93}"/>
              </a:ext>
            </a:extLst>
          </p:cNvPr>
          <p:cNvSpPr txBox="1"/>
          <p:nvPr/>
        </p:nvSpPr>
        <p:spPr>
          <a:xfrm>
            <a:off x="215900" y="620713"/>
            <a:ext cx="1885453" cy="523220"/>
          </a:xfrm>
          <a:prstGeom prst="rect">
            <a:avLst/>
          </a:prstGeom>
          <a:noFill/>
        </p:spPr>
        <p:txBody>
          <a:bodyPr wrap="none" rtlCol="0">
            <a:spAutoFit/>
          </a:bodyPr>
          <a:lstStyle/>
          <a:p>
            <a:r>
              <a:rPr lang="de-DE" sz="2800" dirty="0"/>
              <a:t>Forschung</a:t>
            </a:r>
          </a:p>
        </p:txBody>
      </p:sp>
    </p:spTree>
    <p:extLst>
      <p:ext uri="{BB962C8B-B14F-4D97-AF65-F5344CB8AC3E}">
        <p14:creationId xmlns:p14="http://schemas.microsoft.com/office/powerpoint/2010/main" val="285213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Zentrale Frage</a:t>
            </a:r>
          </a:p>
        </p:txBody>
      </p:sp>
      <p:sp>
        <p:nvSpPr>
          <p:cNvPr id="53253"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dirty="0">
                <a:cs typeface="Arial" panose="020B0604020202020204" pitchFamily="34" charset="0"/>
              </a:rPr>
              <a:t>F.-J. Scharfenberg, Didaktik Biologie; W. Wagner, Didaktik Chemie</a:t>
            </a:r>
          </a:p>
        </p:txBody>
      </p:sp>
      <p:sp>
        <p:nvSpPr>
          <p:cNvPr id="8" name="Textfeld 7">
            <a:extLst>
              <a:ext uri="{FF2B5EF4-FFF2-40B4-BE49-F238E27FC236}">
                <a16:creationId xmlns:a16="http://schemas.microsoft.com/office/drawing/2014/main" id="{1802232E-68BC-4AFA-9F18-722C79E4BC93}"/>
              </a:ext>
            </a:extLst>
          </p:cNvPr>
          <p:cNvSpPr txBox="1"/>
          <p:nvPr/>
        </p:nvSpPr>
        <p:spPr>
          <a:xfrm>
            <a:off x="215900" y="620713"/>
            <a:ext cx="8720282" cy="3108543"/>
          </a:xfrm>
          <a:prstGeom prst="rect">
            <a:avLst/>
          </a:prstGeom>
          <a:noFill/>
        </p:spPr>
        <p:txBody>
          <a:bodyPr wrap="square" rtlCol="0">
            <a:spAutoFit/>
          </a:bodyPr>
          <a:lstStyle/>
          <a:p>
            <a:r>
              <a:rPr lang="de-DE" sz="2800" dirty="0">
                <a:solidFill>
                  <a:srgbClr val="000000"/>
                </a:solidFill>
                <a:latin typeface="+mn-lt"/>
              </a:rPr>
              <a:t>Wie gelingt es der Lehrperson, digitale Medien in den Unterricht zu integrieren?</a:t>
            </a:r>
          </a:p>
          <a:p>
            <a:pPr marL="457200" indent="-457200">
              <a:buFont typeface="Wingdings" panose="05000000000000000000" pitchFamily="2" charset="2"/>
              <a:buChar char="à"/>
            </a:pPr>
            <a:r>
              <a:rPr lang="de-DE" sz="2800" dirty="0">
                <a:solidFill>
                  <a:srgbClr val="000000"/>
                </a:solidFill>
                <a:latin typeface="+mn-lt"/>
              </a:rPr>
              <a:t>Informationsträger vs. –</a:t>
            </a:r>
            <a:r>
              <a:rPr lang="de-DE" sz="2800" dirty="0" err="1">
                <a:solidFill>
                  <a:srgbClr val="000000"/>
                </a:solidFill>
                <a:latin typeface="+mn-lt"/>
              </a:rPr>
              <a:t>verarbeitung</a:t>
            </a:r>
            <a:endParaRPr lang="de-DE" sz="2800" dirty="0">
              <a:solidFill>
                <a:srgbClr val="000000"/>
              </a:solidFill>
              <a:latin typeface="+mn-lt"/>
            </a:endParaRPr>
          </a:p>
          <a:p>
            <a:pPr marL="457200" indent="-457200">
              <a:buFont typeface="Wingdings" panose="05000000000000000000" pitchFamily="2" charset="2"/>
              <a:buChar char="à"/>
            </a:pPr>
            <a:r>
              <a:rPr lang="de-DE" sz="2800" dirty="0">
                <a:solidFill>
                  <a:srgbClr val="000000"/>
                </a:solidFill>
                <a:latin typeface="+mn-lt"/>
              </a:rPr>
              <a:t>Kombination von analogen und digitalen Unterrichtsmitteln</a:t>
            </a:r>
          </a:p>
          <a:p>
            <a:pPr marL="457200" indent="-457200">
              <a:buFont typeface="Wingdings" panose="05000000000000000000" pitchFamily="2" charset="2"/>
              <a:buChar char="à"/>
            </a:pPr>
            <a:r>
              <a:rPr lang="de-DE" sz="2800" dirty="0">
                <a:solidFill>
                  <a:srgbClr val="000000"/>
                </a:solidFill>
                <a:latin typeface="+mn-lt"/>
              </a:rPr>
              <a:t>Gruppen- (Partner-) statt Einzelarbeit </a:t>
            </a:r>
            <a:r>
              <a:rPr lang="de-DE" sz="1400" b="1" dirty="0">
                <a:solidFill>
                  <a:srgbClr val="000000"/>
                </a:solidFill>
                <a:latin typeface="+mn-lt"/>
              </a:rPr>
              <a:t>(</a:t>
            </a:r>
            <a:r>
              <a:rPr lang="de-DE" sz="1400" b="1" dirty="0" err="1">
                <a:solidFill>
                  <a:srgbClr val="000000"/>
                </a:solidFill>
                <a:latin typeface="+mn-lt"/>
              </a:rPr>
              <a:t>Hillmayr</a:t>
            </a:r>
            <a:r>
              <a:rPr lang="de-DE" sz="1400" b="1" dirty="0">
                <a:solidFill>
                  <a:srgbClr val="000000"/>
                </a:solidFill>
                <a:latin typeface="+mn-lt"/>
              </a:rPr>
              <a:t> et al, 2017)</a:t>
            </a:r>
            <a:endParaRPr lang="de-DE" sz="2800" b="1" dirty="0">
              <a:latin typeface="+mn-lt"/>
            </a:endParaRPr>
          </a:p>
          <a:p>
            <a:endParaRPr lang="de-DE" sz="2800" dirty="0"/>
          </a:p>
        </p:txBody>
      </p:sp>
      <p:pic>
        <p:nvPicPr>
          <p:cNvPr id="3" name="Grafik 2">
            <a:extLst>
              <a:ext uri="{FF2B5EF4-FFF2-40B4-BE49-F238E27FC236}">
                <a16:creationId xmlns:a16="http://schemas.microsoft.com/office/drawing/2014/main" id="{72A74143-2C2B-47A1-97B4-7944C6282DF1}"/>
              </a:ext>
            </a:extLst>
          </p:cNvPr>
          <p:cNvPicPr>
            <a:picLocks noChangeAspect="1"/>
          </p:cNvPicPr>
          <p:nvPr/>
        </p:nvPicPr>
        <p:blipFill>
          <a:blip r:embed="rId3"/>
          <a:stretch>
            <a:fillRect/>
          </a:stretch>
        </p:blipFill>
        <p:spPr>
          <a:xfrm>
            <a:off x="848088" y="3259501"/>
            <a:ext cx="6749626" cy="3505733"/>
          </a:xfrm>
          <a:prstGeom prst="rect">
            <a:avLst/>
          </a:prstGeom>
        </p:spPr>
      </p:pic>
      <p:sp>
        <p:nvSpPr>
          <p:cNvPr id="13" name="Rechteck 5">
            <a:extLst>
              <a:ext uri="{FF2B5EF4-FFF2-40B4-BE49-F238E27FC236}">
                <a16:creationId xmlns:a16="http://schemas.microsoft.com/office/drawing/2014/main" id="{4249ECA3-4C78-4C6D-A231-0BFDC78709DB}"/>
              </a:ext>
            </a:extLst>
          </p:cNvPr>
          <p:cNvSpPr>
            <a:spLocks noChangeArrowheads="1"/>
          </p:cNvSpPr>
          <p:nvPr/>
        </p:nvSpPr>
        <p:spPr bwMode="auto">
          <a:xfrm>
            <a:off x="2750606" y="6488182"/>
            <a:ext cx="50271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dirty="0"/>
              <a:t>Quelle: </a:t>
            </a:r>
            <a:r>
              <a:rPr lang="de-DE" altLang="de-DE" dirty="0">
                <a:hlinkClick r:id="rId4"/>
              </a:rPr>
              <a:t>https://www.bildungsbericht.de/de/kapitel/kapitel-h</a:t>
            </a:r>
            <a:r>
              <a:rPr lang="de-DE" altLang="de-DE" dirty="0"/>
              <a:t>, 26.6.20</a:t>
            </a:r>
          </a:p>
        </p:txBody>
      </p:sp>
      <p:sp>
        <p:nvSpPr>
          <p:cNvPr id="7" name="Ellipse 6">
            <a:extLst>
              <a:ext uri="{FF2B5EF4-FFF2-40B4-BE49-F238E27FC236}">
                <a16:creationId xmlns:a16="http://schemas.microsoft.com/office/drawing/2014/main" id="{71667350-AC98-408E-8DE8-8694060C5CB9}"/>
              </a:ext>
            </a:extLst>
          </p:cNvPr>
          <p:cNvSpPr/>
          <p:nvPr/>
        </p:nvSpPr>
        <p:spPr bwMode="auto">
          <a:xfrm>
            <a:off x="2304070" y="3835903"/>
            <a:ext cx="995721" cy="457803"/>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00105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Hattie 2013</a:t>
            </a:r>
          </a:p>
        </p:txBody>
      </p:sp>
      <p:sp>
        <p:nvSpPr>
          <p:cNvPr id="54274" name="Rectangle 3"/>
          <p:cNvSpPr>
            <a:spLocks noGrp="1" noChangeArrowheads="1"/>
          </p:cNvSpPr>
          <p:nvPr>
            <p:ph idx="1"/>
          </p:nvPr>
        </p:nvSpPr>
        <p:spPr>
          <a:xfrm>
            <a:off x="685800" y="1055178"/>
            <a:ext cx="7772400" cy="4800600"/>
          </a:xfrm>
        </p:spPr>
        <p:txBody>
          <a:bodyPr/>
          <a:lstStyle/>
          <a:p>
            <a:pPr eaLnBrk="1" hangingPunct="1">
              <a:buFontTx/>
              <a:buNone/>
            </a:pPr>
            <a:r>
              <a:rPr lang="de-DE" altLang="de-DE" sz="2800" b="1" dirty="0"/>
              <a:t>Metastudie Hattie (2013, deutsch):</a:t>
            </a:r>
          </a:p>
          <a:p>
            <a:pPr eaLnBrk="1" hangingPunct="1">
              <a:buFontTx/>
              <a:buNone/>
            </a:pPr>
            <a:r>
              <a:rPr lang="de-DE" altLang="de-DE" dirty="0">
                <a:sym typeface="Wingdings" panose="05000000000000000000" pitchFamily="2" charset="2"/>
              </a:rPr>
              <a:t>Durchschnittliche Effektstärke: d = 0,37 </a:t>
            </a:r>
            <a:br>
              <a:rPr lang="de-DE" altLang="de-DE" dirty="0">
                <a:sym typeface="Wingdings" panose="05000000000000000000" pitchFamily="2" charset="2"/>
              </a:rPr>
            </a:br>
            <a:r>
              <a:rPr lang="de-DE" altLang="de-DE" dirty="0">
                <a:sym typeface="Wingdings" panose="05000000000000000000" pitchFamily="2" charset="2"/>
              </a:rPr>
              <a:t>(81 Meta- und 4875 Einzelstudien)</a:t>
            </a:r>
          </a:p>
          <a:p>
            <a:pPr eaLnBrk="1" hangingPunct="1">
              <a:buFontTx/>
              <a:buNone/>
            </a:pPr>
            <a:r>
              <a:rPr lang="de-DE" altLang="de-DE" dirty="0">
                <a:sym typeface="Wingdings" panose="05000000000000000000" pitchFamily="2" charset="2"/>
              </a:rPr>
              <a:t>Effektive Nutzung =</a:t>
            </a:r>
          </a:p>
          <a:p>
            <a:pPr eaLnBrk="1" hangingPunct="1">
              <a:buFont typeface="Arial" panose="020B0604020202020204" pitchFamily="34" charset="0"/>
              <a:buChar char="•"/>
            </a:pPr>
            <a:r>
              <a:rPr lang="de-DE" altLang="de-DE" dirty="0">
                <a:sym typeface="Wingdings" panose="05000000000000000000" pitchFamily="2" charset="2"/>
              </a:rPr>
              <a:t>Vielzahl an Strategien</a:t>
            </a:r>
          </a:p>
          <a:p>
            <a:pPr eaLnBrk="1" hangingPunct="1">
              <a:buFont typeface="Arial" panose="020B0604020202020204" pitchFamily="34" charset="0"/>
              <a:buChar char="•"/>
            </a:pPr>
            <a:r>
              <a:rPr lang="de-DE" altLang="de-DE" dirty="0">
                <a:sym typeface="Wingdings" panose="05000000000000000000" pitchFamily="2" charset="2"/>
              </a:rPr>
              <a:t>„Vortraining“ für Lehrpersonen</a:t>
            </a:r>
          </a:p>
          <a:p>
            <a:pPr eaLnBrk="1" hangingPunct="1">
              <a:buFont typeface="Arial" panose="020B0604020202020204" pitchFamily="34" charset="0"/>
              <a:buChar char="•"/>
            </a:pPr>
            <a:r>
              <a:rPr lang="de-DE" altLang="de-DE" dirty="0">
                <a:sym typeface="Wingdings" panose="05000000000000000000" pitchFamily="2" charset="2"/>
              </a:rPr>
              <a:t>Multiple Lerngelegenheiten</a:t>
            </a:r>
          </a:p>
          <a:p>
            <a:pPr eaLnBrk="1" hangingPunct="1">
              <a:buFont typeface="Arial" panose="020B0604020202020204" pitchFamily="34" charset="0"/>
              <a:buChar char="•"/>
            </a:pPr>
            <a:r>
              <a:rPr lang="de-DE" altLang="de-DE" dirty="0">
                <a:sym typeface="Wingdings" panose="05000000000000000000" pitchFamily="2" charset="2"/>
              </a:rPr>
              <a:t>Autonomie der Lernenden</a:t>
            </a:r>
          </a:p>
          <a:p>
            <a:pPr eaLnBrk="1" hangingPunct="1">
              <a:buFont typeface="Arial" panose="020B0604020202020204" pitchFamily="34" charset="0"/>
              <a:buChar char="•"/>
            </a:pPr>
            <a:r>
              <a:rPr lang="de-DE" altLang="de-DE" dirty="0">
                <a:sym typeface="Wingdings" panose="05000000000000000000" pitchFamily="2" charset="2"/>
              </a:rPr>
              <a:t>Peer-Lernen (Dyaden optimal)</a:t>
            </a:r>
          </a:p>
          <a:p>
            <a:pPr eaLnBrk="1" hangingPunct="1">
              <a:buFont typeface="Arial" panose="020B0604020202020204" pitchFamily="34" charset="0"/>
              <a:buChar char="•"/>
            </a:pPr>
            <a:r>
              <a:rPr lang="de-DE" altLang="de-DE" dirty="0">
                <a:sym typeface="Wingdings" panose="05000000000000000000" pitchFamily="2" charset="2"/>
              </a:rPr>
              <a:t>Feedback </a:t>
            </a:r>
          </a:p>
        </p:txBody>
      </p:sp>
      <p:sp>
        <p:nvSpPr>
          <p:cNvPr id="67588"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54280" name="Text Box 12"/>
          <p:cNvSpPr txBox="1">
            <a:spLocks noChangeArrowheads="1"/>
          </p:cNvSpPr>
          <p:nvPr/>
        </p:nvSpPr>
        <p:spPr bwMode="auto">
          <a:xfrm>
            <a:off x="5397500" y="5632450"/>
            <a:ext cx="315753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1400" b="1" dirty="0"/>
              <a:t>(Meraner, 2015; </a:t>
            </a:r>
            <a:r>
              <a:rPr lang="de-DE" altLang="de-DE" sz="1400" b="1" dirty="0" err="1"/>
              <a:t>Dierkes</a:t>
            </a:r>
            <a:r>
              <a:rPr lang="de-DE" altLang="de-DE" sz="1400" b="1" dirty="0"/>
              <a:t>, 2015)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27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427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427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4274">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4274">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4274">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427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119A99D-26EB-48FF-AF7A-19B5287ACD32}"/>
              </a:ext>
            </a:extLst>
          </p:cNvPr>
          <p:cNvPicPr>
            <a:picLocks noChangeAspect="1"/>
          </p:cNvPicPr>
          <p:nvPr/>
        </p:nvPicPr>
        <p:blipFill rotWithShape="1">
          <a:blip r:embed="rId3"/>
          <a:srcRect l="26232" t="25072" r="27971" b="6651"/>
          <a:stretch/>
        </p:blipFill>
        <p:spPr>
          <a:xfrm>
            <a:off x="1404729" y="808383"/>
            <a:ext cx="6705601" cy="5623368"/>
          </a:xfrm>
          <a:prstGeom prst="rect">
            <a:avLst/>
          </a:prstGeom>
        </p:spPr>
      </p:pic>
      <p:sp>
        <p:nvSpPr>
          <p:cNvPr id="12290" name="Rectangle 2"/>
          <p:cNvSpPr>
            <a:spLocks noGrp="1" noChangeArrowheads="1"/>
          </p:cNvSpPr>
          <p:nvPr>
            <p:ph type="title"/>
          </p:nvPr>
        </p:nvSpPr>
        <p:spPr/>
        <p:txBody>
          <a:bodyPr/>
          <a:lstStyle/>
          <a:p>
            <a:pPr eaLnBrk="1" hangingPunct="1"/>
            <a:r>
              <a:rPr lang="de-DE" altLang="de-DE" dirty="0"/>
              <a:t>Lernen und Lehren digital</a:t>
            </a:r>
            <a:endParaRPr lang="de-DE" altLang="de-DE" sz="1200" b="0" dirty="0"/>
          </a:p>
        </p:txBody>
      </p:sp>
      <p:sp>
        <p:nvSpPr>
          <p:cNvPr id="12291" name="Fußzeilenplatzhalter 6"/>
          <p:cNvSpPr>
            <a:spLocks noGrp="1"/>
          </p:cNvSpPr>
          <p:nvPr>
            <p:ph type="ftr" sz="quarter" idx="10"/>
          </p:nvPr>
        </p:nvSpPr>
        <p:spPr bwMode="auto">
          <a:xfrm>
            <a:off x="1978025" y="6395555"/>
            <a:ext cx="7165975"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l" eaLnBrk="0" hangingPunct="0"/>
            <a:r>
              <a:rPr lang="de-DE" altLang="de-DE" dirty="0"/>
              <a:t>AD W. Wagner, Dr. F.-J. Scharfenberg, Didaktik Chemie und Biologie</a:t>
            </a:r>
          </a:p>
        </p:txBody>
      </p:sp>
      <p:sp>
        <p:nvSpPr>
          <p:cNvPr id="12292" name="Text Box 4"/>
          <p:cNvSpPr txBox="1">
            <a:spLocks noChangeArrowheads="1"/>
          </p:cNvSpPr>
          <p:nvPr/>
        </p:nvSpPr>
        <p:spPr bwMode="auto">
          <a:xfrm>
            <a:off x="250825" y="6077364"/>
            <a:ext cx="777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de-DE" altLang="de-DE" dirty="0"/>
              <a:t>Quelle: </a:t>
            </a:r>
            <a:r>
              <a:rPr lang="de-DE" altLang="de-DE" dirty="0">
                <a:hlinkClick r:id="rId4"/>
              </a:rPr>
              <a:t>https://www.bildungsbericht.de/de/kapitel/kapitel-h</a:t>
            </a:r>
            <a:r>
              <a:rPr lang="de-DE" altLang="de-DE" dirty="0"/>
              <a:t> , 26.06.2020</a:t>
            </a:r>
          </a:p>
        </p:txBody>
      </p:sp>
      <p:pic>
        <p:nvPicPr>
          <p:cNvPr id="2" name="Grafik 1">
            <a:extLst>
              <a:ext uri="{FF2B5EF4-FFF2-40B4-BE49-F238E27FC236}">
                <a16:creationId xmlns:a16="http://schemas.microsoft.com/office/drawing/2014/main" id="{3AF53A25-4109-4A2E-AAED-5A9A248318D8}"/>
              </a:ext>
            </a:extLst>
          </p:cNvPr>
          <p:cNvPicPr>
            <a:picLocks noChangeAspect="1"/>
          </p:cNvPicPr>
          <p:nvPr/>
        </p:nvPicPr>
        <p:blipFill rotWithShape="1">
          <a:blip r:embed="rId5"/>
          <a:srcRect l="4492" t="16312" r="25797" b="45298"/>
          <a:stretch/>
        </p:blipFill>
        <p:spPr>
          <a:xfrm>
            <a:off x="1490870" y="4043156"/>
            <a:ext cx="6374296" cy="1974574"/>
          </a:xfrm>
          <a:prstGeom prst="rect">
            <a:avLst/>
          </a:prstGeom>
        </p:spPr>
      </p:pic>
    </p:spTree>
    <p:extLst>
      <p:ext uri="{BB962C8B-B14F-4D97-AF65-F5344CB8AC3E}">
        <p14:creationId xmlns:p14="http://schemas.microsoft.com/office/powerpoint/2010/main" val="105875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40"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Bildungsbericht 2020</a:t>
            </a:r>
          </a:p>
        </p:txBody>
      </p:sp>
      <p:sp>
        <p:nvSpPr>
          <p:cNvPr id="65541"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pic>
        <p:nvPicPr>
          <p:cNvPr id="4" name="Grafik 3">
            <a:extLst>
              <a:ext uri="{FF2B5EF4-FFF2-40B4-BE49-F238E27FC236}">
                <a16:creationId xmlns:a16="http://schemas.microsoft.com/office/drawing/2014/main" id="{CDB03E05-154B-411B-AAE4-51CC9524B806}"/>
              </a:ext>
            </a:extLst>
          </p:cNvPr>
          <p:cNvPicPr>
            <a:picLocks noChangeAspect="1"/>
          </p:cNvPicPr>
          <p:nvPr/>
        </p:nvPicPr>
        <p:blipFill rotWithShape="1">
          <a:blip r:embed="rId3"/>
          <a:srcRect b="7877"/>
          <a:stretch/>
        </p:blipFill>
        <p:spPr>
          <a:xfrm>
            <a:off x="513266" y="728871"/>
            <a:ext cx="8117467" cy="5247859"/>
          </a:xfrm>
          <a:prstGeom prst="rect">
            <a:avLst/>
          </a:prstGeom>
        </p:spPr>
      </p:pic>
      <p:sp>
        <p:nvSpPr>
          <p:cNvPr id="9" name="Text Box 4">
            <a:extLst>
              <a:ext uri="{FF2B5EF4-FFF2-40B4-BE49-F238E27FC236}">
                <a16:creationId xmlns:a16="http://schemas.microsoft.com/office/drawing/2014/main" id="{DFCFD842-0DC2-4431-9141-42E2FF522D10}"/>
              </a:ext>
            </a:extLst>
          </p:cNvPr>
          <p:cNvSpPr txBox="1">
            <a:spLocks noChangeArrowheads="1"/>
          </p:cNvSpPr>
          <p:nvPr/>
        </p:nvSpPr>
        <p:spPr bwMode="auto">
          <a:xfrm>
            <a:off x="250825" y="6077364"/>
            <a:ext cx="777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de-DE" altLang="de-DE" dirty="0"/>
              <a:t>Quelle: </a:t>
            </a:r>
            <a:r>
              <a:rPr lang="de-DE" altLang="de-DE" dirty="0">
                <a:hlinkClick r:id="rId4"/>
              </a:rPr>
              <a:t>https://www.bildungsbericht.de/de/kapitel/kapitel-h</a:t>
            </a:r>
            <a:r>
              <a:rPr lang="de-DE" altLang="de-DE" dirty="0"/>
              <a:t> , 26.06.2020</a:t>
            </a:r>
          </a:p>
        </p:txBody>
      </p:sp>
    </p:spTree>
    <p:extLst>
      <p:ext uri="{BB962C8B-B14F-4D97-AF65-F5344CB8AC3E}">
        <p14:creationId xmlns:p14="http://schemas.microsoft.com/office/powerpoint/2010/main" val="3806491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Zukunft – Realität ??</a:t>
            </a:r>
          </a:p>
        </p:txBody>
      </p:sp>
      <p:sp>
        <p:nvSpPr>
          <p:cNvPr id="69634" name="Rectangle 3"/>
          <p:cNvSpPr>
            <a:spLocks noGrp="1" noChangeArrowheads="1"/>
          </p:cNvSpPr>
          <p:nvPr>
            <p:ph idx="1"/>
          </p:nvPr>
        </p:nvSpPr>
        <p:spPr>
          <a:xfrm>
            <a:off x="685800" y="745215"/>
            <a:ext cx="7772400" cy="525651"/>
          </a:xfrm>
        </p:spPr>
        <p:txBody>
          <a:bodyPr/>
          <a:lstStyle/>
          <a:p>
            <a:pPr algn="ctr" eaLnBrk="1" hangingPunct="1">
              <a:buFontTx/>
              <a:buNone/>
            </a:pPr>
            <a:r>
              <a:rPr lang="de-DE" altLang="de-DE" sz="2800" b="1" dirty="0" err="1"/>
              <a:t>FabLab</a:t>
            </a:r>
            <a:r>
              <a:rPr lang="de-DE" altLang="de-DE" sz="2800" b="1" dirty="0"/>
              <a:t>-Nutzung: 3D-print im Unterricht </a:t>
            </a:r>
          </a:p>
        </p:txBody>
      </p:sp>
      <p:sp>
        <p:nvSpPr>
          <p:cNvPr id="6963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pic>
        <p:nvPicPr>
          <p:cNvPr id="69638" name="Grafi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949" y="1260959"/>
            <a:ext cx="2868612"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Grafi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1987" y="3919331"/>
            <a:ext cx="3617912"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feld 3"/>
          <p:cNvSpPr txBox="1">
            <a:spLocks noChangeArrowheads="1"/>
          </p:cNvSpPr>
          <p:nvPr/>
        </p:nvSpPr>
        <p:spPr bwMode="auto">
          <a:xfrm>
            <a:off x="2502385" y="3607974"/>
            <a:ext cx="1354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b="1" dirty="0"/>
              <a:t>(</a:t>
            </a:r>
            <a:r>
              <a:rPr lang="de-DE" altLang="de-DE" b="1" dirty="0" err="1"/>
              <a:t>Bilkstein</a:t>
            </a:r>
            <a:r>
              <a:rPr lang="de-DE" altLang="de-DE" b="1" dirty="0"/>
              <a:t>, 2013)</a:t>
            </a:r>
          </a:p>
        </p:txBody>
      </p:sp>
      <p:pic>
        <p:nvPicPr>
          <p:cNvPr id="3" name="Grafik 2">
            <a:extLst>
              <a:ext uri="{FF2B5EF4-FFF2-40B4-BE49-F238E27FC236}">
                <a16:creationId xmlns:a16="http://schemas.microsoft.com/office/drawing/2014/main" id="{53E32172-B5B1-447A-B16B-EA3D55A42727}"/>
              </a:ext>
            </a:extLst>
          </p:cNvPr>
          <p:cNvPicPr>
            <a:picLocks noChangeAspect="1"/>
          </p:cNvPicPr>
          <p:nvPr/>
        </p:nvPicPr>
        <p:blipFill>
          <a:blip r:embed="rId5"/>
          <a:stretch>
            <a:fillRect/>
          </a:stretch>
        </p:blipFill>
        <p:spPr>
          <a:xfrm>
            <a:off x="4380257" y="1324389"/>
            <a:ext cx="3829050" cy="2857500"/>
          </a:xfrm>
          <a:prstGeom prst="rect">
            <a:avLst/>
          </a:prstGeom>
        </p:spPr>
      </p:pic>
      <p:pic>
        <p:nvPicPr>
          <p:cNvPr id="4" name="Grafik 3">
            <a:extLst>
              <a:ext uri="{FF2B5EF4-FFF2-40B4-BE49-F238E27FC236}">
                <a16:creationId xmlns:a16="http://schemas.microsoft.com/office/drawing/2014/main" id="{80DFEEA5-5BB0-44EB-B600-7269C6B1260E}"/>
              </a:ext>
            </a:extLst>
          </p:cNvPr>
          <p:cNvPicPr>
            <a:picLocks noChangeAspect="1"/>
          </p:cNvPicPr>
          <p:nvPr/>
        </p:nvPicPr>
        <p:blipFill rotWithShape="1">
          <a:blip r:embed="rId6"/>
          <a:srcRect t="11357" b="9470"/>
          <a:stretch/>
        </p:blipFill>
        <p:spPr>
          <a:xfrm>
            <a:off x="7645193" y="1253708"/>
            <a:ext cx="1114494" cy="1330466"/>
          </a:xfrm>
          <a:prstGeom prst="rect">
            <a:avLst/>
          </a:prstGeom>
        </p:spPr>
      </p:pic>
      <p:pic>
        <p:nvPicPr>
          <p:cNvPr id="5" name="Grafik 4">
            <a:extLst>
              <a:ext uri="{FF2B5EF4-FFF2-40B4-BE49-F238E27FC236}">
                <a16:creationId xmlns:a16="http://schemas.microsoft.com/office/drawing/2014/main" id="{11CFC95E-7C0F-423F-AC4C-8F8C135C7BC8}"/>
              </a:ext>
            </a:extLst>
          </p:cNvPr>
          <p:cNvPicPr>
            <a:picLocks noChangeAspect="1"/>
          </p:cNvPicPr>
          <p:nvPr/>
        </p:nvPicPr>
        <p:blipFill rotWithShape="1">
          <a:blip r:embed="rId7"/>
          <a:srcRect l="4203" t="27391" r="19130" b="49420"/>
          <a:stretch/>
        </p:blipFill>
        <p:spPr>
          <a:xfrm>
            <a:off x="2040834" y="3829878"/>
            <a:ext cx="7010400" cy="1192695"/>
          </a:xfrm>
          <a:prstGeom prst="rect">
            <a:avLst/>
          </a:prstGeom>
        </p:spPr>
      </p:pic>
      <p:sp>
        <p:nvSpPr>
          <p:cNvPr id="13" name="Textfeld 3">
            <a:extLst>
              <a:ext uri="{FF2B5EF4-FFF2-40B4-BE49-F238E27FC236}">
                <a16:creationId xmlns:a16="http://schemas.microsoft.com/office/drawing/2014/main" id="{F141BEEF-828C-4E7D-BB4A-93BCAFF5CC63}"/>
              </a:ext>
            </a:extLst>
          </p:cNvPr>
          <p:cNvSpPr txBox="1">
            <a:spLocks noChangeArrowheads="1"/>
          </p:cNvSpPr>
          <p:nvPr/>
        </p:nvSpPr>
        <p:spPr bwMode="auto">
          <a:xfrm>
            <a:off x="7472916" y="4747661"/>
            <a:ext cx="1208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b="1" dirty="0"/>
              <a:t>(Burger, 2020)</a:t>
            </a:r>
          </a:p>
        </p:txBody>
      </p:sp>
      <p:pic>
        <p:nvPicPr>
          <p:cNvPr id="6" name="Grafik 5">
            <a:hlinkClick r:id="rId8" action="ppaction://hlinkfile"/>
            <a:extLst>
              <a:ext uri="{FF2B5EF4-FFF2-40B4-BE49-F238E27FC236}">
                <a16:creationId xmlns:a16="http://schemas.microsoft.com/office/drawing/2014/main" id="{8A17BDB0-AEE5-49B3-85E6-A5996BDA093C}"/>
              </a:ext>
            </a:extLst>
          </p:cNvPr>
          <p:cNvPicPr>
            <a:picLocks noChangeAspect="1"/>
          </p:cNvPicPr>
          <p:nvPr/>
        </p:nvPicPr>
        <p:blipFill rotWithShape="1">
          <a:blip r:embed="rId9"/>
          <a:srcRect l="17351" t="14925" r="12313" b="9121"/>
          <a:stretch/>
        </p:blipFill>
        <p:spPr>
          <a:xfrm>
            <a:off x="4333460" y="4852557"/>
            <a:ext cx="2425148" cy="1473101"/>
          </a:xfrm>
          <a:prstGeom prst="rect">
            <a:avLst/>
          </a:prstGeom>
        </p:spPr>
      </p:pic>
      <p:sp>
        <p:nvSpPr>
          <p:cNvPr id="15" name="Textfeld 3">
            <a:extLst>
              <a:ext uri="{FF2B5EF4-FFF2-40B4-BE49-F238E27FC236}">
                <a16:creationId xmlns:a16="http://schemas.microsoft.com/office/drawing/2014/main" id="{129BC7CB-1098-4168-88D2-AA9E471DBDD3}"/>
              </a:ext>
            </a:extLst>
          </p:cNvPr>
          <p:cNvSpPr txBox="1">
            <a:spLocks noChangeArrowheads="1"/>
          </p:cNvSpPr>
          <p:nvPr/>
        </p:nvSpPr>
        <p:spPr bwMode="auto">
          <a:xfrm>
            <a:off x="6889820" y="5993365"/>
            <a:ext cx="15424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b="1" dirty="0"/>
              <a:t>(Lauterbach, 2019)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6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6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3730" name="Grafik 1"/>
          <p:cNvPicPr>
            <a:picLocks noChangeAspect="1"/>
          </p:cNvPicPr>
          <p:nvPr/>
        </p:nvPicPr>
        <p:blipFill>
          <a:blip r:embed="rId3">
            <a:extLst>
              <a:ext uri="{28A0092B-C50C-407E-A947-70E740481C1C}">
                <a14:useLocalDpi xmlns:a14="http://schemas.microsoft.com/office/drawing/2010/main" val="0"/>
              </a:ext>
            </a:extLst>
          </a:blip>
          <a:srcRect l="28482" t="21413" r="28482" b="33246"/>
          <a:stretch>
            <a:fillRect/>
          </a:stretch>
        </p:blipFill>
        <p:spPr bwMode="auto">
          <a:xfrm>
            <a:off x="1255713" y="1516063"/>
            <a:ext cx="6632575" cy="478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Zukunft ??</a:t>
            </a:r>
          </a:p>
        </p:txBody>
      </p:sp>
      <p:sp>
        <p:nvSpPr>
          <p:cNvPr id="73732"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6" name="Rectangle 3"/>
          <p:cNvSpPr txBox="1">
            <a:spLocks noChangeArrowheads="1"/>
          </p:cNvSpPr>
          <p:nvPr/>
        </p:nvSpPr>
        <p:spPr bwMode="auto">
          <a:xfrm>
            <a:off x="501650" y="657225"/>
            <a:ext cx="8192899" cy="91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spcBef>
                <a:spcPct val="20000"/>
              </a:spcBef>
              <a:spcAft>
                <a:spcPct val="0"/>
              </a:spcAft>
              <a:buAutoNum type="arabicPeriod"/>
              <a:defRPr sz="2400">
                <a:solidFill>
                  <a:schemeClr val="tx1"/>
                </a:solidFill>
                <a:latin typeface="+mn-lt"/>
                <a:ea typeface="+mn-ea"/>
                <a:cs typeface="+mn-cs"/>
              </a:defRPr>
            </a:lvl1pPr>
            <a:lvl2pPr marL="990600" indent="-533400" algn="l" rtl="0" eaLnBrk="0" fontAlgn="base" hangingPunct="0">
              <a:spcBef>
                <a:spcPct val="20000"/>
              </a:spcBef>
              <a:spcAft>
                <a:spcPct val="0"/>
              </a:spcAft>
              <a:buChar char="–"/>
              <a:defRPr sz="2800">
                <a:solidFill>
                  <a:srgbClr val="800000"/>
                </a:solidFill>
                <a:latin typeface="+mn-lt"/>
              </a:defRPr>
            </a:lvl2pPr>
            <a:lvl3pPr marL="1371600" indent="-457200" algn="l" rtl="0" eaLnBrk="0" fontAlgn="base" hangingPunct="0">
              <a:spcBef>
                <a:spcPct val="20000"/>
              </a:spcBef>
              <a:spcAft>
                <a:spcPct val="0"/>
              </a:spcAft>
              <a:buChar char="•"/>
              <a:defRPr sz="2400">
                <a:solidFill>
                  <a:srgbClr val="800000"/>
                </a:solidFill>
                <a:latin typeface="+mn-lt"/>
              </a:defRPr>
            </a:lvl3pPr>
            <a:lvl4pPr marL="1752600" indent="-381000" algn="l" rtl="0" eaLnBrk="0" fontAlgn="base" hangingPunct="0">
              <a:spcBef>
                <a:spcPct val="20000"/>
              </a:spcBef>
              <a:spcAft>
                <a:spcPct val="0"/>
              </a:spcAft>
              <a:buChar char="–"/>
              <a:defRPr sz="2000">
                <a:solidFill>
                  <a:srgbClr val="800000"/>
                </a:solidFill>
                <a:latin typeface="+mn-lt"/>
              </a:defRPr>
            </a:lvl4pPr>
            <a:lvl5pPr marL="2209800" indent="-381000" algn="l" rtl="0" eaLnBrk="0" fontAlgn="base" hangingPunct="0">
              <a:spcBef>
                <a:spcPct val="20000"/>
              </a:spcBef>
              <a:spcAft>
                <a:spcPct val="0"/>
              </a:spcAft>
              <a:buChar char="»"/>
              <a:defRPr sz="2000">
                <a:solidFill>
                  <a:srgbClr val="800000"/>
                </a:solidFill>
                <a:latin typeface="+mn-lt"/>
              </a:defRPr>
            </a:lvl5pPr>
            <a:lvl6pPr marL="2667000" indent="-381000" algn="l" rtl="0" fontAlgn="base">
              <a:spcBef>
                <a:spcPct val="20000"/>
              </a:spcBef>
              <a:spcAft>
                <a:spcPct val="0"/>
              </a:spcAft>
              <a:buChar char="»"/>
              <a:defRPr sz="2000">
                <a:solidFill>
                  <a:srgbClr val="800000"/>
                </a:solidFill>
                <a:latin typeface="+mn-lt"/>
              </a:defRPr>
            </a:lvl6pPr>
            <a:lvl7pPr marL="3124200" indent="-381000" algn="l" rtl="0" fontAlgn="base">
              <a:spcBef>
                <a:spcPct val="20000"/>
              </a:spcBef>
              <a:spcAft>
                <a:spcPct val="0"/>
              </a:spcAft>
              <a:buChar char="»"/>
              <a:defRPr sz="2000">
                <a:solidFill>
                  <a:srgbClr val="800000"/>
                </a:solidFill>
                <a:latin typeface="+mn-lt"/>
              </a:defRPr>
            </a:lvl7pPr>
            <a:lvl8pPr marL="3581400" indent="-381000" algn="l" rtl="0" fontAlgn="base">
              <a:spcBef>
                <a:spcPct val="20000"/>
              </a:spcBef>
              <a:spcAft>
                <a:spcPct val="0"/>
              </a:spcAft>
              <a:buChar char="»"/>
              <a:defRPr sz="2000">
                <a:solidFill>
                  <a:srgbClr val="800000"/>
                </a:solidFill>
                <a:latin typeface="+mn-lt"/>
              </a:defRPr>
            </a:lvl8pPr>
            <a:lvl9pPr marL="4038600" indent="-381000" algn="l" rtl="0" fontAlgn="base">
              <a:spcBef>
                <a:spcPct val="20000"/>
              </a:spcBef>
              <a:spcAft>
                <a:spcPct val="0"/>
              </a:spcAft>
              <a:buChar char="»"/>
              <a:defRPr sz="2000">
                <a:solidFill>
                  <a:srgbClr val="800000"/>
                </a:solidFill>
                <a:latin typeface="+mn-lt"/>
              </a:defRPr>
            </a:lvl9pPr>
          </a:lstStyle>
          <a:p>
            <a:pPr marL="0" indent="0" algn="ctr" eaLnBrk="1" hangingPunct="1">
              <a:buFontTx/>
              <a:buNone/>
              <a:defRPr/>
            </a:pPr>
            <a:r>
              <a:rPr lang="de-DE" altLang="de-DE" b="1" kern="0" dirty="0"/>
              <a:t>Anforderungen im Vorbereitungsdienst und im Schuleinsatz</a:t>
            </a: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rcRect l="29521" t="17564" r="29854" b="72362"/>
          <a:stretch>
            <a:fillRect/>
          </a:stretch>
        </p:blipFill>
        <p:spPr bwMode="auto">
          <a:xfrm>
            <a:off x="949325" y="3057525"/>
            <a:ext cx="74295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Zukunft ??</a:t>
            </a:r>
          </a:p>
        </p:txBody>
      </p:sp>
      <p:sp>
        <p:nvSpPr>
          <p:cNvPr id="75779"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cs typeface="Arial" panose="020B0604020202020204" pitchFamily="34" charset="0"/>
              </a:rPr>
              <a:t>F.-J. Scharfenberg, Didaktik Biologie; W. Wagner, Didaktik Chemie</a:t>
            </a:r>
          </a:p>
        </p:txBody>
      </p:sp>
      <p:sp>
        <p:nvSpPr>
          <p:cNvPr id="6" name="Rectangle 3"/>
          <p:cNvSpPr txBox="1">
            <a:spLocks noChangeArrowheads="1"/>
          </p:cNvSpPr>
          <p:nvPr/>
        </p:nvSpPr>
        <p:spPr bwMode="auto">
          <a:xfrm>
            <a:off x="501650" y="657225"/>
            <a:ext cx="864235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spcBef>
                <a:spcPct val="20000"/>
              </a:spcBef>
              <a:spcAft>
                <a:spcPct val="0"/>
              </a:spcAft>
              <a:buAutoNum type="arabicPeriod"/>
              <a:defRPr sz="2400">
                <a:solidFill>
                  <a:schemeClr val="tx1"/>
                </a:solidFill>
                <a:latin typeface="+mn-lt"/>
                <a:ea typeface="+mn-ea"/>
                <a:cs typeface="+mn-cs"/>
              </a:defRPr>
            </a:lvl1pPr>
            <a:lvl2pPr marL="990600" indent="-533400" algn="l" rtl="0" eaLnBrk="0" fontAlgn="base" hangingPunct="0">
              <a:spcBef>
                <a:spcPct val="20000"/>
              </a:spcBef>
              <a:spcAft>
                <a:spcPct val="0"/>
              </a:spcAft>
              <a:buChar char="–"/>
              <a:defRPr sz="2800">
                <a:solidFill>
                  <a:srgbClr val="800000"/>
                </a:solidFill>
                <a:latin typeface="+mn-lt"/>
              </a:defRPr>
            </a:lvl2pPr>
            <a:lvl3pPr marL="1371600" indent="-457200" algn="l" rtl="0" eaLnBrk="0" fontAlgn="base" hangingPunct="0">
              <a:spcBef>
                <a:spcPct val="20000"/>
              </a:spcBef>
              <a:spcAft>
                <a:spcPct val="0"/>
              </a:spcAft>
              <a:buChar char="•"/>
              <a:defRPr sz="2400">
                <a:solidFill>
                  <a:srgbClr val="800000"/>
                </a:solidFill>
                <a:latin typeface="+mn-lt"/>
              </a:defRPr>
            </a:lvl3pPr>
            <a:lvl4pPr marL="1752600" indent="-381000" algn="l" rtl="0" eaLnBrk="0" fontAlgn="base" hangingPunct="0">
              <a:spcBef>
                <a:spcPct val="20000"/>
              </a:spcBef>
              <a:spcAft>
                <a:spcPct val="0"/>
              </a:spcAft>
              <a:buChar char="–"/>
              <a:defRPr sz="2000">
                <a:solidFill>
                  <a:srgbClr val="800000"/>
                </a:solidFill>
                <a:latin typeface="+mn-lt"/>
              </a:defRPr>
            </a:lvl4pPr>
            <a:lvl5pPr marL="2209800" indent="-381000" algn="l" rtl="0" eaLnBrk="0" fontAlgn="base" hangingPunct="0">
              <a:spcBef>
                <a:spcPct val="20000"/>
              </a:spcBef>
              <a:spcAft>
                <a:spcPct val="0"/>
              </a:spcAft>
              <a:buChar char="»"/>
              <a:defRPr sz="2000">
                <a:solidFill>
                  <a:srgbClr val="800000"/>
                </a:solidFill>
                <a:latin typeface="+mn-lt"/>
              </a:defRPr>
            </a:lvl5pPr>
            <a:lvl6pPr marL="2667000" indent="-381000" algn="l" rtl="0" fontAlgn="base">
              <a:spcBef>
                <a:spcPct val="20000"/>
              </a:spcBef>
              <a:spcAft>
                <a:spcPct val="0"/>
              </a:spcAft>
              <a:buChar char="»"/>
              <a:defRPr sz="2000">
                <a:solidFill>
                  <a:srgbClr val="800000"/>
                </a:solidFill>
                <a:latin typeface="+mn-lt"/>
              </a:defRPr>
            </a:lvl6pPr>
            <a:lvl7pPr marL="3124200" indent="-381000" algn="l" rtl="0" fontAlgn="base">
              <a:spcBef>
                <a:spcPct val="20000"/>
              </a:spcBef>
              <a:spcAft>
                <a:spcPct val="0"/>
              </a:spcAft>
              <a:buChar char="»"/>
              <a:defRPr sz="2000">
                <a:solidFill>
                  <a:srgbClr val="800000"/>
                </a:solidFill>
                <a:latin typeface="+mn-lt"/>
              </a:defRPr>
            </a:lvl7pPr>
            <a:lvl8pPr marL="3581400" indent="-381000" algn="l" rtl="0" fontAlgn="base">
              <a:spcBef>
                <a:spcPct val="20000"/>
              </a:spcBef>
              <a:spcAft>
                <a:spcPct val="0"/>
              </a:spcAft>
              <a:buChar char="»"/>
              <a:defRPr sz="2000">
                <a:solidFill>
                  <a:srgbClr val="800000"/>
                </a:solidFill>
                <a:latin typeface="+mn-lt"/>
              </a:defRPr>
            </a:lvl8pPr>
            <a:lvl9pPr marL="4038600" indent="-381000" algn="l" rtl="0" fontAlgn="base">
              <a:spcBef>
                <a:spcPct val="20000"/>
              </a:spcBef>
              <a:spcAft>
                <a:spcPct val="0"/>
              </a:spcAft>
              <a:buChar char="»"/>
              <a:defRPr sz="2000">
                <a:solidFill>
                  <a:srgbClr val="800000"/>
                </a:solidFill>
                <a:latin typeface="+mn-lt"/>
              </a:defRPr>
            </a:lvl9pPr>
          </a:lstStyle>
          <a:p>
            <a:pPr eaLnBrk="1" hangingPunct="1">
              <a:buFontTx/>
              <a:buNone/>
              <a:defRPr/>
            </a:pPr>
            <a:r>
              <a:rPr lang="de-DE" altLang="de-DE" sz="2800" b="1" kern="0" dirty="0"/>
              <a:t>Anforderungen im Vorbereitungsdienst und </a:t>
            </a:r>
            <a:r>
              <a:rPr lang="de-DE" altLang="de-DE" sz="2800" b="1" kern="0"/>
              <a:t>im Schuleinsatz</a:t>
            </a:r>
            <a:endParaRPr lang="de-DE" altLang="de-DE" sz="2800" b="1" kern="0" dirty="0"/>
          </a:p>
          <a:p>
            <a:pPr eaLnBrk="1" hangingPunct="1">
              <a:buFontTx/>
              <a:buNone/>
              <a:defRPr/>
            </a:pPr>
            <a:r>
              <a:rPr lang="de-DE" altLang="de-DE" sz="2800" b="1" kern="0" dirty="0"/>
              <a:t>eLearning-Portale:</a:t>
            </a:r>
          </a:p>
          <a:p>
            <a:pPr eaLnBrk="1" hangingPunct="1">
              <a:buFontTx/>
              <a:buNone/>
              <a:defRPr/>
            </a:pPr>
            <a:endParaRPr lang="de-DE" altLang="de-DE" sz="2800" b="1" kern="0"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rcRect l="23927" t="19998" r="25359" b="42145"/>
          <a:stretch>
            <a:fillRect/>
          </a:stretch>
        </p:blipFill>
        <p:spPr bwMode="auto">
          <a:xfrm>
            <a:off x="501650" y="2312988"/>
            <a:ext cx="685165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rcRect l="20802" t="13960" r="44775" b="37039"/>
          <a:stretch>
            <a:fillRect/>
          </a:stretch>
        </p:blipFill>
        <p:spPr bwMode="auto">
          <a:xfrm>
            <a:off x="3168650" y="2141538"/>
            <a:ext cx="4840288"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ieren 4"/>
          <p:cNvGrpSpPr/>
          <p:nvPr/>
        </p:nvGrpSpPr>
        <p:grpSpPr>
          <a:xfrm>
            <a:off x="457200" y="2986943"/>
            <a:ext cx="8020231" cy="1412348"/>
            <a:chOff x="501650" y="3031393"/>
            <a:chExt cx="8020231" cy="1412348"/>
          </a:xfrm>
          <a:solidFill>
            <a:schemeClr val="bg1"/>
          </a:solidFill>
        </p:grpSpPr>
        <p:grpSp>
          <p:nvGrpSpPr>
            <p:cNvPr id="7" name="Gruppieren 6"/>
            <p:cNvGrpSpPr/>
            <p:nvPr/>
          </p:nvGrpSpPr>
          <p:grpSpPr>
            <a:xfrm>
              <a:off x="501650" y="3031393"/>
              <a:ext cx="7671163" cy="1412348"/>
              <a:chOff x="736418" y="4776952"/>
              <a:chExt cx="7671163" cy="1412348"/>
            </a:xfrm>
            <a:grpFill/>
          </p:grpSpPr>
          <p:pic>
            <p:nvPicPr>
              <p:cNvPr id="8" name="Grafik 7"/>
              <p:cNvPicPr>
                <a:picLocks noChangeAspect="1"/>
              </p:cNvPicPr>
              <p:nvPr/>
            </p:nvPicPr>
            <p:blipFill rotWithShape="1">
              <a:blip r:embed="rId5"/>
              <a:srcRect l="49296" t="62902" r="30035" b="27825"/>
              <a:stretch/>
            </p:blipFill>
            <p:spPr>
              <a:xfrm>
                <a:off x="4622799" y="4776952"/>
                <a:ext cx="3780064" cy="1059866"/>
              </a:xfrm>
              <a:prstGeom prst="rect">
                <a:avLst/>
              </a:prstGeom>
              <a:grpFill/>
              <a:ln>
                <a:solidFill>
                  <a:srgbClr val="FF0000"/>
                </a:solidFill>
              </a:ln>
            </p:spPr>
          </p:pic>
          <p:pic>
            <p:nvPicPr>
              <p:cNvPr id="9" name="Grafik 8"/>
              <p:cNvPicPr>
                <a:picLocks noChangeAspect="1"/>
              </p:cNvPicPr>
              <p:nvPr/>
            </p:nvPicPr>
            <p:blipFill rotWithShape="1">
              <a:blip r:embed="rId6"/>
              <a:srcRect t="87556" r="50187"/>
              <a:stretch/>
            </p:blipFill>
            <p:spPr>
              <a:xfrm>
                <a:off x="736418" y="5046029"/>
                <a:ext cx="3835581" cy="716160"/>
              </a:xfrm>
              <a:prstGeom prst="rect">
                <a:avLst/>
              </a:prstGeom>
              <a:grpFill/>
              <a:ln>
                <a:solidFill>
                  <a:srgbClr val="FF0000"/>
                </a:solidFill>
              </a:ln>
            </p:spPr>
          </p:pic>
          <p:sp>
            <p:nvSpPr>
              <p:cNvPr id="10" name="Text Box 12"/>
              <p:cNvSpPr txBox="1">
                <a:spLocks noChangeArrowheads="1"/>
              </p:cNvSpPr>
              <p:nvPr/>
            </p:nvSpPr>
            <p:spPr bwMode="auto">
              <a:xfrm>
                <a:off x="5236520" y="5881523"/>
                <a:ext cx="3171061" cy="307777"/>
              </a:xfrm>
              <a:prstGeom prst="rect">
                <a:avLst/>
              </a:prstGeom>
              <a:grp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defRPr/>
                </a:pPr>
                <a:r>
                  <a:rPr lang="de-DE" altLang="de-DE" sz="1400" b="1" dirty="0"/>
                  <a:t>(Kirschner &amp; De </a:t>
                </a:r>
                <a:r>
                  <a:rPr lang="de-DE" altLang="de-DE" sz="1400" b="1" dirty="0" err="1"/>
                  <a:t>Bruyckere</a:t>
                </a:r>
                <a:r>
                  <a:rPr lang="de-DE" altLang="de-DE" sz="1400" b="1" dirty="0"/>
                  <a:t>, 2017 )</a:t>
                </a:r>
              </a:p>
            </p:txBody>
          </p:sp>
        </p:grpSp>
        <p:sp>
          <p:nvSpPr>
            <p:cNvPr id="3" name="Rechteck 2"/>
            <p:cNvSpPr/>
            <p:nvPr/>
          </p:nvSpPr>
          <p:spPr bwMode="auto">
            <a:xfrm>
              <a:off x="4402667" y="3039533"/>
              <a:ext cx="2658533" cy="160867"/>
            </a:xfrm>
            <a:prstGeom prst="rect">
              <a:avLst/>
            </a:prstGeom>
            <a:grpFill/>
            <a:ln w="28575" cap="flat" cmpd="sng" algn="ctr">
              <a:solidFill>
                <a:schemeClr val="bg1"/>
              </a:solidFill>
              <a:prstDash val="solid"/>
              <a:round/>
              <a:headEnd type="none" w="med" len="med"/>
              <a:tailEnd type="none" w="med" len="med"/>
            </a:ln>
            <a:effectLst/>
          </p:spPr>
          <p:txBody>
            <a:bodyPr wrap="none" anchor="ctr"/>
            <a:lstStyle/>
            <a:p>
              <a:pPr algn="ctr" eaLnBrk="1" hangingPunct="1">
                <a:defRPr/>
              </a:pPr>
              <a:endParaRPr lang="de-DE" sz="2400">
                <a:latin typeface="Arial" charset="0"/>
              </a:endParaRPr>
            </a:p>
          </p:txBody>
        </p:sp>
        <p:sp>
          <p:nvSpPr>
            <p:cNvPr id="12" name="Rechteck 11"/>
            <p:cNvSpPr/>
            <p:nvPr/>
          </p:nvSpPr>
          <p:spPr bwMode="auto">
            <a:xfrm>
              <a:off x="7208809" y="3947974"/>
              <a:ext cx="1313072" cy="137312"/>
            </a:xfrm>
            <a:prstGeom prst="rect">
              <a:avLst/>
            </a:prstGeom>
            <a:grpFill/>
            <a:ln w="28575" cap="flat" cmpd="sng" algn="ctr">
              <a:solidFill>
                <a:schemeClr val="bg1"/>
              </a:solidFill>
              <a:prstDash val="solid"/>
              <a:round/>
              <a:headEnd type="none" w="med" len="med"/>
              <a:tailEnd type="none" w="med" len="med"/>
            </a:ln>
            <a:effectLst/>
          </p:spPr>
          <p:txBody>
            <a:bodyPr wrap="none" anchor="ctr"/>
            <a:lstStyle/>
            <a:p>
              <a:pPr algn="ctr" eaLnBrk="1" hangingPunct="1">
                <a:defRPr/>
              </a:pPr>
              <a:endParaRPr lang="de-DE" sz="2400">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Zukunft ??</a:t>
            </a:r>
          </a:p>
        </p:txBody>
      </p:sp>
      <p:sp>
        <p:nvSpPr>
          <p:cNvPr id="75779"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dirty="0">
                <a:cs typeface="Arial" panose="020B0604020202020204" pitchFamily="34" charset="0"/>
              </a:rPr>
              <a:t>F.-J. Scharfenberg, Didaktik Biologie; W. Wagner, Didaktik Chemie</a:t>
            </a:r>
          </a:p>
        </p:txBody>
      </p:sp>
      <p:sp>
        <p:nvSpPr>
          <p:cNvPr id="6" name="Rectangle 3"/>
          <p:cNvSpPr txBox="1">
            <a:spLocks noChangeArrowheads="1"/>
          </p:cNvSpPr>
          <p:nvPr/>
        </p:nvSpPr>
        <p:spPr bwMode="auto">
          <a:xfrm>
            <a:off x="501650" y="657225"/>
            <a:ext cx="864235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spcBef>
                <a:spcPct val="20000"/>
              </a:spcBef>
              <a:spcAft>
                <a:spcPct val="0"/>
              </a:spcAft>
              <a:buAutoNum type="arabicPeriod"/>
              <a:defRPr sz="2400">
                <a:solidFill>
                  <a:schemeClr val="tx1"/>
                </a:solidFill>
                <a:latin typeface="+mn-lt"/>
                <a:ea typeface="+mn-ea"/>
                <a:cs typeface="+mn-cs"/>
              </a:defRPr>
            </a:lvl1pPr>
            <a:lvl2pPr marL="990600" indent="-533400" algn="l" rtl="0" eaLnBrk="0" fontAlgn="base" hangingPunct="0">
              <a:spcBef>
                <a:spcPct val="20000"/>
              </a:spcBef>
              <a:spcAft>
                <a:spcPct val="0"/>
              </a:spcAft>
              <a:buChar char="–"/>
              <a:defRPr sz="2800">
                <a:solidFill>
                  <a:srgbClr val="800000"/>
                </a:solidFill>
                <a:latin typeface="+mn-lt"/>
              </a:defRPr>
            </a:lvl2pPr>
            <a:lvl3pPr marL="1371600" indent="-457200" algn="l" rtl="0" eaLnBrk="0" fontAlgn="base" hangingPunct="0">
              <a:spcBef>
                <a:spcPct val="20000"/>
              </a:spcBef>
              <a:spcAft>
                <a:spcPct val="0"/>
              </a:spcAft>
              <a:buChar char="•"/>
              <a:defRPr sz="2400">
                <a:solidFill>
                  <a:srgbClr val="800000"/>
                </a:solidFill>
                <a:latin typeface="+mn-lt"/>
              </a:defRPr>
            </a:lvl3pPr>
            <a:lvl4pPr marL="1752600" indent="-381000" algn="l" rtl="0" eaLnBrk="0" fontAlgn="base" hangingPunct="0">
              <a:spcBef>
                <a:spcPct val="20000"/>
              </a:spcBef>
              <a:spcAft>
                <a:spcPct val="0"/>
              </a:spcAft>
              <a:buChar char="–"/>
              <a:defRPr sz="2000">
                <a:solidFill>
                  <a:srgbClr val="800000"/>
                </a:solidFill>
                <a:latin typeface="+mn-lt"/>
              </a:defRPr>
            </a:lvl4pPr>
            <a:lvl5pPr marL="2209800" indent="-381000" algn="l" rtl="0" eaLnBrk="0" fontAlgn="base" hangingPunct="0">
              <a:spcBef>
                <a:spcPct val="20000"/>
              </a:spcBef>
              <a:spcAft>
                <a:spcPct val="0"/>
              </a:spcAft>
              <a:buChar char="»"/>
              <a:defRPr sz="2000">
                <a:solidFill>
                  <a:srgbClr val="800000"/>
                </a:solidFill>
                <a:latin typeface="+mn-lt"/>
              </a:defRPr>
            </a:lvl5pPr>
            <a:lvl6pPr marL="2667000" indent="-381000" algn="l" rtl="0" fontAlgn="base">
              <a:spcBef>
                <a:spcPct val="20000"/>
              </a:spcBef>
              <a:spcAft>
                <a:spcPct val="0"/>
              </a:spcAft>
              <a:buChar char="»"/>
              <a:defRPr sz="2000">
                <a:solidFill>
                  <a:srgbClr val="800000"/>
                </a:solidFill>
                <a:latin typeface="+mn-lt"/>
              </a:defRPr>
            </a:lvl6pPr>
            <a:lvl7pPr marL="3124200" indent="-381000" algn="l" rtl="0" fontAlgn="base">
              <a:spcBef>
                <a:spcPct val="20000"/>
              </a:spcBef>
              <a:spcAft>
                <a:spcPct val="0"/>
              </a:spcAft>
              <a:buChar char="»"/>
              <a:defRPr sz="2000">
                <a:solidFill>
                  <a:srgbClr val="800000"/>
                </a:solidFill>
                <a:latin typeface="+mn-lt"/>
              </a:defRPr>
            </a:lvl7pPr>
            <a:lvl8pPr marL="3581400" indent="-381000" algn="l" rtl="0" fontAlgn="base">
              <a:spcBef>
                <a:spcPct val="20000"/>
              </a:spcBef>
              <a:spcAft>
                <a:spcPct val="0"/>
              </a:spcAft>
              <a:buChar char="»"/>
              <a:defRPr sz="2000">
                <a:solidFill>
                  <a:srgbClr val="800000"/>
                </a:solidFill>
                <a:latin typeface="+mn-lt"/>
              </a:defRPr>
            </a:lvl8pPr>
            <a:lvl9pPr marL="4038600" indent="-381000" algn="l" rtl="0" fontAlgn="base">
              <a:spcBef>
                <a:spcPct val="20000"/>
              </a:spcBef>
              <a:spcAft>
                <a:spcPct val="0"/>
              </a:spcAft>
              <a:buChar char="»"/>
              <a:defRPr sz="2000">
                <a:solidFill>
                  <a:srgbClr val="800000"/>
                </a:solidFill>
                <a:latin typeface="+mn-lt"/>
              </a:defRPr>
            </a:lvl9pPr>
          </a:lstStyle>
          <a:p>
            <a:pPr eaLnBrk="1" hangingPunct="1">
              <a:buFontTx/>
              <a:buNone/>
              <a:defRPr/>
            </a:pPr>
            <a:r>
              <a:rPr lang="de-DE" altLang="de-DE" sz="2800" b="1" kern="0" dirty="0"/>
              <a:t>Anforderungen im Vorbereitungsdienst und im Schuleinsatz</a:t>
            </a:r>
          </a:p>
          <a:p>
            <a:pPr eaLnBrk="1" hangingPunct="1">
              <a:buFontTx/>
              <a:buNone/>
              <a:defRPr/>
            </a:pPr>
            <a:endParaRPr lang="de-DE" altLang="de-DE" sz="2800" b="1" kern="0" dirty="0"/>
          </a:p>
        </p:txBody>
      </p:sp>
      <p:pic>
        <p:nvPicPr>
          <p:cNvPr id="13" name="Grafik 12">
            <a:extLst>
              <a:ext uri="{FF2B5EF4-FFF2-40B4-BE49-F238E27FC236}">
                <a16:creationId xmlns:a16="http://schemas.microsoft.com/office/drawing/2014/main" id="{73595642-C54D-41E1-BE7A-C8E1B2EF0659}"/>
              </a:ext>
            </a:extLst>
          </p:cNvPr>
          <p:cNvPicPr>
            <a:picLocks noChangeAspect="1"/>
          </p:cNvPicPr>
          <p:nvPr/>
        </p:nvPicPr>
        <p:blipFill rotWithShape="1">
          <a:blip r:embed="rId3"/>
          <a:srcRect l="27536" t="17085" r="28406" b="6908"/>
          <a:stretch/>
        </p:blipFill>
        <p:spPr>
          <a:xfrm>
            <a:off x="543339" y="1563757"/>
            <a:ext cx="4505739" cy="4372346"/>
          </a:xfrm>
          <a:prstGeom prst="rect">
            <a:avLst/>
          </a:prstGeom>
        </p:spPr>
      </p:pic>
    </p:spTree>
    <p:extLst>
      <p:ext uri="{BB962C8B-B14F-4D97-AF65-F5344CB8AC3E}">
        <p14:creationId xmlns:p14="http://schemas.microsoft.com/office/powerpoint/2010/main" val="1440309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7"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11 Abschlussbesprechung</a:t>
            </a:r>
          </a:p>
        </p:txBody>
      </p:sp>
      <p:sp>
        <p:nvSpPr>
          <p:cNvPr id="77826" name="Rectangle 1027"/>
          <p:cNvSpPr>
            <a:spLocks noGrp="1" noChangeArrowheads="1"/>
          </p:cNvSpPr>
          <p:nvPr>
            <p:ph idx="1"/>
          </p:nvPr>
        </p:nvSpPr>
        <p:spPr>
          <a:xfrm>
            <a:off x="250825" y="620713"/>
            <a:ext cx="8893175" cy="1160462"/>
          </a:xfrm>
        </p:spPr>
        <p:txBody>
          <a:bodyPr/>
          <a:lstStyle/>
          <a:p>
            <a:pPr eaLnBrk="1" hangingPunct="1">
              <a:buFontTx/>
              <a:buNone/>
            </a:pPr>
            <a:r>
              <a:rPr lang="de-DE" altLang="de-DE" sz="2800" b="1">
                <a:cs typeface="Times New Roman" panose="02020603050405020304" pitchFamily="18" charset="0"/>
              </a:rPr>
              <a:t>11.1 Rückblick</a:t>
            </a:r>
          </a:p>
          <a:p>
            <a:pPr eaLnBrk="1" hangingPunct="1">
              <a:buFontTx/>
              <a:buNone/>
            </a:pPr>
            <a:r>
              <a:rPr lang="de-DE" altLang="de-DE" sz="2800" b="1">
                <a:cs typeface="Times New Roman" panose="02020603050405020304" pitchFamily="18" charset="0"/>
              </a:rPr>
              <a:t>Präsentation</a:t>
            </a:r>
          </a:p>
          <a:p>
            <a:pPr eaLnBrk="1" hangingPunct="1">
              <a:buFontTx/>
              <a:buNone/>
            </a:pPr>
            <a:endParaRPr lang="de-DE" altLang="de-DE" sz="2800" b="1">
              <a:cs typeface="Times New Roman" panose="02020603050405020304" pitchFamily="18" charset="0"/>
            </a:endParaRPr>
          </a:p>
          <a:p>
            <a:pPr lvl="1" eaLnBrk="1" hangingPunct="1">
              <a:buFontTx/>
              <a:buNone/>
            </a:pPr>
            <a:endParaRPr lang="en-US" altLang="de-DE" sz="1400" b="1">
              <a:solidFill>
                <a:schemeClr val="tx1"/>
              </a:solidFill>
            </a:endParaRPr>
          </a:p>
        </p:txBody>
      </p:sp>
      <p:sp>
        <p:nvSpPr>
          <p:cNvPr id="77828"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grpSp>
        <p:nvGrpSpPr>
          <p:cNvPr id="2" name="Group 44"/>
          <p:cNvGrpSpPr>
            <a:grpSpLocks/>
          </p:cNvGrpSpPr>
          <p:nvPr/>
        </p:nvGrpSpPr>
        <p:grpSpPr bwMode="auto">
          <a:xfrm rot="-5400000">
            <a:off x="4121944" y="1581944"/>
            <a:ext cx="900113" cy="5400675"/>
            <a:chOff x="3681" y="535"/>
            <a:chExt cx="567" cy="3402"/>
          </a:xfrm>
        </p:grpSpPr>
        <p:sp>
          <p:nvSpPr>
            <p:cNvPr id="77855" name="Text Box 4"/>
            <p:cNvSpPr txBox="1">
              <a:spLocks noChangeArrowheads="1"/>
            </p:cNvSpPr>
            <p:nvPr/>
          </p:nvSpPr>
          <p:spPr bwMode="auto">
            <a:xfrm>
              <a:off x="3681" y="535"/>
              <a:ext cx="454" cy="341"/>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1</a:t>
              </a:r>
            </a:p>
          </p:txBody>
        </p:sp>
        <p:sp>
          <p:nvSpPr>
            <p:cNvPr id="77856" name="Text Box 5"/>
            <p:cNvSpPr txBox="1">
              <a:spLocks noChangeArrowheads="1"/>
            </p:cNvSpPr>
            <p:nvPr/>
          </p:nvSpPr>
          <p:spPr bwMode="auto">
            <a:xfrm>
              <a:off x="3681" y="1102"/>
              <a:ext cx="454" cy="341"/>
            </a:xfrm>
            <a:prstGeom prst="rect">
              <a:avLst/>
            </a:prstGeom>
            <a:solidFill>
              <a:srgbClr val="DDDDDD"/>
            </a:solidFill>
            <a:ln w="38100" algn="ctr">
              <a:solidFill>
                <a:schemeClr val="tx1"/>
              </a:solidFill>
              <a:miter lim="800000"/>
              <a:headEnd/>
              <a:tailEnd/>
            </a:ln>
          </p:spPr>
          <p:txBody>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2</a:t>
              </a:r>
            </a:p>
          </p:txBody>
        </p:sp>
        <p:sp>
          <p:nvSpPr>
            <p:cNvPr id="77857" name="Text Box 6"/>
            <p:cNvSpPr txBox="1">
              <a:spLocks noChangeArrowheads="1"/>
            </p:cNvSpPr>
            <p:nvPr/>
          </p:nvSpPr>
          <p:spPr bwMode="auto">
            <a:xfrm>
              <a:off x="3681" y="1669"/>
              <a:ext cx="454" cy="341"/>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3</a:t>
              </a:r>
            </a:p>
          </p:txBody>
        </p:sp>
        <p:sp>
          <p:nvSpPr>
            <p:cNvPr id="77858" name="Text Box 7"/>
            <p:cNvSpPr txBox="1">
              <a:spLocks noChangeArrowheads="1"/>
            </p:cNvSpPr>
            <p:nvPr/>
          </p:nvSpPr>
          <p:spPr bwMode="auto">
            <a:xfrm>
              <a:off x="3681" y="2577"/>
              <a:ext cx="454" cy="340"/>
            </a:xfrm>
            <a:prstGeom prst="rect">
              <a:avLst/>
            </a:prstGeom>
            <a:solidFill>
              <a:schemeClr val="tx1"/>
            </a:solidFill>
            <a:ln w="38100" algn="ctr">
              <a:solidFill>
                <a:schemeClr val="tx1"/>
              </a:solidFill>
              <a:miter lim="800000"/>
              <a:headEnd/>
              <a:tailEnd/>
            </a:ln>
          </p:spPr>
          <p:txBody>
            <a:bodyPr anchor="ctr" anchorCtr="1"/>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sz="1600">
                  <a:solidFill>
                    <a:schemeClr val="bg1"/>
                  </a:solidFill>
                </a:rPr>
                <a:t>Ende</a:t>
              </a:r>
            </a:p>
          </p:txBody>
        </p:sp>
        <p:sp>
          <p:nvSpPr>
            <p:cNvPr id="77859" name="Text Box 8"/>
            <p:cNvSpPr txBox="1">
              <a:spLocks noChangeArrowheads="1"/>
            </p:cNvSpPr>
            <p:nvPr/>
          </p:nvSpPr>
          <p:spPr bwMode="auto">
            <a:xfrm>
              <a:off x="3681" y="3030"/>
              <a:ext cx="454" cy="340"/>
            </a:xfrm>
            <a:prstGeom prst="rect">
              <a:avLst/>
            </a:prstGeom>
            <a:solidFill>
              <a:srgbClr val="DDDDDD"/>
            </a:solidFill>
            <a:ln w="38100" algn="ctr">
              <a:solidFill>
                <a:schemeClr val="tx1"/>
              </a:solidFill>
              <a:miter lim="800000"/>
              <a:headEnd/>
              <a:tailEnd/>
            </a:ln>
          </p:spPr>
          <p:txBody>
            <a:bodyPr anchor="ctr" anchorCtr="1"/>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sz="2000"/>
                <a:t>2a</a:t>
              </a:r>
            </a:p>
          </p:txBody>
        </p:sp>
        <p:sp>
          <p:nvSpPr>
            <p:cNvPr id="77860" name="Text Box 10"/>
            <p:cNvSpPr txBox="1">
              <a:spLocks noChangeArrowheads="1"/>
            </p:cNvSpPr>
            <p:nvPr/>
          </p:nvSpPr>
          <p:spPr bwMode="auto">
            <a:xfrm>
              <a:off x="3681" y="3597"/>
              <a:ext cx="454" cy="340"/>
            </a:xfrm>
            <a:prstGeom prst="rect">
              <a:avLst/>
            </a:prstGeom>
            <a:solidFill>
              <a:srgbClr val="DDDDDD"/>
            </a:solidFill>
            <a:ln w="38100" algn="ctr">
              <a:solidFill>
                <a:schemeClr val="tx1"/>
              </a:solidFill>
              <a:miter lim="800000"/>
              <a:headEnd/>
              <a:tailEnd/>
            </a:ln>
          </p:spPr>
          <p:txBody>
            <a:bodyPr anchor="ctr" anchorCtr="1"/>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sz="2000"/>
                <a:t>2b</a:t>
              </a:r>
            </a:p>
          </p:txBody>
        </p:sp>
        <p:sp>
          <p:nvSpPr>
            <p:cNvPr id="77861" name="Line 11"/>
            <p:cNvSpPr>
              <a:spLocks noChangeShapeType="1"/>
            </p:cNvSpPr>
            <p:nvPr/>
          </p:nvSpPr>
          <p:spPr bwMode="auto">
            <a:xfrm>
              <a:off x="3908" y="2010"/>
              <a:ext cx="0" cy="340"/>
            </a:xfrm>
            <a:prstGeom prst="line">
              <a:avLst/>
            </a:prstGeom>
            <a:noFill/>
            <a:ln w="38100">
              <a:solidFill>
                <a:srgbClr val="008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de-DE"/>
            </a:p>
          </p:txBody>
        </p:sp>
        <p:cxnSp>
          <p:nvCxnSpPr>
            <p:cNvPr id="77862" name="AutoShape 12"/>
            <p:cNvCxnSpPr>
              <a:cxnSpLocks noChangeShapeType="1"/>
              <a:stCxn id="77855" idx="2"/>
              <a:endCxn id="77856" idx="0"/>
            </p:cNvCxnSpPr>
            <p:nvPr/>
          </p:nvCxnSpPr>
          <p:spPr bwMode="auto">
            <a:xfrm>
              <a:off x="3908" y="876"/>
              <a:ext cx="0" cy="226"/>
            </a:xfrm>
            <a:prstGeom prst="straightConnector1">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cxnSp>
        <p:cxnSp>
          <p:nvCxnSpPr>
            <p:cNvPr id="77863" name="AutoShape 13"/>
            <p:cNvCxnSpPr>
              <a:cxnSpLocks noChangeShapeType="1"/>
              <a:stCxn id="77856" idx="2"/>
              <a:endCxn id="77857" idx="0"/>
            </p:cNvCxnSpPr>
            <p:nvPr/>
          </p:nvCxnSpPr>
          <p:spPr bwMode="auto">
            <a:xfrm>
              <a:off x="3908" y="1443"/>
              <a:ext cx="0" cy="226"/>
            </a:xfrm>
            <a:prstGeom prst="straightConnector1">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cxnSp>
        <p:cxnSp>
          <p:nvCxnSpPr>
            <p:cNvPr id="77864" name="AutoShape 14"/>
            <p:cNvCxnSpPr>
              <a:cxnSpLocks noChangeShapeType="1"/>
              <a:stCxn id="77856" idx="3"/>
              <a:endCxn id="77859" idx="3"/>
            </p:cNvCxnSpPr>
            <p:nvPr/>
          </p:nvCxnSpPr>
          <p:spPr bwMode="auto">
            <a:xfrm>
              <a:off x="4147" y="1273"/>
              <a:ext cx="1" cy="1927"/>
            </a:xfrm>
            <a:prstGeom prst="bentConnector3">
              <a:avLst>
                <a:gd name="adj1" fmla="val 13200005"/>
              </a:avLst>
            </a:prstGeom>
            <a:noFill/>
            <a:ln w="38100">
              <a:solidFill>
                <a:srgbClr val="FF0000"/>
              </a:solidFill>
              <a:miter lim="800000"/>
              <a:headEnd/>
              <a:tailEnd type="triangle" w="med" len="med"/>
            </a:ln>
            <a:extLst>
              <a:ext uri="{909E8E84-426E-40DD-AFC4-6F175D3DCCD1}">
                <a14:hiddenFill xmlns:a14="http://schemas.microsoft.com/office/drawing/2010/main">
                  <a:noFill/>
                </a14:hiddenFill>
              </a:ext>
            </a:extLst>
          </p:spPr>
        </p:cxnSp>
        <p:cxnSp>
          <p:nvCxnSpPr>
            <p:cNvPr id="77865" name="AutoShape 15"/>
            <p:cNvCxnSpPr>
              <a:cxnSpLocks noChangeShapeType="1"/>
              <a:stCxn id="77859" idx="2"/>
              <a:endCxn id="77860" idx="0"/>
            </p:cNvCxnSpPr>
            <p:nvPr/>
          </p:nvCxnSpPr>
          <p:spPr bwMode="auto">
            <a:xfrm>
              <a:off x="3908" y="3370"/>
              <a:ext cx="0" cy="227"/>
            </a:xfrm>
            <a:prstGeom prst="straightConnector1">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cxnSp>
        <p:cxnSp>
          <p:nvCxnSpPr>
            <p:cNvPr id="77866" name="AutoShape 17"/>
            <p:cNvCxnSpPr>
              <a:cxnSpLocks noChangeShapeType="1"/>
              <a:stCxn id="77860" idx="1"/>
              <a:endCxn id="77857" idx="1"/>
            </p:cNvCxnSpPr>
            <p:nvPr/>
          </p:nvCxnSpPr>
          <p:spPr bwMode="auto">
            <a:xfrm rot="10800000">
              <a:off x="3681" y="1840"/>
              <a:ext cx="8" cy="1927"/>
            </a:xfrm>
            <a:prstGeom prst="bentConnector3">
              <a:avLst>
                <a:gd name="adj1" fmla="val 1800000"/>
              </a:avLst>
            </a:prstGeom>
            <a:noFill/>
            <a:ln w="38100">
              <a:solidFill>
                <a:srgbClr val="FF0000"/>
              </a:solidFill>
              <a:miter lim="800000"/>
              <a:headEnd/>
              <a:tailEnd type="triangle" w="med" len="med"/>
            </a:ln>
            <a:extLst>
              <a:ext uri="{909E8E84-426E-40DD-AFC4-6F175D3DCCD1}">
                <a14:hiddenFill xmlns:a14="http://schemas.microsoft.com/office/drawing/2010/main">
                  <a:noFill/>
                </a14:hiddenFill>
              </a:ext>
            </a:extLst>
          </p:spPr>
        </p:cxnSp>
        <p:sp>
          <p:nvSpPr>
            <p:cNvPr id="77867" name="Oval 22"/>
            <p:cNvSpPr>
              <a:spLocks noChangeArrowheads="1"/>
            </p:cNvSpPr>
            <p:nvPr/>
          </p:nvSpPr>
          <p:spPr bwMode="auto">
            <a:xfrm>
              <a:off x="4021" y="1159"/>
              <a:ext cx="227" cy="226"/>
            </a:xfrm>
            <a:prstGeom prst="ellipse">
              <a:avLst/>
            </a:prstGeom>
            <a:noFill/>
            <a:ln w="38100" algn="ctr">
              <a:solidFill>
                <a:srgbClr val="FF00FF"/>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sp>
          <p:nvSpPr>
            <p:cNvPr id="77868" name="Line 23"/>
            <p:cNvSpPr>
              <a:spLocks noChangeShapeType="1"/>
            </p:cNvSpPr>
            <p:nvPr/>
          </p:nvSpPr>
          <p:spPr bwMode="auto">
            <a:xfrm>
              <a:off x="3794" y="705"/>
              <a:ext cx="0" cy="1985"/>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3" name="Group 45"/>
          <p:cNvGrpSpPr>
            <a:grpSpLocks/>
          </p:cNvGrpSpPr>
          <p:nvPr/>
        </p:nvGrpSpPr>
        <p:grpSpPr bwMode="auto">
          <a:xfrm>
            <a:off x="330200" y="1676400"/>
            <a:ext cx="8483600" cy="1905000"/>
            <a:chOff x="272" y="1527"/>
            <a:chExt cx="5344" cy="1200"/>
          </a:xfrm>
        </p:grpSpPr>
        <p:sp>
          <p:nvSpPr>
            <p:cNvPr id="77831" name="Oval 5"/>
            <p:cNvSpPr>
              <a:spLocks noChangeArrowheads="1"/>
            </p:cNvSpPr>
            <p:nvPr/>
          </p:nvSpPr>
          <p:spPr bwMode="auto">
            <a:xfrm>
              <a:off x="272" y="1928"/>
              <a:ext cx="432" cy="432"/>
            </a:xfrm>
            <a:prstGeom prst="ellipse">
              <a:avLst/>
            </a:prstGeom>
            <a:solidFill>
              <a:schemeClr val="accent2"/>
            </a:solidFill>
            <a:ln w="28575">
              <a:solidFill>
                <a:schemeClr val="tx1"/>
              </a:solidFill>
              <a:round/>
              <a:headEnd/>
              <a:tailEnd/>
            </a:ln>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sp>
          <p:nvSpPr>
            <p:cNvPr id="77832" name="Rectangle 14"/>
            <p:cNvSpPr>
              <a:spLocks noChangeArrowheads="1"/>
            </p:cNvSpPr>
            <p:nvPr/>
          </p:nvSpPr>
          <p:spPr bwMode="auto">
            <a:xfrm>
              <a:off x="1292" y="1952"/>
              <a:ext cx="432" cy="384"/>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sp>
          <p:nvSpPr>
            <p:cNvPr id="77833" name="Rectangle 20"/>
            <p:cNvSpPr>
              <a:spLocks noChangeArrowheads="1"/>
            </p:cNvSpPr>
            <p:nvPr/>
          </p:nvSpPr>
          <p:spPr bwMode="auto">
            <a:xfrm>
              <a:off x="1973" y="1952"/>
              <a:ext cx="432" cy="384"/>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grpSp>
          <p:nvGrpSpPr>
            <p:cNvPr id="77834" name="Group 42"/>
            <p:cNvGrpSpPr>
              <a:grpSpLocks/>
            </p:cNvGrpSpPr>
            <p:nvPr/>
          </p:nvGrpSpPr>
          <p:grpSpPr bwMode="auto">
            <a:xfrm>
              <a:off x="4368" y="1527"/>
              <a:ext cx="1248" cy="1200"/>
              <a:chOff x="4368" y="1152"/>
              <a:chExt cx="1248" cy="1200"/>
            </a:xfrm>
          </p:grpSpPr>
          <p:grpSp>
            <p:nvGrpSpPr>
              <p:cNvPr id="77846" name="Group 21"/>
              <p:cNvGrpSpPr>
                <a:grpSpLocks/>
              </p:cNvGrpSpPr>
              <p:nvPr/>
            </p:nvGrpSpPr>
            <p:grpSpPr bwMode="auto">
              <a:xfrm>
                <a:off x="4368" y="1152"/>
                <a:ext cx="432" cy="1200"/>
                <a:chOff x="4368" y="1344"/>
                <a:chExt cx="432" cy="1200"/>
              </a:xfrm>
            </p:grpSpPr>
            <p:sp>
              <p:nvSpPr>
                <p:cNvPr id="77849" name="Rectangle 22"/>
                <p:cNvSpPr>
                  <a:spLocks noChangeArrowheads="1"/>
                </p:cNvSpPr>
                <p:nvPr/>
              </p:nvSpPr>
              <p:spPr bwMode="auto">
                <a:xfrm>
                  <a:off x="4368" y="1536"/>
                  <a:ext cx="432" cy="384"/>
                </a:xfrm>
                <a:prstGeom prst="rect">
                  <a:avLst/>
                </a:prstGeom>
                <a:solidFill>
                  <a:schemeClr val="hlink"/>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grpSp>
              <p:nvGrpSpPr>
                <p:cNvPr id="77850" name="Group 23"/>
                <p:cNvGrpSpPr>
                  <a:grpSpLocks/>
                </p:cNvGrpSpPr>
                <p:nvPr/>
              </p:nvGrpSpPr>
              <p:grpSpPr bwMode="auto">
                <a:xfrm>
                  <a:off x="4368" y="1344"/>
                  <a:ext cx="432" cy="1200"/>
                  <a:chOff x="3744" y="1056"/>
                  <a:chExt cx="432" cy="1200"/>
                </a:xfrm>
              </p:grpSpPr>
              <p:sp>
                <p:nvSpPr>
                  <p:cNvPr id="77851" name="Oval 24"/>
                  <p:cNvSpPr>
                    <a:spLocks noChangeArrowheads="1"/>
                  </p:cNvSpPr>
                  <p:nvPr/>
                </p:nvSpPr>
                <p:spPr bwMode="auto">
                  <a:xfrm>
                    <a:off x="3744" y="1824"/>
                    <a:ext cx="432" cy="432"/>
                  </a:xfrm>
                  <a:prstGeom prst="ellipse">
                    <a:avLst/>
                  </a:prstGeom>
                  <a:solidFill>
                    <a:schemeClr val="accent2"/>
                  </a:solidFill>
                  <a:ln w="28575">
                    <a:solidFill>
                      <a:schemeClr val="tx1"/>
                    </a:solidFill>
                    <a:round/>
                    <a:headEnd/>
                    <a:tailEnd/>
                  </a:ln>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sp>
                <p:nvSpPr>
                  <p:cNvPr id="77852" name="Rectangle 25"/>
                  <p:cNvSpPr>
                    <a:spLocks noChangeArrowheads="1"/>
                  </p:cNvSpPr>
                  <p:nvPr/>
                </p:nvSpPr>
                <p:spPr bwMode="auto">
                  <a:xfrm>
                    <a:off x="3744" y="1632"/>
                    <a:ext cx="432" cy="384"/>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sp>
                <p:nvSpPr>
                  <p:cNvPr id="77853" name="Line 26"/>
                  <p:cNvSpPr>
                    <a:spLocks noChangeShapeType="1"/>
                  </p:cNvSpPr>
                  <p:nvPr/>
                </p:nvSpPr>
                <p:spPr bwMode="auto">
                  <a:xfrm>
                    <a:off x="3744" y="1056"/>
                    <a:ext cx="0" cy="10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7854" name="Line 27"/>
                  <p:cNvSpPr>
                    <a:spLocks noChangeShapeType="1"/>
                  </p:cNvSpPr>
                  <p:nvPr/>
                </p:nvSpPr>
                <p:spPr bwMode="auto">
                  <a:xfrm>
                    <a:off x="4176" y="1056"/>
                    <a:ext cx="0" cy="10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sp>
            <p:nvSpPr>
              <p:cNvPr id="77847" name="AutoShape 28"/>
              <p:cNvSpPr>
                <a:spLocks/>
              </p:cNvSpPr>
              <p:nvPr/>
            </p:nvSpPr>
            <p:spPr bwMode="auto">
              <a:xfrm>
                <a:off x="4992" y="1248"/>
                <a:ext cx="621" cy="323"/>
              </a:xfrm>
              <a:prstGeom prst="borderCallout1">
                <a:avLst>
                  <a:gd name="adj1" fmla="val 22292"/>
                  <a:gd name="adj2" fmla="val -7731"/>
                  <a:gd name="adj3" fmla="val 137463"/>
                  <a:gd name="adj4" fmla="val -57810"/>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rIns="0"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Öl mit</a:t>
                </a:r>
              </a:p>
              <a:p>
                <a:pPr algn="ctr" eaLnBrk="1" hangingPunct="1">
                  <a:spcBef>
                    <a:spcPct val="0"/>
                  </a:spcBef>
                  <a:buFontTx/>
                  <a:buNone/>
                </a:pPr>
                <a:r>
                  <a:rPr lang="de-DE" altLang="de-DE" sz="1200"/>
                  <a:t>Sudan III</a:t>
                </a:r>
              </a:p>
            </p:txBody>
          </p:sp>
          <p:sp>
            <p:nvSpPr>
              <p:cNvPr id="77848" name="AutoShape 29"/>
              <p:cNvSpPr>
                <a:spLocks/>
              </p:cNvSpPr>
              <p:nvPr/>
            </p:nvSpPr>
            <p:spPr bwMode="auto">
              <a:xfrm>
                <a:off x="4992" y="1667"/>
                <a:ext cx="624" cy="323"/>
              </a:xfrm>
              <a:prstGeom prst="borderCallout1">
                <a:avLst>
                  <a:gd name="adj1" fmla="val 22292"/>
                  <a:gd name="adj2" fmla="val -7694"/>
                  <a:gd name="adj3" fmla="val 137463"/>
                  <a:gd name="adj4" fmla="val -57051"/>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rIns="0"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Wasser mit</a:t>
                </a:r>
              </a:p>
              <a:p>
                <a:pPr algn="ctr" eaLnBrk="1" hangingPunct="1">
                  <a:spcBef>
                    <a:spcPct val="0"/>
                  </a:spcBef>
                  <a:buFontTx/>
                  <a:buNone/>
                </a:pPr>
                <a:r>
                  <a:rPr lang="de-DE" altLang="de-DE" sz="1200"/>
                  <a:t>Methylenblau</a:t>
                </a:r>
              </a:p>
            </p:txBody>
          </p:sp>
        </p:grpSp>
        <p:sp>
          <p:nvSpPr>
            <p:cNvPr id="77835" name="Line 30"/>
            <p:cNvSpPr>
              <a:spLocks noChangeShapeType="1"/>
            </p:cNvSpPr>
            <p:nvPr/>
          </p:nvSpPr>
          <p:spPr bwMode="auto">
            <a:xfrm>
              <a:off x="1066" y="1640"/>
              <a:ext cx="0" cy="100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7836" name="AutoShape 31"/>
            <p:cNvSpPr>
              <a:spLocks/>
            </p:cNvSpPr>
            <p:nvPr/>
          </p:nvSpPr>
          <p:spPr bwMode="auto">
            <a:xfrm>
              <a:off x="3163" y="1982"/>
              <a:ext cx="624" cy="323"/>
            </a:xfrm>
            <a:prstGeom prst="borderCallout2">
              <a:avLst>
                <a:gd name="adj1" fmla="val 22292"/>
                <a:gd name="adj2" fmla="val -7694"/>
                <a:gd name="adj3" fmla="val 22292"/>
                <a:gd name="adj4" fmla="val -32370"/>
                <a:gd name="adj5" fmla="val 137463"/>
                <a:gd name="adj6" fmla="val -57051"/>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rIns="0"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xyz</a:t>
              </a:r>
            </a:p>
          </p:txBody>
        </p:sp>
        <p:sp>
          <p:nvSpPr>
            <p:cNvPr id="77837" name="Text Box 33"/>
            <p:cNvSpPr txBox="1">
              <a:spLocks noChangeArrowheads="1"/>
            </p:cNvSpPr>
            <p:nvPr/>
          </p:nvSpPr>
          <p:spPr bwMode="auto">
            <a:xfrm>
              <a:off x="3844" y="2000"/>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a:t>
              </a:r>
            </a:p>
          </p:txBody>
        </p:sp>
        <p:sp>
          <p:nvSpPr>
            <p:cNvPr id="77838" name="Text Box 35"/>
            <p:cNvSpPr txBox="1">
              <a:spLocks noChangeArrowheads="1"/>
            </p:cNvSpPr>
            <p:nvPr/>
          </p:nvSpPr>
          <p:spPr bwMode="auto">
            <a:xfrm>
              <a:off x="1009" y="2000"/>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a:t>
              </a:r>
            </a:p>
          </p:txBody>
        </p:sp>
        <p:sp>
          <p:nvSpPr>
            <p:cNvPr id="77839" name="Text Box 36"/>
            <p:cNvSpPr txBox="1">
              <a:spLocks noChangeArrowheads="1"/>
            </p:cNvSpPr>
            <p:nvPr/>
          </p:nvSpPr>
          <p:spPr bwMode="auto">
            <a:xfrm>
              <a:off x="1689" y="2000"/>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a:t>
              </a:r>
            </a:p>
          </p:txBody>
        </p:sp>
        <p:grpSp>
          <p:nvGrpSpPr>
            <p:cNvPr id="77840" name="Group 41"/>
            <p:cNvGrpSpPr>
              <a:grpSpLocks/>
            </p:cNvGrpSpPr>
            <p:nvPr/>
          </p:nvGrpSpPr>
          <p:grpSpPr bwMode="auto">
            <a:xfrm>
              <a:off x="2370" y="2000"/>
              <a:ext cx="510" cy="288"/>
              <a:chOff x="2370" y="1536"/>
              <a:chExt cx="510" cy="288"/>
            </a:xfrm>
          </p:grpSpPr>
          <p:sp>
            <p:nvSpPr>
              <p:cNvPr id="77844" name="Text Box 37"/>
              <p:cNvSpPr txBox="1">
                <a:spLocks noChangeArrowheads="1"/>
              </p:cNvSpPr>
              <p:nvPr/>
            </p:nvSpPr>
            <p:spPr bwMode="auto">
              <a:xfrm>
                <a:off x="2370" y="1536"/>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a:t>
                </a:r>
              </a:p>
            </p:txBody>
          </p:sp>
          <p:sp>
            <p:nvSpPr>
              <p:cNvPr id="77845" name="Text Box 38"/>
              <p:cNvSpPr txBox="1">
                <a:spLocks noChangeArrowheads="1"/>
              </p:cNvSpPr>
              <p:nvPr/>
            </p:nvSpPr>
            <p:spPr bwMode="auto">
              <a:xfrm>
                <a:off x="2540" y="1536"/>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2</a:t>
                </a:r>
              </a:p>
            </p:txBody>
          </p:sp>
        </p:grpSp>
        <p:grpSp>
          <p:nvGrpSpPr>
            <p:cNvPr id="77841" name="Group 40"/>
            <p:cNvGrpSpPr>
              <a:grpSpLocks/>
            </p:cNvGrpSpPr>
            <p:nvPr/>
          </p:nvGrpSpPr>
          <p:grpSpPr bwMode="auto">
            <a:xfrm>
              <a:off x="668" y="2000"/>
              <a:ext cx="453" cy="288"/>
              <a:chOff x="782" y="1536"/>
              <a:chExt cx="453" cy="288"/>
            </a:xfrm>
          </p:grpSpPr>
          <p:sp>
            <p:nvSpPr>
              <p:cNvPr id="77842" name="Text Box 34"/>
              <p:cNvSpPr txBox="1">
                <a:spLocks noChangeArrowheads="1"/>
              </p:cNvSpPr>
              <p:nvPr/>
            </p:nvSpPr>
            <p:spPr bwMode="auto">
              <a:xfrm>
                <a:off x="782" y="1536"/>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a:t>
                </a:r>
              </a:p>
            </p:txBody>
          </p:sp>
          <p:sp>
            <p:nvSpPr>
              <p:cNvPr id="77843" name="Text Box 39"/>
              <p:cNvSpPr txBox="1">
                <a:spLocks noChangeArrowheads="1"/>
              </p:cNvSpPr>
              <p:nvPr/>
            </p:nvSpPr>
            <p:spPr bwMode="auto">
              <a:xfrm>
                <a:off x="895" y="1536"/>
                <a:ext cx="3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50000"/>
                  </a:spcBef>
                  <a:buFontTx/>
                  <a:buNone/>
                </a:pPr>
                <a:r>
                  <a:rPr lang="de-DE" altLang="de-DE"/>
                  <a:t>2</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5"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11 Abschlussbesprechung</a:t>
            </a:r>
          </a:p>
        </p:txBody>
      </p:sp>
      <p:sp>
        <p:nvSpPr>
          <p:cNvPr id="40963" name="Rectangle 1027"/>
          <p:cNvSpPr>
            <a:spLocks noGrp="1" noChangeArrowheads="1"/>
          </p:cNvSpPr>
          <p:nvPr>
            <p:ph idx="1"/>
          </p:nvPr>
        </p:nvSpPr>
        <p:spPr>
          <a:xfrm>
            <a:off x="250825" y="568325"/>
            <a:ext cx="8893175" cy="1076325"/>
          </a:xfrm>
        </p:spPr>
        <p:txBody>
          <a:bodyPr/>
          <a:lstStyle/>
          <a:p>
            <a:pPr eaLnBrk="1" hangingPunct="1">
              <a:buFontTx/>
              <a:buNone/>
            </a:pPr>
            <a:r>
              <a:rPr lang="de-DE" altLang="de-DE" sz="2800" b="1">
                <a:cs typeface="Times New Roman" panose="02020603050405020304" pitchFamily="18" charset="0"/>
              </a:rPr>
              <a:t>11.1 Rückblick</a:t>
            </a:r>
          </a:p>
          <a:p>
            <a:pPr eaLnBrk="1" hangingPunct="1">
              <a:buFontTx/>
              <a:buNone/>
            </a:pPr>
            <a:r>
              <a:rPr lang="de-DE" altLang="de-DE" sz="2800" b="1">
                <a:cs typeface="Times New Roman" panose="02020603050405020304" pitchFamily="18" charset="0"/>
              </a:rPr>
              <a:t>Texteditoren</a:t>
            </a:r>
          </a:p>
          <a:p>
            <a:pPr eaLnBrk="1" hangingPunct="1">
              <a:buFontTx/>
              <a:buNone/>
            </a:pPr>
            <a:endParaRPr lang="de-DE" altLang="de-DE" sz="2800" b="1">
              <a:cs typeface="Times New Roman" panose="02020603050405020304" pitchFamily="18" charset="0"/>
            </a:endParaRPr>
          </a:p>
          <a:p>
            <a:pPr lvl="1" eaLnBrk="1" hangingPunct="1">
              <a:buFontTx/>
              <a:buNone/>
            </a:pPr>
            <a:endParaRPr lang="en-US" altLang="de-DE" sz="1400" b="1">
              <a:solidFill>
                <a:schemeClr val="tx1"/>
              </a:solidFill>
            </a:endParaRPr>
          </a:p>
        </p:txBody>
      </p:sp>
      <p:sp>
        <p:nvSpPr>
          <p:cNvPr id="7987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pic>
        <p:nvPicPr>
          <p:cNvPr id="52280" name="Grafik 14" descr="word2007.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349500"/>
            <a:ext cx="58023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81" name="AutoShape 7"/>
          <p:cNvSpPr>
            <a:spLocks/>
          </p:cNvSpPr>
          <p:nvPr/>
        </p:nvSpPr>
        <p:spPr bwMode="auto">
          <a:xfrm>
            <a:off x="6232525" y="1341438"/>
            <a:ext cx="2700338" cy="358775"/>
          </a:xfrm>
          <a:prstGeom prst="borderCallout1">
            <a:avLst>
              <a:gd name="adj1" fmla="val 28347"/>
              <a:gd name="adj2" fmla="val -3213"/>
              <a:gd name="adj3" fmla="val 297671"/>
              <a:gd name="adj4" fmla="val -106296"/>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Titelleiste</a:t>
            </a:r>
          </a:p>
        </p:txBody>
      </p:sp>
      <p:sp>
        <p:nvSpPr>
          <p:cNvPr id="64520" name="AutoShape 8"/>
          <p:cNvSpPr>
            <a:spLocks/>
          </p:cNvSpPr>
          <p:nvPr/>
        </p:nvSpPr>
        <p:spPr bwMode="auto">
          <a:xfrm>
            <a:off x="6227763" y="1773238"/>
            <a:ext cx="2700337" cy="360362"/>
          </a:xfrm>
          <a:prstGeom prst="borderCallout1">
            <a:avLst>
              <a:gd name="adj1" fmla="val 31718"/>
              <a:gd name="adj2" fmla="val -3213"/>
              <a:gd name="adj3" fmla="val 220472"/>
              <a:gd name="adj4" fmla="val -93190"/>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Registerkarte</a:t>
            </a:r>
          </a:p>
        </p:txBody>
      </p:sp>
      <p:sp>
        <p:nvSpPr>
          <p:cNvPr id="64523" name="AutoShape 11"/>
          <p:cNvSpPr>
            <a:spLocks/>
          </p:cNvSpPr>
          <p:nvPr/>
        </p:nvSpPr>
        <p:spPr bwMode="auto">
          <a:xfrm>
            <a:off x="6227763" y="3860800"/>
            <a:ext cx="2700337" cy="360363"/>
          </a:xfrm>
          <a:prstGeom prst="borderCallout1">
            <a:avLst>
              <a:gd name="adj1" fmla="val 22713"/>
              <a:gd name="adj2" fmla="val -3213"/>
              <a:gd name="adj3" fmla="val -206500"/>
              <a:gd name="adj4" fmla="val -72736"/>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Lineal</a:t>
            </a:r>
          </a:p>
        </p:txBody>
      </p:sp>
      <p:sp>
        <p:nvSpPr>
          <p:cNvPr id="64524" name="AutoShape 12"/>
          <p:cNvSpPr>
            <a:spLocks/>
          </p:cNvSpPr>
          <p:nvPr/>
        </p:nvSpPr>
        <p:spPr bwMode="auto">
          <a:xfrm>
            <a:off x="6227763" y="4292600"/>
            <a:ext cx="2700337" cy="360363"/>
          </a:xfrm>
          <a:prstGeom prst="borderCallout1">
            <a:avLst>
              <a:gd name="adj1" fmla="val 15894"/>
              <a:gd name="adj2" fmla="val -3213"/>
              <a:gd name="adj3" fmla="val 35778"/>
              <a:gd name="adj4" fmla="val -66148"/>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Dokumentfenster</a:t>
            </a:r>
          </a:p>
        </p:txBody>
      </p:sp>
      <p:sp>
        <p:nvSpPr>
          <p:cNvPr id="64526" name="AutoShape 14"/>
          <p:cNvSpPr>
            <a:spLocks/>
          </p:cNvSpPr>
          <p:nvPr/>
        </p:nvSpPr>
        <p:spPr bwMode="auto">
          <a:xfrm>
            <a:off x="6227763" y="4724400"/>
            <a:ext cx="2700337" cy="360363"/>
          </a:xfrm>
          <a:prstGeom prst="borderCallout1">
            <a:avLst>
              <a:gd name="adj1" fmla="val 15894"/>
              <a:gd name="adj2" fmla="val -3213"/>
              <a:gd name="adj3" fmla="val -42653"/>
              <a:gd name="adj4" fmla="val -10019"/>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Bildlaufleiste</a:t>
            </a:r>
          </a:p>
        </p:txBody>
      </p:sp>
      <p:sp>
        <p:nvSpPr>
          <p:cNvPr id="64527" name="AutoShape 15"/>
          <p:cNvSpPr>
            <a:spLocks/>
          </p:cNvSpPr>
          <p:nvPr/>
        </p:nvSpPr>
        <p:spPr bwMode="auto">
          <a:xfrm>
            <a:off x="6227763" y="5589588"/>
            <a:ext cx="2700337" cy="360362"/>
          </a:xfrm>
          <a:prstGeom prst="borderCallout1">
            <a:avLst>
              <a:gd name="adj1" fmla="val 22713"/>
              <a:gd name="adj2" fmla="val -3213"/>
              <a:gd name="adj3" fmla="val -122171"/>
              <a:gd name="adj4" fmla="val -7271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Statusleiste</a:t>
            </a:r>
          </a:p>
        </p:txBody>
      </p:sp>
      <p:grpSp>
        <p:nvGrpSpPr>
          <p:cNvPr id="2" name="Gruppieren 22"/>
          <p:cNvGrpSpPr>
            <a:grpSpLocks/>
          </p:cNvGrpSpPr>
          <p:nvPr/>
        </p:nvGrpSpPr>
        <p:grpSpPr bwMode="auto">
          <a:xfrm>
            <a:off x="2339975" y="2636838"/>
            <a:ext cx="6588125" cy="720725"/>
            <a:chOff x="2339752" y="2636912"/>
            <a:chExt cx="6588011" cy="720000"/>
          </a:xfrm>
        </p:grpSpPr>
        <p:sp>
          <p:nvSpPr>
            <p:cNvPr id="79891" name="AutoShape 10"/>
            <p:cNvSpPr>
              <a:spLocks/>
            </p:cNvSpPr>
            <p:nvPr/>
          </p:nvSpPr>
          <p:spPr bwMode="auto">
            <a:xfrm>
              <a:off x="6227763" y="2636912"/>
              <a:ext cx="2700000" cy="720000"/>
            </a:xfrm>
            <a:prstGeom prst="borderCallout1">
              <a:avLst>
                <a:gd name="adj1" fmla="val 15861"/>
                <a:gd name="adj2" fmla="val -3213"/>
                <a:gd name="adj3" fmla="val 26005"/>
                <a:gd name="adj4" fmla="val -106991"/>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Befehlsgruppe mit Befehlsschaltflächen</a:t>
              </a:r>
            </a:p>
          </p:txBody>
        </p:sp>
        <p:sp>
          <p:nvSpPr>
            <p:cNvPr id="79892" name="Rechteck 16"/>
            <p:cNvSpPr>
              <a:spLocks noChangeArrowheads="1"/>
            </p:cNvSpPr>
            <p:nvPr/>
          </p:nvSpPr>
          <p:spPr bwMode="auto">
            <a:xfrm>
              <a:off x="2339752" y="2636912"/>
              <a:ext cx="1008112" cy="360040"/>
            </a:xfrm>
            <a:prstGeom prst="rect">
              <a:avLst/>
            </a:prstGeom>
            <a:noFill/>
            <a:ln w="28575" algn="ctr">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grpSp>
      <p:sp>
        <p:nvSpPr>
          <p:cNvPr id="18" name="AutoShape 8"/>
          <p:cNvSpPr>
            <a:spLocks/>
          </p:cNvSpPr>
          <p:nvPr/>
        </p:nvSpPr>
        <p:spPr bwMode="auto">
          <a:xfrm>
            <a:off x="6227763" y="909638"/>
            <a:ext cx="2700337" cy="360362"/>
          </a:xfrm>
          <a:prstGeom prst="borderCallout1">
            <a:avLst>
              <a:gd name="adj1" fmla="val 31718"/>
              <a:gd name="adj2" fmla="val -3213"/>
              <a:gd name="adj3" fmla="val 435981"/>
              <a:gd name="adj4" fmla="val -199662"/>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Schnellzugriff</a:t>
            </a:r>
          </a:p>
        </p:txBody>
      </p:sp>
      <p:sp>
        <p:nvSpPr>
          <p:cNvPr id="19" name="AutoShape 15"/>
          <p:cNvSpPr>
            <a:spLocks/>
          </p:cNvSpPr>
          <p:nvPr/>
        </p:nvSpPr>
        <p:spPr bwMode="auto">
          <a:xfrm>
            <a:off x="6227763" y="5157788"/>
            <a:ext cx="2700337" cy="358775"/>
          </a:xfrm>
          <a:prstGeom prst="borderCallout1">
            <a:avLst>
              <a:gd name="adj1" fmla="val 22713"/>
              <a:gd name="adj2" fmla="val -3213"/>
              <a:gd name="adj3" fmla="val 3093"/>
              <a:gd name="adj4" fmla="val -48125"/>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Layout</a:t>
            </a:r>
          </a:p>
        </p:txBody>
      </p:sp>
      <p:sp>
        <p:nvSpPr>
          <p:cNvPr id="20" name="AutoShape 15"/>
          <p:cNvSpPr>
            <a:spLocks/>
          </p:cNvSpPr>
          <p:nvPr/>
        </p:nvSpPr>
        <p:spPr bwMode="auto">
          <a:xfrm>
            <a:off x="6227763" y="3429000"/>
            <a:ext cx="2700337" cy="360363"/>
          </a:xfrm>
          <a:prstGeom prst="borderCallout1">
            <a:avLst>
              <a:gd name="adj1" fmla="val 22713"/>
              <a:gd name="adj2" fmla="val -3213"/>
              <a:gd name="adj3" fmla="val -90856"/>
              <a:gd name="adj4" fmla="val -8227"/>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Dokumentteiler</a:t>
            </a:r>
          </a:p>
        </p:txBody>
      </p:sp>
      <p:grpSp>
        <p:nvGrpSpPr>
          <p:cNvPr id="3" name="Gruppieren 21"/>
          <p:cNvGrpSpPr>
            <a:grpSpLocks/>
          </p:cNvGrpSpPr>
          <p:nvPr/>
        </p:nvGrpSpPr>
        <p:grpSpPr bwMode="auto">
          <a:xfrm>
            <a:off x="323850" y="2205038"/>
            <a:ext cx="8609013" cy="863600"/>
            <a:chOff x="323528" y="2204864"/>
            <a:chExt cx="8608997" cy="864096"/>
          </a:xfrm>
        </p:grpSpPr>
        <p:sp>
          <p:nvSpPr>
            <p:cNvPr id="79889" name="AutoShape 9"/>
            <p:cNvSpPr>
              <a:spLocks/>
            </p:cNvSpPr>
            <p:nvPr/>
          </p:nvSpPr>
          <p:spPr bwMode="auto">
            <a:xfrm>
              <a:off x="6232525" y="2204864"/>
              <a:ext cx="2700000" cy="360000"/>
            </a:xfrm>
            <a:prstGeom prst="borderCallout1">
              <a:avLst>
                <a:gd name="adj1" fmla="val 31718"/>
                <a:gd name="adj2" fmla="val -3213"/>
                <a:gd name="adj3" fmla="val 84093"/>
                <a:gd name="adj4" fmla="val -11727"/>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eaLnBrk="1" hangingPunct="1">
                <a:spcBef>
                  <a:spcPct val="0"/>
                </a:spcBef>
                <a:buFontTx/>
                <a:buNone/>
              </a:pPr>
              <a:r>
                <a:rPr lang="de-DE" altLang="de-DE" sz="2000"/>
                <a:t>Multifunktionsleiste</a:t>
              </a:r>
            </a:p>
          </p:txBody>
        </p:sp>
        <p:sp>
          <p:nvSpPr>
            <p:cNvPr id="79890" name="Rechteck 20"/>
            <p:cNvSpPr>
              <a:spLocks noChangeArrowheads="1"/>
            </p:cNvSpPr>
            <p:nvPr/>
          </p:nvSpPr>
          <p:spPr bwMode="auto">
            <a:xfrm>
              <a:off x="323528" y="2492896"/>
              <a:ext cx="5616624" cy="576064"/>
            </a:xfrm>
            <a:prstGeom prst="rect">
              <a:avLst/>
            </a:prstGeom>
            <a:noFill/>
            <a:ln w="28575"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endParaRPr lang="de-DE" altLang="de-DE"/>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22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2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5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5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5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5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5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81" grpId="0" animBg="1"/>
      <p:bldP spid="64520" grpId="0" animBg="1"/>
      <p:bldP spid="64523" grpId="0" animBg="1"/>
      <p:bldP spid="64524" grpId="0" animBg="1"/>
      <p:bldP spid="64526" grpId="0" animBg="1"/>
      <p:bldP spid="64527" grpId="0" animBg="1"/>
      <p:bldP spid="18" grpId="0" animBg="1"/>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3"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11 Abschlussbesprechung</a:t>
            </a:r>
          </a:p>
        </p:txBody>
      </p:sp>
      <p:sp>
        <p:nvSpPr>
          <p:cNvPr id="81922" name="Rectangle 1027"/>
          <p:cNvSpPr>
            <a:spLocks noGrp="1" noChangeArrowheads="1"/>
          </p:cNvSpPr>
          <p:nvPr>
            <p:ph idx="1"/>
          </p:nvPr>
        </p:nvSpPr>
        <p:spPr>
          <a:xfrm>
            <a:off x="250825" y="568325"/>
            <a:ext cx="8893175" cy="5373688"/>
          </a:xfrm>
        </p:spPr>
        <p:txBody>
          <a:bodyPr/>
          <a:lstStyle/>
          <a:p>
            <a:pPr eaLnBrk="1" hangingPunct="1">
              <a:buFontTx/>
              <a:buNone/>
            </a:pPr>
            <a:r>
              <a:rPr lang="de-DE" altLang="de-DE" sz="2800" b="1">
                <a:cs typeface="Times New Roman" panose="02020603050405020304" pitchFamily="18" charset="0"/>
              </a:rPr>
              <a:t>11.1 Rückblick</a:t>
            </a:r>
          </a:p>
          <a:p>
            <a:pPr eaLnBrk="1" hangingPunct="1">
              <a:buFontTx/>
              <a:buNone/>
            </a:pPr>
            <a:r>
              <a:rPr lang="de-DE" altLang="de-DE" sz="2800" b="1">
                <a:cs typeface="Times New Roman" panose="02020603050405020304" pitchFamily="18" charset="0"/>
              </a:rPr>
              <a:t>Tabellenkalkulation</a:t>
            </a:r>
          </a:p>
          <a:p>
            <a:pPr eaLnBrk="1" hangingPunct="1">
              <a:buFontTx/>
              <a:buNone/>
            </a:pPr>
            <a:endParaRPr lang="de-DE" altLang="de-DE" sz="2800" b="1">
              <a:cs typeface="Times New Roman" panose="02020603050405020304" pitchFamily="18" charset="0"/>
            </a:endParaRPr>
          </a:p>
          <a:p>
            <a:pPr lvl="1" eaLnBrk="1" hangingPunct="1">
              <a:buFontTx/>
              <a:buNone/>
            </a:pPr>
            <a:endParaRPr lang="en-US" altLang="de-DE" sz="1400" b="1">
              <a:solidFill>
                <a:schemeClr val="tx1"/>
              </a:solidFill>
            </a:endParaRPr>
          </a:p>
        </p:txBody>
      </p:sp>
      <p:sp>
        <p:nvSpPr>
          <p:cNvPr id="81924"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pic>
        <p:nvPicPr>
          <p:cNvPr id="235542" name="Picture 22"/>
          <p:cNvPicPr>
            <a:picLocks noChangeAspect="1" noChangeArrowheads="1"/>
          </p:cNvPicPr>
          <p:nvPr/>
        </p:nvPicPr>
        <p:blipFill>
          <a:blip r:embed="rId3">
            <a:extLst>
              <a:ext uri="{28A0092B-C50C-407E-A947-70E740481C1C}">
                <a14:useLocalDpi xmlns:a14="http://schemas.microsoft.com/office/drawing/2010/main" val="0"/>
              </a:ext>
            </a:extLst>
          </a:blip>
          <a:srcRect t="18663" r="23518" b="7269"/>
          <a:stretch>
            <a:fillRect/>
          </a:stretch>
        </p:blipFill>
        <p:spPr bwMode="auto">
          <a:xfrm>
            <a:off x="384175" y="1549400"/>
            <a:ext cx="6770688"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1"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11 Abschlussbesprechung</a:t>
            </a:r>
          </a:p>
        </p:txBody>
      </p:sp>
      <p:sp>
        <p:nvSpPr>
          <p:cNvPr id="83970" name="Rectangle 1027"/>
          <p:cNvSpPr>
            <a:spLocks noGrp="1" noChangeArrowheads="1"/>
          </p:cNvSpPr>
          <p:nvPr>
            <p:ph idx="1"/>
          </p:nvPr>
        </p:nvSpPr>
        <p:spPr>
          <a:xfrm>
            <a:off x="250825" y="620713"/>
            <a:ext cx="8893175" cy="1160462"/>
          </a:xfrm>
        </p:spPr>
        <p:txBody>
          <a:bodyPr/>
          <a:lstStyle/>
          <a:p>
            <a:pPr eaLnBrk="1" hangingPunct="1">
              <a:buFontTx/>
              <a:buNone/>
            </a:pPr>
            <a:r>
              <a:rPr lang="de-DE" altLang="de-DE" sz="2800" b="1">
                <a:cs typeface="Times New Roman" panose="02020603050405020304" pitchFamily="18" charset="0"/>
              </a:rPr>
              <a:t>11.1 Rückblick</a:t>
            </a:r>
          </a:p>
          <a:p>
            <a:pPr eaLnBrk="1" hangingPunct="1">
              <a:buFontTx/>
              <a:buNone/>
            </a:pPr>
            <a:r>
              <a:rPr lang="de-DE" altLang="de-DE" sz="2800" b="1">
                <a:cs typeface="Times New Roman" panose="02020603050405020304" pitchFamily="18" charset="0"/>
              </a:rPr>
              <a:t>Bildbearbeitung</a:t>
            </a:r>
          </a:p>
          <a:p>
            <a:pPr eaLnBrk="1" hangingPunct="1">
              <a:buFontTx/>
              <a:buNone/>
            </a:pPr>
            <a:endParaRPr lang="de-DE" altLang="de-DE" sz="2800" b="1">
              <a:cs typeface="Times New Roman" panose="02020603050405020304" pitchFamily="18" charset="0"/>
            </a:endParaRPr>
          </a:p>
          <a:p>
            <a:pPr lvl="1" eaLnBrk="1" hangingPunct="1">
              <a:buFontTx/>
              <a:buNone/>
            </a:pPr>
            <a:endParaRPr lang="en-US" altLang="de-DE" sz="1400" b="1">
              <a:solidFill>
                <a:schemeClr val="tx1"/>
              </a:solidFill>
            </a:endParaRPr>
          </a:p>
        </p:txBody>
      </p:sp>
      <p:sp>
        <p:nvSpPr>
          <p:cNvPr id="83972"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grpSp>
        <p:nvGrpSpPr>
          <p:cNvPr id="2" name="Group 10"/>
          <p:cNvGrpSpPr>
            <a:grpSpLocks/>
          </p:cNvGrpSpPr>
          <p:nvPr/>
        </p:nvGrpSpPr>
        <p:grpSpPr bwMode="auto">
          <a:xfrm>
            <a:off x="3322638" y="1414463"/>
            <a:ext cx="4895850" cy="4895850"/>
            <a:chOff x="1338" y="618"/>
            <a:chExt cx="3084" cy="3084"/>
          </a:xfrm>
        </p:grpSpPr>
        <p:cxnSp>
          <p:nvCxnSpPr>
            <p:cNvPr id="83975" name="Gerade Verbindung mit Pfeil 5"/>
            <p:cNvCxnSpPr>
              <a:cxnSpLocks noChangeShapeType="1"/>
            </p:cNvCxnSpPr>
            <p:nvPr/>
          </p:nvCxnSpPr>
          <p:spPr bwMode="auto">
            <a:xfrm flipH="1">
              <a:off x="1338" y="3521"/>
              <a:ext cx="3084" cy="0"/>
            </a:xfrm>
            <a:prstGeom prst="straightConnector1">
              <a:avLst/>
            </a:prstGeom>
            <a:noFill/>
            <a:ln w="76200" algn="ctr">
              <a:solidFill>
                <a:schemeClr val="tx1"/>
              </a:solidFill>
              <a:round/>
              <a:headEnd type="triangle" w="med" len="med"/>
              <a:tailEnd/>
            </a:ln>
            <a:extLst>
              <a:ext uri="{909E8E84-426E-40DD-AFC4-6F175D3DCCD1}">
                <a14:hiddenFill xmlns:a14="http://schemas.microsoft.com/office/drawing/2010/main">
                  <a:noFill/>
                </a14:hiddenFill>
              </a:ext>
            </a:extLst>
          </p:spPr>
        </p:cxnSp>
        <p:grpSp>
          <p:nvGrpSpPr>
            <p:cNvPr id="83976" name="Group 9"/>
            <p:cNvGrpSpPr>
              <a:grpSpLocks/>
            </p:cNvGrpSpPr>
            <p:nvPr/>
          </p:nvGrpSpPr>
          <p:grpSpPr bwMode="auto">
            <a:xfrm>
              <a:off x="1519" y="618"/>
              <a:ext cx="2733" cy="3084"/>
              <a:chOff x="1519" y="618"/>
              <a:chExt cx="2733" cy="3084"/>
            </a:xfrm>
          </p:grpSpPr>
          <p:cxnSp>
            <p:nvCxnSpPr>
              <p:cNvPr id="83977" name="Gerade Verbindung mit Pfeil 4"/>
              <p:cNvCxnSpPr>
                <a:cxnSpLocks noChangeShapeType="1"/>
              </p:cNvCxnSpPr>
              <p:nvPr/>
            </p:nvCxnSpPr>
            <p:spPr bwMode="auto">
              <a:xfrm>
                <a:off x="1519" y="618"/>
                <a:ext cx="0" cy="3084"/>
              </a:xfrm>
              <a:prstGeom prst="straightConnector1">
                <a:avLst/>
              </a:prstGeom>
              <a:noFill/>
              <a:ln w="76200" algn="ctr">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8" name="Freihandform 7"/>
              <p:cNvSpPr/>
              <p:nvPr/>
            </p:nvSpPr>
            <p:spPr bwMode="auto">
              <a:xfrm>
                <a:off x="1917" y="1220"/>
                <a:ext cx="2335" cy="2077"/>
              </a:xfrm>
              <a:custGeom>
                <a:avLst/>
                <a:gdLst>
                  <a:gd name="connsiteX0" fmla="*/ 1167064 w 3705727"/>
                  <a:gd name="connsiteY0" fmla="*/ 445169 h 3296653"/>
                  <a:gd name="connsiteX1" fmla="*/ 1046748 w 3705727"/>
                  <a:gd name="connsiteY1" fmla="*/ 1467853 h 3296653"/>
                  <a:gd name="connsiteX2" fmla="*/ 0 w 3705727"/>
                  <a:gd name="connsiteY2" fmla="*/ 2298032 h 3296653"/>
                  <a:gd name="connsiteX3" fmla="*/ 276727 w 3705727"/>
                  <a:gd name="connsiteY3" fmla="*/ 3296653 h 3296653"/>
                  <a:gd name="connsiteX4" fmla="*/ 2731169 w 3705727"/>
                  <a:gd name="connsiteY4" fmla="*/ 3031958 h 3296653"/>
                  <a:gd name="connsiteX5" fmla="*/ 2935706 w 3705727"/>
                  <a:gd name="connsiteY5" fmla="*/ 1780674 h 3296653"/>
                  <a:gd name="connsiteX6" fmla="*/ 3705727 w 3705727"/>
                  <a:gd name="connsiteY6" fmla="*/ 48127 h 3296653"/>
                  <a:gd name="connsiteX7" fmla="*/ 2538664 w 3705727"/>
                  <a:gd name="connsiteY7" fmla="*/ 0 h 3296653"/>
                  <a:gd name="connsiteX8" fmla="*/ 2165685 w 3705727"/>
                  <a:gd name="connsiteY8" fmla="*/ 1612232 h 3296653"/>
                  <a:gd name="connsiteX9" fmla="*/ 1167064 w 3705727"/>
                  <a:gd name="connsiteY9" fmla="*/ 445169 h 329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5727" h="3296653">
                    <a:moveTo>
                      <a:pt x="1167064" y="445169"/>
                    </a:moveTo>
                    <a:lnTo>
                      <a:pt x="1046748" y="1467853"/>
                    </a:lnTo>
                    <a:lnTo>
                      <a:pt x="0" y="2298032"/>
                    </a:lnTo>
                    <a:lnTo>
                      <a:pt x="276727" y="3296653"/>
                    </a:lnTo>
                    <a:lnTo>
                      <a:pt x="2731169" y="3031958"/>
                    </a:lnTo>
                    <a:lnTo>
                      <a:pt x="2935706" y="1780674"/>
                    </a:lnTo>
                    <a:lnTo>
                      <a:pt x="3705727" y="48127"/>
                    </a:lnTo>
                    <a:lnTo>
                      <a:pt x="2538664" y="0"/>
                    </a:lnTo>
                    <a:lnTo>
                      <a:pt x="2165685" y="1612232"/>
                    </a:lnTo>
                    <a:lnTo>
                      <a:pt x="1167064" y="445169"/>
                    </a:lnTo>
                    <a:close/>
                  </a:path>
                </a:pathLst>
              </a:custGeom>
              <a:solidFill>
                <a:schemeClr val="accent2">
                  <a:lumMod val="60000"/>
                  <a:lumOff val="40000"/>
                </a:schemeClr>
              </a:solidFill>
              <a:ln w="76200" cap="flat" cmpd="sng" algn="ctr">
                <a:solidFill>
                  <a:srgbClr val="FF0000"/>
                </a:solidFill>
                <a:prstDash val="solid"/>
                <a:round/>
                <a:headEnd type="none" w="med" len="med"/>
                <a:tailEnd type="none" w="med" len="med"/>
              </a:ln>
              <a:effectLst/>
            </p:spPr>
            <p:txBody>
              <a:bodyPr wrap="none" anchor="ctr"/>
              <a:lstStyle/>
              <a:p>
                <a:pPr algn="ctr" eaLnBrk="1" hangingPunct="1">
                  <a:defRPr/>
                </a:pPr>
                <a:endParaRPr lang="de-DE" sz="2400">
                  <a:latin typeface="Arial" charset="0"/>
                </a:endParaRPr>
              </a:p>
            </p:txBody>
          </p:sp>
        </p:grpSp>
      </p:grpSp>
      <p:pic>
        <p:nvPicPr>
          <p:cNvPr id="241675" name="Grafik 9" descr="4_Muster1.jpg"/>
          <p:cNvPicPr>
            <a:picLocks noChangeAspect="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236538" y="1830388"/>
            <a:ext cx="2687637"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16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9"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11 Abschlussbesprechung</a:t>
            </a:r>
          </a:p>
        </p:txBody>
      </p:sp>
      <p:sp>
        <p:nvSpPr>
          <p:cNvPr id="86018" name="Rectangle 1027"/>
          <p:cNvSpPr>
            <a:spLocks noGrp="1" noChangeArrowheads="1"/>
          </p:cNvSpPr>
          <p:nvPr>
            <p:ph idx="1"/>
          </p:nvPr>
        </p:nvSpPr>
        <p:spPr>
          <a:xfrm>
            <a:off x="250825" y="620713"/>
            <a:ext cx="8893175" cy="1160462"/>
          </a:xfrm>
        </p:spPr>
        <p:txBody>
          <a:bodyPr/>
          <a:lstStyle/>
          <a:p>
            <a:pPr eaLnBrk="1" hangingPunct="1">
              <a:buFontTx/>
              <a:buNone/>
            </a:pPr>
            <a:r>
              <a:rPr lang="de-DE" altLang="de-DE" sz="2800" b="1">
                <a:cs typeface="Times New Roman" panose="02020603050405020304" pitchFamily="18" charset="0"/>
              </a:rPr>
              <a:t>11.1 Rückblick</a:t>
            </a:r>
          </a:p>
          <a:p>
            <a:pPr eaLnBrk="1" hangingPunct="1">
              <a:buFontTx/>
              <a:buNone/>
            </a:pPr>
            <a:r>
              <a:rPr lang="de-DE" altLang="de-DE" sz="2800" b="1">
                <a:cs typeface="Times New Roman" panose="02020603050405020304" pitchFamily="18" charset="0"/>
              </a:rPr>
              <a:t>Formeleditoren</a:t>
            </a:r>
          </a:p>
          <a:p>
            <a:pPr eaLnBrk="1" hangingPunct="1">
              <a:buFontTx/>
              <a:buNone/>
            </a:pPr>
            <a:endParaRPr lang="de-DE" altLang="de-DE" sz="2800" b="1">
              <a:cs typeface="Times New Roman" panose="02020603050405020304" pitchFamily="18" charset="0"/>
            </a:endParaRPr>
          </a:p>
          <a:p>
            <a:pPr lvl="1" eaLnBrk="1" hangingPunct="1">
              <a:buFontTx/>
              <a:buNone/>
            </a:pPr>
            <a:endParaRPr lang="en-US" altLang="de-DE" sz="1400" b="1">
              <a:solidFill>
                <a:schemeClr val="tx1"/>
              </a:solidFill>
            </a:endParaRPr>
          </a:p>
        </p:txBody>
      </p:sp>
      <p:sp>
        <p:nvSpPr>
          <p:cNvPr id="86020"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pic>
        <p:nvPicPr>
          <p:cNvPr id="243724" name="Picture 12"/>
          <p:cNvPicPr>
            <a:picLocks noChangeAspect="1" noChangeArrowheads="1"/>
          </p:cNvPicPr>
          <p:nvPr/>
        </p:nvPicPr>
        <p:blipFill>
          <a:blip r:embed="rId4">
            <a:extLst>
              <a:ext uri="{28A0092B-C50C-407E-A947-70E740481C1C}">
                <a14:useLocalDpi xmlns:a14="http://schemas.microsoft.com/office/drawing/2010/main" val="0"/>
              </a:ext>
            </a:extLst>
          </a:blip>
          <a:srcRect t="3125" r="27507" b="38519"/>
          <a:stretch>
            <a:fillRect/>
          </a:stretch>
        </p:blipFill>
        <p:spPr bwMode="auto">
          <a:xfrm>
            <a:off x="1435100" y="2068513"/>
            <a:ext cx="7070725"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aphicFrame>
        <p:nvGraphicFramePr>
          <p:cNvPr id="243723" name="Object 11"/>
          <p:cNvGraphicFramePr>
            <a:graphicFrameLocks noChangeAspect="1"/>
          </p:cNvGraphicFramePr>
          <p:nvPr/>
        </p:nvGraphicFramePr>
        <p:xfrm>
          <a:off x="3560763" y="620713"/>
          <a:ext cx="2463800" cy="1560512"/>
        </p:xfrm>
        <a:graphic>
          <a:graphicData uri="http://schemas.openxmlformats.org/presentationml/2006/ole">
            <mc:AlternateContent xmlns:mc="http://schemas.openxmlformats.org/markup-compatibility/2006">
              <mc:Choice xmlns:v="urn:schemas-microsoft-com:vml" Requires="v">
                <p:oleObj spid="_x0000_s86057" name="Formel" r:id="rId5" imgW="380835" imgH="241195" progId="Equation.3">
                  <p:embed/>
                </p:oleObj>
              </mc:Choice>
              <mc:Fallback>
                <p:oleObj name="Formel" r:id="rId5" imgW="380835" imgH="241195" progId="Equation.3">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0763" y="620713"/>
                        <a:ext cx="2463800"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37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3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de-DE" altLang="de-DE" dirty="0"/>
              <a:t>Lernen und Lehren digital</a:t>
            </a:r>
            <a:endParaRPr lang="de-DE" altLang="de-DE" sz="1200" b="0" dirty="0"/>
          </a:p>
        </p:txBody>
      </p:sp>
      <p:sp>
        <p:nvSpPr>
          <p:cNvPr id="12291" name="Fußzeilenplatzhalter 6"/>
          <p:cNvSpPr>
            <a:spLocks noGrp="1"/>
          </p:cNvSpPr>
          <p:nvPr>
            <p:ph type="ftr" sz="quarter" idx="10"/>
          </p:nvPr>
        </p:nvSpPr>
        <p:spPr bwMode="auto">
          <a:xfrm>
            <a:off x="1978025" y="6395555"/>
            <a:ext cx="7165975"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l" eaLnBrk="0" hangingPunct="0"/>
            <a:r>
              <a:rPr lang="de-DE" altLang="de-DE" dirty="0"/>
              <a:t>AD W. Wagner, Dr. F.-J. Scharfenberg, Didaktik Chemie und Biologie</a:t>
            </a:r>
          </a:p>
        </p:txBody>
      </p:sp>
      <p:sp>
        <p:nvSpPr>
          <p:cNvPr id="12292" name="Text Box 4"/>
          <p:cNvSpPr txBox="1">
            <a:spLocks noChangeArrowheads="1"/>
          </p:cNvSpPr>
          <p:nvPr/>
        </p:nvSpPr>
        <p:spPr bwMode="auto">
          <a:xfrm>
            <a:off x="250825" y="6077364"/>
            <a:ext cx="777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de-DE" altLang="de-DE" dirty="0"/>
              <a:t>Quelle: </a:t>
            </a:r>
            <a:r>
              <a:rPr lang="de-DE" altLang="de-DE" dirty="0">
                <a:hlinkClick r:id="rId3"/>
              </a:rPr>
              <a:t>https://www.bildungsbericht.de/de/kapitel/kapitel-h</a:t>
            </a:r>
            <a:r>
              <a:rPr lang="de-DE" altLang="de-DE" dirty="0"/>
              <a:t> , 26.06.2020</a:t>
            </a:r>
          </a:p>
        </p:txBody>
      </p:sp>
      <p:pic>
        <p:nvPicPr>
          <p:cNvPr id="4" name="Grafik 3">
            <a:extLst>
              <a:ext uri="{FF2B5EF4-FFF2-40B4-BE49-F238E27FC236}">
                <a16:creationId xmlns:a16="http://schemas.microsoft.com/office/drawing/2014/main" id="{0F233285-5482-465F-89A3-8E3B8889216F}"/>
              </a:ext>
            </a:extLst>
          </p:cNvPr>
          <p:cNvPicPr>
            <a:picLocks noChangeAspect="1"/>
          </p:cNvPicPr>
          <p:nvPr/>
        </p:nvPicPr>
        <p:blipFill>
          <a:blip r:embed="rId4"/>
          <a:stretch>
            <a:fillRect/>
          </a:stretch>
        </p:blipFill>
        <p:spPr>
          <a:xfrm>
            <a:off x="1211891" y="766488"/>
            <a:ext cx="6527379" cy="5276298"/>
          </a:xfrm>
          <a:prstGeom prst="rect">
            <a:avLst/>
          </a:prstGeom>
        </p:spPr>
      </p:pic>
      <p:sp>
        <p:nvSpPr>
          <p:cNvPr id="2" name="Rechteck 1">
            <a:extLst>
              <a:ext uri="{FF2B5EF4-FFF2-40B4-BE49-F238E27FC236}">
                <a16:creationId xmlns:a16="http://schemas.microsoft.com/office/drawing/2014/main" id="{E9FA45AA-3CC8-461C-845E-572737083D61}"/>
              </a:ext>
            </a:extLst>
          </p:cNvPr>
          <p:cNvSpPr/>
          <p:nvPr/>
        </p:nvSpPr>
        <p:spPr bwMode="auto">
          <a:xfrm>
            <a:off x="1378226" y="1669774"/>
            <a:ext cx="1815548" cy="1338469"/>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ndParaRPr>
          </a:p>
        </p:txBody>
      </p:sp>
      <p:sp>
        <p:nvSpPr>
          <p:cNvPr id="7" name="Rechteck 6">
            <a:extLst>
              <a:ext uri="{FF2B5EF4-FFF2-40B4-BE49-F238E27FC236}">
                <a16:creationId xmlns:a16="http://schemas.microsoft.com/office/drawing/2014/main" id="{E7F8CCD6-1471-4F87-B37F-A2F519AAF440}"/>
              </a:ext>
            </a:extLst>
          </p:cNvPr>
          <p:cNvSpPr/>
          <p:nvPr/>
        </p:nvSpPr>
        <p:spPr bwMode="auto">
          <a:xfrm>
            <a:off x="3207026" y="2597426"/>
            <a:ext cx="2610678" cy="1537252"/>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1432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7"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11 Abschlussbesprechung</a:t>
            </a:r>
          </a:p>
        </p:txBody>
      </p:sp>
      <p:sp>
        <p:nvSpPr>
          <p:cNvPr id="88066" name="Rectangle 1027"/>
          <p:cNvSpPr>
            <a:spLocks noGrp="1" noChangeArrowheads="1"/>
          </p:cNvSpPr>
          <p:nvPr>
            <p:ph idx="1"/>
          </p:nvPr>
        </p:nvSpPr>
        <p:spPr>
          <a:xfrm>
            <a:off x="250825" y="620713"/>
            <a:ext cx="8893175" cy="1160462"/>
          </a:xfrm>
        </p:spPr>
        <p:txBody>
          <a:bodyPr/>
          <a:lstStyle/>
          <a:p>
            <a:pPr eaLnBrk="1" hangingPunct="1">
              <a:buFontTx/>
              <a:buNone/>
            </a:pPr>
            <a:r>
              <a:rPr lang="de-DE" altLang="de-DE" sz="2800" b="1">
                <a:cs typeface="Times New Roman" panose="02020603050405020304" pitchFamily="18" charset="0"/>
              </a:rPr>
              <a:t>11.1 Rückblick</a:t>
            </a:r>
          </a:p>
          <a:p>
            <a:pPr eaLnBrk="1" hangingPunct="1">
              <a:buFontTx/>
              <a:buNone/>
            </a:pPr>
            <a:r>
              <a:rPr lang="de-DE" altLang="de-DE" sz="2800" b="1">
                <a:cs typeface="Times New Roman" panose="02020603050405020304" pitchFamily="18" charset="0"/>
              </a:rPr>
              <a:t>Lehrprogramme</a:t>
            </a:r>
          </a:p>
          <a:p>
            <a:pPr eaLnBrk="1" hangingPunct="1">
              <a:buFontTx/>
              <a:buNone/>
            </a:pPr>
            <a:endParaRPr lang="de-DE" altLang="de-DE" sz="2800" b="1">
              <a:cs typeface="Times New Roman" panose="02020603050405020304" pitchFamily="18" charset="0"/>
            </a:endParaRPr>
          </a:p>
          <a:p>
            <a:pPr lvl="1" eaLnBrk="1" hangingPunct="1">
              <a:buFontTx/>
              <a:buNone/>
            </a:pPr>
            <a:endParaRPr lang="en-US" altLang="de-DE" sz="1400" b="1">
              <a:solidFill>
                <a:schemeClr val="tx1"/>
              </a:solidFill>
            </a:endParaRPr>
          </a:p>
        </p:txBody>
      </p:sp>
      <p:sp>
        <p:nvSpPr>
          <p:cNvPr id="88068"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pic>
        <p:nvPicPr>
          <p:cNvPr id="249901" name="Picture 45"/>
          <p:cNvPicPr>
            <a:picLocks noChangeAspect="1" noChangeArrowheads="1"/>
          </p:cNvPicPr>
          <p:nvPr/>
        </p:nvPicPr>
        <p:blipFill>
          <a:blip r:embed="rId3">
            <a:extLst>
              <a:ext uri="{28A0092B-C50C-407E-A947-70E740481C1C}">
                <a14:useLocalDpi xmlns:a14="http://schemas.microsoft.com/office/drawing/2010/main" val="0"/>
              </a:ext>
            </a:extLst>
          </a:blip>
          <a:srcRect t="41319" r="21289" b="16971"/>
          <a:stretch>
            <a:fillRect/>
          </a:stretch>
        </p:blipFill>
        <p:spPr bwMode="auto">
          <a:xfrm>
            <a:off x="733425" y="2178050"/>
            <a:ext cx="767715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9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5"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11 Abschlussbesprechung</a:t>
            </a:r>
          </a:p>
        </p:txBody>
      </p:sp>
      <p:sp>
        <p:nvSpPr>
          <p:cNvPr id="90114" name="Rectangle 1027"/>
          <p:cNvSpPr>
            <a:spLocks noGrp="1" noChangeArrowheads="1"/>
          </p:cNvSpPr>
          <p:nvPr>
            <p:ph idx="1"/>
          </p:nvPr>
        </p:nvSpPr>
        <p:spPr>
          <a:xfrm>
            <a:off x="250825" y="620713"/>
            <a:ext cx="8893175" cy="1160462"/>
          </a:xfrm>
        </p:spPr>
        <p:txBody>
          <a:bodyPr/>
          <a:lstStyle/>
          <a:p>
            <a:pPr eaLnBrk="1" hangingPunct="1">
              <a:buFontTx/>
              <a:buNone/>
            </a:pPr>
            <a:r>
              <a:rPr lang="de-DE" altLang="de-DE" sz="2800" b="1">
                <a:cs typeface="Times New Roman" panose="02020603050405020304" pitchFamily="18" charset="0"/>
              </a:rPr>
              <a:t>11.1 Rückblick</a:t>
            </a:r>
          </a:p>
          <a:p>
            <a:pPr eaLnBrk="1" hangingPunct="1">
              <a:buFontTx/>
              <a:buNone/>
            </a:pPr>
            <a:r>
              <a:rPr lang="de-DE" altLang="de-DE" sz="2800" b="1">
                <a:cs typeface="Times New Roman" panose="02020603050405020304" pitchFamily="18" charset="0"/>
              </a:rPr>
              <a:t>Datenbanken</a:t>
            </a:r>
          </a:p>
          <a:p>
            <a:pPr eaLnBrk="1" hangingPunct="1">
              <a:buFontTx/>
              <a:buNone/>
            </a:pPr>
            <a:endParaRPr lang="de-DE" altLang="de-DE" sz="2800" b="1">
              <a:cs typeface="Times New Roman" panose="02020603050405020304" pitchFamily="18" charset="0"/>
            </a:endParaRPr>
          </a:p>
          <a:p>
            <a:pPr lvl="1" eaLnBrk="1" hangingPunct="1">
              <a:buFontTx/>
              <a:buNone/>
            </a:pPr>
            <a:endParaRPr lang="en-US" altLang="de-DE" sz="1400" b="1">
              <a:solidFill>
                <a:schemeClr val="tx1"/>
              </a:solidFill>
            </a:endParaRPr>
          </a:p>
        </p:txBody>
      </p:sp>
      <p:sp>
        <p:nvSpPr>
          <p:cNvPr id="9011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pic>
        <p:nvPicPr>
          <p:cNvPr id="251910" name="Picture 6"/>
          <p:cNvPicPr>
            <a:picLocks noChangeAspect="1" noChangeArrowheads="1"/>
          </p:cNvPicPr>
          <p:nvPr/>
        </p:nvPicPr>
        <p:blipFill>
          <a:blip r:embed="rId3">
            <a:extLst>
              <a:ext uri="{28A0092B-C50C-407E-A947-70E740481C1C}">
                <a14:useLocalDpi xmlns:a14="http://schemas.microsoft.com/office/drawing/2010/main" val="0"/>
              </a:ext>
            </a:extLst>
          </a:blip>
          <a:srcRect l="19743" t="16884" r="17937" b="24110"/>
          <a:stretch>
            <a:fillRect/>
          </a:stretch>
        </p:blipFill>
        <p:spPr bwMode="auto">
          <a:xfrm>
            <a:off x="1076325" y="1752600"/>
            <a:ext cx="6078538"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19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3"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11 Abschlussbesprechung</a:t>
            </a:r>
          </a:p>
        </p:txBody>
      </p:sp>
      <p:sp>
        <p:nvSpPr>
          <p:cNvPr id="92162" name="Rectangle 1027"/>
          <p:cNvSpPr>
            <a:spLocks noGrp="1" noChangeArrowheads="1"/>
          </p:cNvSpPr>
          <p:nvPr>
            <p:ph idx="1"/>
          </p:nvPr>
        </p:nvSpPr>
        <p:spPr>
          <a:xfrm>
            <a:off x="250825" y="620713"/>
            <a:ext cx="8893175" cy="1160462"/>
          </a:xfrm>
        </p:spPr>
        <p:txBody>
          <a:bodyPr/>
          <a:lstStyle/>
          <a:p>
            <a:pPr eaLnBrk="1" hangingPunct="1">
              <a:buFontTx/>
              <a:buNone/>
            </a:pPr>
            <a:r>
              <a:rPr lang="de-DE" altLang="de-DE" sz="2800" b="1">
                <a:cs typeface="Times New Roman" panose="02020603050405020304" pitchFamily="18" charset="0"/>
              </a:rPr>
              <a:t>11.1 Rückblick</a:t>
            </a:r>
          </a:p>
          <a:p>
            <a:pPr eaLnBrk="1" hangingPunct="1">
              <a:buFontTx/>
              <a:buNone/>
            </a:pPr>
            <a:r>
              <a:rPr lang="de-DE" altLang="de-DE" sz="2800" b="1">
                <a:cs typeface="Times New Roman" panose="02020603050405020304" pitchFamily="18" charset="0"/>
              </a:rPr>
              <a:t>Animationen und Simulationen</a:t>
            </a:r>
          </a:p>
          <a:p>
            <a:pPr eaLnBrk="1" hangingPunct="1">
              <a:buFontTx/>
              <a:buNone/>
            </a:pPr>
            <a:endParaRPr lang="de-DE" altLang="de-DE" sz="2800" b="1">
              <a:cs typeface="Times New Roman" panose="02020603050405020304" pitchFamily="18" charset="0"/>
            </a:endParaRPr>
          </a:p>
          <a:p>
            <a:pPr lvl="1" eaLnBrk="1" hangingPunct="1">
              <a:buFontTx/>
              <a:buNone/>
            </a:pPr>
            <a:endParaRPr lang="en-US" altLang="de-DE" sz="1400" b="1">
              <a:solidFill>
                <a:schemeClr val="tx1"/>
              </a:solidFill>
            </a:endParaRPr>
          </a:p>
        </p:txBody>
      </p:sp>
      <p:sp>
        <p:nvSpPr>
          <p:cNvPr id="92164"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pic>
        <p:nvPicPr>
          <p:cNvPr id="253958" name="Picture 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19710" t="18445" r="29802" b="8611"/>
          <a:stretch>
            <a:fillRect/>
          </a:stretch>
        </p:blipFill>
        <p:spPr bwMode="auto">
          <a:xfrm>
            <a:off x="236538" y="1906588"/>
            <a:ext cx="2836862"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53959" name="Picture 7"/>
          <p:cNvPicPr>
            <a:picLocks noChangeAspect="1" noChangeArrowheads="1"/>
          </p:cNvPicPr>
          <p:nvPr/>
        </p:nvPicPr>
        <p:blipFill>
          <a:blip r:embed="rId5">
            <a:extLst>
              <a:ext uri="{28A0092B-C50C-407E-A947-70E740481C1C}">
                <a14:useLocalDpi xmlns:a14="http://schemas.microsoft.com/office/drawing/2010/main" val="0"/>
              </a:ext>
            </a:extLst>
          </a:blip>
          <a:srcRect l="22591" t="16000" r="21875" b="6139"/>
          <a:stretch>
            <a:fillRect/>
          </a:stretch>
        </p:blipFill>
        <p:spPr bwMode="auto">
          <a:xfrm>
            <a:off x="3382963" y="1846263"/>
            <a:ext cx="4389437"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39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39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1"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11 Abschlussbesprechung</a:t>
            </a:r>
          </a:p>
        </p:txBody>
      </p:sp>
      <p:sp>
        <p:nvSpPr>
          <p:cNvPr id="94210" name="Rectangle 1027"/>
          <p:cNvSpPr>
            <a:spLocks noGrp="1" noChangeArrowheads="1"/>
          </p:cNvSpPr>
          <p:nvPr>
            <p:ph idx="1"/>
          </p:nvPr>
        </p:nvSpPr>
        <p:spPr>
          <a:xfrm>
            <a:off x="250825" y="620713"/>
            <a:ext cx="8893175" cy="1160462"/>
          </a:xfrm>
        </p:spPr>
        <p:txBody>
          <a:bodyPr/>
          <a:lstStyle/>
          <a:p>
            <a:pPr eaLnBrk="1" hangingPunct="1">
              <a:buFontTx/>
              <a:buNone/>
            </a:pPr>
            <a:r>
              <a:rPr lang="de-DE" altLang="de-DE" sz="2800" b="1">
                <a:cs typeface="Times New Roman" panose="02020603050405020304" pitchFamily="18" charset="0"/>
              </a:rPr>
              <a:t>11.1 Rückblick</a:t>
            </a:r>
          </a:p>
          <a:p>
            <a:pPr eaLnBrk="1" hangingPunct="1">
              <a:buFontTx/>
              <a:buNone/>
            </a:pPr>
            <a:r>
              <a:rPr lang="de-DE" altLang="de-DE" sz="2800" b="1">
                <a:cs typeface="Times New Roman" panose="02020603050405020304" pitchFamily="18" charset="0"/>
              </a:rPr>
              <a:t>Sonstige Internet-Nutzungen</a:t>
            </a:r>
          </a:p>
          <a:p>
            <a:pPr eaLnBrk="1" hangingPunct="1">
              <a:buFontTx/>
              <a:buNone/>
            </a:pPr>
            <a:endParaRPr lang="de-DE" altLang="de-DE" sz="2800" b="1">
              <a:cs typeface="Times New Roman" panose="02020603050405020304" pitchFamily="18" charset="0"/>
            </a:endParaRPr>
          </a:p>
          <a:p>
            <a:pPr lvl="1" eaLnBrk="1" hangingPunct="1">
              <a:buFontTx/>
              <a:buNone/>
            </a:pPr>
            <a:endParaRPr lang="en-US" altLang="de-DE" sz="1400" b="1">
              <a:solidFill>
                <a:schemeClr val="tx1"/>
              </a:solidFill>
            </a:endParaRPr>
          </a:p>
        </p:txBody>
      </p:sp>
      <p:sp>
        <p:nvSpPr>
          <p:cNvPr id="94212"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pic>
        <p:nvPicPr>
          <p:cNvPr id="2" name="Grafik 1"/>
          <p:cNvPicPr>
            <a:picLocks noChangeAspect="1"/>
          </p:cNvPicPr>
          <p:nvPr/>
        </p:nvPicPr>
        <p:blipFill>
          <a:blip r:embed="rId3"/>
          <a:stretch>
            <a:fillRect/>
          </a:stretch>
        </p:blipFill>
        <p:spPr>
          <a:xfrm>
            <a:off x="370922" y="2118525"/>
            <a:ext cx="6925656" cy="2670279"/>
          </a:xfrm>
          <a:prstGeom prst="rect">
            <a:avLst/>
          </a:prstGeom>
        </p:spPr>
      </p:pic>
      <p:pic>
        <p:nvPicPr>
          <p:cNvPr id="3" name="Grafik 2"/>
          <p:cNvPicPr>
            <a:picLocks noChangeAspect="1"/>
          </p:cNvPicPr>
          <p:nvPr/>
        </p:nvPicPr>
        <p:blipFill>
          <a:blip r:embed="rId4"/>
          <a:stretch>
            <a:fillRect/>
          </a:stretch>
        </p:blipFill>
        <p:spPr>
          <a:xfrm>
            <a:off x="7296578" y="2102728"/>
            <a:ext cx="1763446" cy="31264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6258" name="Picture 7"/>
          <p:cNvPicPr>
            <a:picLocks noChangeAspect="1" noChangeArrowheads="1"/>
          </p:cNvPicPr>
          <p:nvPr/>
        </p:nvPicPr>
        <p:blipFill>
          <a:blip r:embed="rId3">
            <a:extLst>
              <a:ext uri="{28A0092B-C50C-407E-A947-70E740481C1C}">
                <a14:useLocalDpi xmlns:a14="http://schemas.microsoft.com/office/drawing/2010/main" val="0"/>
              </a:ext>
            </a:extLst>
          </a:blip>
          <a:srcRect l="8611" t="16797" r="7829" b="13020"/>
          <a:stretch>
            <a:fillRect/>
          </a:stretch>
        </p:blipFill>
        <p:spPr bwMode="auto">
          <a:xfrm>
            <a:off x="236538" y="1530350"/>
            <a:ext cx="815022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6260" name="Rectangle 1026"/>
          <p:cNvSpPr>
            <a:spLocks noGrp="1" noChangeArrowheads="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11 Abschlussbesprechung</a:t>
            </a:r>
          </a:p>
        </p:txBody>
      </p:sp>
      <p:sp>
        <p:nvSpPr>
          <p:cNvPr id="96259" name="Rectangle 1027"/>
          <p:cNvSpPr>
            <a:spLocks noGrp="1" noChangeArrowheads="1"/>
          </p:cNvSpPr>
          <p:nvPr>
            <p:ph idx="1"/>
          </p:nvPr>
        </p:nvSpPr>
        <p:spPr>
          <a:xfrm>
            <a:off x="250825" y="620713"/>
            <a:ext cx="8893175" cy="1160462"/>
          </a:xfrm>
        </p:spPr>
        <p:txBody>
          <a:bodyPr/>
          <a:lstStyle/>
          <a:p>
            <a:pPr eaLnBrk="1" hangingPunct="1">
              <a:buFontTx/>
              <a:buNone/>
            </a:pPr>
            <a:r>
              <a:rPr lang="de-DE" altLang="de-DE" sz="2800" b="1">
                <a:cs typeface="Times New Roman" panose="02020603050405020304" pitchFamily="18" charset="0"/>
              </a:rPr>
              <a:t>11.2 Ihre Bewertungen</a:t>
            </a:r>
          </a:p>
          <a:p>
            <a:pPr eaLnBrk="1" hangingPunct="1">
              <a:buFontTx/>
              <a:buNone/>
            </a:pPr>
            <a:r>
              <a:rPr lang="de-DE" altLang="de-DE" sz="2800" b="1">
                <a:cs typeface="Times New Roman" panose="02020603050405020304" pitchFamily="18" charset="0"/>
              </a:rPr>
              <a:t>Bewertungsbogen</a:t>
            </a:r>
          </a:p>
          <a:p>
            <a:pPr eaLnBrk="1" hangingPunct="1">
              <a:buFontTx/>
              <a:buNone/>
            </a:pPr>
            <a:endParaRPr lang="de-DE" altLang="de-DE" sz="2800" b="1">
              <a:cs typeface="Times New Roman" panose="02020603050405020304" pitchFamily="18" charset="0"/>
            </a:endParaRPr>
          </a:p>
          <a:p>
            <a:pPr lvl="1" eaLnBrk="1" hangingPunct="1">
              <a:buFontTx/>
              <a:buNone/>
            </a:pPr>
            <a:endParaRPr lang="en-US" altLang="de-DE" sz="1400" b="1">
              <a:solidFill>
                <a:schemeClr val="tx1"/>
              </a:solidFill>
            </a:endParaRPr>
          </a:p>
        </p:txBody>
      </p:sp>
      <p:sp>
        <p:nvSpPr>
          <p:cNvPr id="96261"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AutoNum type="arabicPeriod"/>
              <a:defRPr sz="2400">
                <a:solidFill>
                  <a:schemeClr val="tx1"/>
                </a:solidFill>
                <a:latin typeface="Arial" panose="020B0604020202020204" pitchFamily="34" charset="0"/>
              </a:defRPr>
            </a:lvl1pPr>
            <a:lvl2pPr marL="742950" indent="-285750">
              <a:spcBef>
                <a:spcPct val="20000"/>
              </a:spcBef>
              <a:buChar char="–"/>
              <a:defRPr sz="2800">
                <a:solidFill>
                  <a:srgbClr val="800000"/>
                </a:solidFill>
                <a:latin typeface="Arial" panose="020B0604020202020204" pitchFamily="34" charset="0"/>
              </a:defRPr>
            </a:lvl2pPr>
            <a:lvl3pPr marL="1143000" indent="-228600">
              <a:spcBef>
                <a:spcPct val="20000"/>
              </a:spcBef>
              <a:buChar char="•"/>
              <a:defRPr sz="2400">
                <a:solidFill>
                  <a:srgbClr val="800000"/>
                </a:solidFill>
                <a:latin typeface="Arial" panose="020B0604020202020204" pitchFamily="34" charset="0"/>
              </a:defRPr>
            </a:lvl3pPr>
            <a:lvl4pPr marL="1600200" indent="-228600">
              <a:spcBef>
                <a:spcPct val="20000"/>
              </a:spcBef>
              <a:buChar char="–"/>
              <a:defRPr sz="2000">
                <a:solidFill>
                  <a:srgbClr val="800000"/>
                </a:solidFill>
                <a:latin typeface="Arial" panose="020B0604020202020204" pitchFamily="34" charset="0"/>
              </a:defRPr>
            </a:lvl4pPr>
            <a:lvl5pPr marL="2057400" indent="-228600">
              <a:spcBef>
                <a:spcPct val="20000"/>
              </a:spcBef>
              <a:buChar char="»"/>
              <a:defRPr sz="2000">
                <a:solidFill>
                  <a:srgbClr val="80000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80000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80000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80000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800000"/>
                </a:solidFill>
                <a:latin typeface="Arial" panose="020B0604020202020204" pitchFamily="34" charset="0"/>
              </a:defRPr>
            </a:lvl9pPr>
          </a:lstStyle>
          <a:p>
            <a:pPr algn="ctr" eaLnBrk="1" hangingPunct="1">
              <a:spcBef>
                <a:spcPct val="0"/>
              </a:spcBef>
              <a:buFontTx/>
              <a:buNone/>
            </a:pPr>
            <a:r>
              <a:rPr lang="de-DE" altLang="de-DE" sz="1200"/>
              <a:t>F.-J. Scharfenberg, Didaktik Biologie; W. Wagner, Didaktik Chemie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784" y="1172007"/>
            <a:ext cx="5819775" cy="3952875"/>
          </a:xfrm>
          <a:prstGeom prst="rect">
            <a:avLst/>
          </a:prstGeom>
        </p:spPr>
      </p:pic>
      <p:sp>
        <p:nvSpPr>
          <p:cNvPr id="12290" name="Rectangle 2"/>
          <p:cNvSpPr>
            <a:spLocks noGrp="1" noChangeArrowheads="1"/>
          </p:cNvSpPr>
          <p:nvPr>
            <p:ph type="title"/>
          </p:nvPr>
        </p:nvSpPr>
        <p:spPr/>
        <p:txBody>
          <a:bodyPr/>
          <a:lstStyle/>
          <a:p>
            <a:pPr eaLnBrk="1" hangingPunct="1"/>
            <a:r>
              <a:rPr lang="de-DE" altLang="de-DE" dirty="0"/>
              <a:t>Internet: Domains weltweit </a:t>
            </a:r>
            <a:r>
              <a:rPr lang="de-DE" altLang="de-DE" sz="1200" b="0" dirty="0"/>
              <a:t>(Stand 07/2020)</a:t>
            </a:r>
          </a:p>
        </p:txBody>
      </p:sp>
      <p:sp>
        <p:nvSpPr>
          <p:cNvPr id="12291" name="Fußzeilenplatzhalter 6"/>
          <p:cNvSpPr>
            <a:spLocks noGrp="1"/>
          </p:cNvSpPr>
          <p:nvPr>
            <p:ph type="ftr" sz="quarter" idx="10"/>
          </p:nvPr>
        </p:nvSpPr>
        <p:spPr bwMode="auto">
          <a:xfrm>
            <a:off x="1978025" y="6395555"/>
            <a:ext cx="7165975" cy="32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l" eaLnBrk="0" hangingPunct="0"/>
            <a:r>
              <a:rPr lang="de-DE" altLang="de-DE" dirty="0"/>
              <a:t>AD W. Wagner, Dr. F.-J. Scharfenberg, Didaktik Chemie und Biologie</a:t>
            </a:r>
          </a:p>
        </p:txBody>
      </p:sp>
      <p:sp>
        <p:nvSpPr>
          <p:cNvPr id="12292" name="Text Box 4"/>
          <p:cNvSpPr txBox="1">
            <a:spLocks noChangeArrowheads="1"/>
          </p:cNvSpPr>
          <p:nvPr/>
        </p:nvSpPr>
        <p:spPr bwMode="auto">
          <a:xfrm>
            <a:off x="962025" y="5229225"/>
            <a:ext cx="7772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de-DE" altLang="de-DE" dirty="0"/>
              <a:t>Quelle: </a:t>
            </a:r>
            <a:r>
              <a:rPr lang="de-DE" altLang="de-DE" dirty="0">
                <a:hlinkClick r:id="rId4"/>
              </a:rPr>
              <a:t>https://downloads.isc.org/www/survey/reports/hosts.png</a:t>
            </a:r>
            <a:r>
              <a:rPr lang="de-DE" altLang="de-DE" dirty="0"/>
              <a:t> , </a:t>
            </a:r>
            <a:r>
              <a:rPr lang="de-DE" altLang="de-DE" dirty="0" smtClean="0"/>
              <a:t>08.07.2021</a:t>
            </a:r>
            <a:endParaRPr lang="de-DE" altLang="de-DE" dirty="0"/>
          </a:p>
        </p:txBody>
      </p:sp>
      <p:sp>
        <p:nvSpPr>
          <p:cNvPr id="12294" name="Line 9"/>
          <p:cNvSpPr>
            <a:spLocks noChangeShapeType="1"/>
          </p:cNvSpPr>
          <p:nvPr/>
        </p:nvSpPr>
        <p:spPr bwMode="auto">
          <a:xfrm flipH="1">
            <a:off x="1475581" y="2009342"/>
            <a:ext cx="6192837"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Tree>
    <p:extLst>
      <p:ext uri="{BB962C8B-B14F-4D97-AF65-F5344CB8AC3E}">
        <p14:creationId xmlns:p14="http://schemas.microsoft.com/office/powerpoint/2010/main" val="2176328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ChangeArrowheads="1"/>
          </p:cNvSpPr>
          <p:nvPr>
            <p:ph type="title"/>
          </p:nvPr>
        </p:nvSpPr>
        <p:spPr/>
        <p:txBody>
          <a:bodyPr/>
          <a:lstStyle/>
          <a:p>
            <a:pPr eaLnBrk="1" hangingPunct="1"/>
            <a:r>
              <a:rPr lang="de-DE" altLang="de-DE" dirty="0"/>
              <a:t>Internet: .de-Domains </a:t>
            </a:r>
            <a:r>
              <a:rPr lang="de-DE" altLang="de-DE" sz="1200" b="0" dirty="0"/>
              <a:t>(Stand </a:t>
            </a:r>
            <a:r>
              <a:rPr lang="de-DE" altLang="de-DE" sz="1200" b="0" dirty="0" smtClean="0"/>
              <a:t>07/2021)</a:t>
            </a:r>
            <a:endParaRPr lang="de-DE" altLang="de-DE" sz="1200" b="0" dirty="0"/>
          </a:p>
        </p:txBody>
      </p:sp>
      <p:sp>
        <p:nvSpPr>
          <p:cNvPr id="14339" name="Text Box 2054"/>
          <p:cNvSpPr txBox="1">
            <a:spLocks noChangeArrowheads="1"/>
          </p:cNvSpPr>
          <p:nvPr/>
        </p:nvSpPr>
        <p:spPr bwMode="auto">
          <a:xfrm>
            <a:off x="691376" y="5229225"/>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de-DE" altLang="de-DE" dirty="0"/>
              <a:t>Quelle: </a:t>
            </a:r>
            <a:r>
              <a:rPr lang="de-DE" altLang="de-DE" dirty="0">
                <a:hlinkClick r:id="rId3"/>
              </a:rPr>
              <a:t>https://de.statista.com/statistik/daten/studie/39530/umfrage/entwicklung-der-domainzahl-mit-endung-de/</a:t>
            </a:r>
            <a:r>
              <a:rPr lang="de-DE" altLang="de-DE" dirty="0"/>
              <a:t> , </a:t>
            </a:r>
            <a:r>
              <a:rPr lang="de-DE" altLang="de-DE" dirty="0" smtClean="0"/>
              <a:t>08.07.2021</a:t>
            </a:r>
            <a:endParaRPr lang="de-DE" altLang="de-DE" dirty="0"/>
          </a:p>
        </p:txBody>
      </p:sp>
      <p:pic>
        <p:nvPicPr>
          <p:cNvPr id="2" name="Grafik 1"/>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705064" y="785599"/>
            <a:ext cx="5758734" cy="427873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a:srcRect t="10880" b="11636"/>
          <a:stretch/>
        </p:blipFill>
        <p:spPr>
          <a:xfrm>
            <a:off x="1503997" y="1345475"/>
            <a:ext cx="6136005" cy="4232366"/>
          </a:xfrm>
          <a:prstGeom prst="rect">
            <a:avLst/>
          </a:prstGeom>
        </p:spPr>
      </p:pic>
      <p:sp>
        <p:nvSpPr>
          <p:cNvPr id="16386" name="Rectangle 2050"/>
          <p:cNvSpPr>
            <a:spLocks noGrp="1" noChangeArrowheads="1"/>
          </p:cNvSpPr>
          <p:nvPr>
            <p:ph type="title"/>
          </p:nvPr>
        </p:nvSpPr>
        <p:spPr/>
        <p:txBody>
          <a:bodyPr/>
          <a:lstStyle/>
          <a:p>
            <a:pPr eaLnBrk="1" hangingPunct="1"/>
            <a:r>
              <a:rPr lang="de-DE" altLang="de-DE" dirty="0"/>
              <a:t>Internet: .de-Domains </a:t>
            </a:r>
            <a:r>
              <a:rPr lang="de-DE" altLang="de-DE" sz="1200" b="0" dirty="0"/>
              <a:t>(Stand 12/2019)</a:t>
            </a:r>
          </a:p>
        </p:txBody>
      </p:sp>
      <p:sp>
        <p:nvSpPr>
          <p:cNvPr id="16387" name="Text Box 2054"/>
          <p:cNvSpPr txBox="1">
            <a:spLocks noChangeArrowheads="1"/>
          </p:cNvSpPr>
          <p:nvPr/>
        </p:nvSpPr>
        <p:spPr bwMode="auto">
          <a:xfrm>
            <a:off x="685800" y="5938838"/>
            <a:ext cx="7772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de-DE" altLang="de-DE" dirty="0"/>
              <a:t>Quelle: https://</a:t>
            </a:r>
            <a:r>
              <a:rPr lang="de-DE" altLang="de-DE" dirty="0" smtClean="0"/>
              <a:t>www.denic.de/, 08.07.2021</a:t>
            </a:r>
            <a:endParaRPr lang="de-DE" altLang="de-DE" dirty="0"/>
          </a:p>
        </p:txBody>
      </p:sp>
      <p:sp>
        <p:nvSpPr>
          <p:cNvPr id="2" name="Rechteck 1">
            <a:extLst>
              <a:ext uri="{FF2B5EF4-FFF2-40B4-BE49-F238E27FC236}">
                <a16:creationId xmlns:a16="http://schemas.microsoft.com/office/drawing/2014/main" id="{68DC9C86-D0F1-4ACE-8120-B4D5C3DCFF3E}"/>
              </a:ext>
            </a:extLst>
          </p:cNvPr>
          <p:cNvSpPr/>
          <p:nvPr/>
        </p:nvSpPr>
        <p:spPr bwMode="auto">
          <a:xfrm>
            <a:off x="6113607" y="3161211"/>
            <a:ext cx="666016" cy="470263"/>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de-DE" altLang="de-DE"/>
              <a:t>Internet: </a:t>
            </a:r>
            <a:r>
              <a:rPr lang="de-DE" altLang="de-DE">
                <a:solidFill>
                  <a:srgbClr val="FF0000"/>
                </a:solidFill>
              </a:rPr>
              <a:t>Globale</a:t>
            </a:r>
            <a:r>
              <a:rPr lang="de-DE" altLang="de-DE"/>
              <a:t> und </a:t>
            </a:r>
            <a:r>
              <a:rPr lang="de-DE" altLang="de-DE">
                <a:solidFill>
                  <a:srgbClr val="009900"/>
                </a:solidFill>
              </a:rPr>
              <a:t>lokale</a:t>
            </a:r>
            <a:r>
              <a:rPr lang="de-DE" altLang="de-DE"/>
              <a:t> Netze</a:t>
            </a:r>
          </a:p>
        </p:txBody>
      </p:sp>
      <p:grpSp>
        <p:nvGrpSpPr>
          <p:cNvPr id="2" name="Group 15"/>
          <p:cNvGrpSpPr>
            <a:grpSpLocks/>
          </p:cNvGrpSpPr>
          <p:nvPr/>
        </p:nvGrpSpPr>
        <p:grpSpPr bwMode="auto">
          <a:xfrm>
            <a:off x="5202485" y="1085856"/>
            <a:ext cx="2952504" cy="346075"/>
            <a:chOff x="3269" y="1313"/>
            <a:chExt cx="1372" cy="218"/>
          </a:xfrm>
        </p:grpSpPr>
        <p:sp>
          <p:nvSpPr>
            <p:cNvPr id="18489" name="AutoShape 5"/>
            <p:cNvSpPr>
              <a:spLocks noChangeArrowheads="1"/>
            </p:cNvSpPr>
            <p:nvPr/>
          </p:nvSpPr>
          <p:spPr bwMode="auto">
            <a:xfrm>
              <a:off x="3788" y="1313"/>
              <a:ext cx="853" cy="218"/>
            </a:xfrm>
            <a:prstGeom prst="roundRect">
              <a:avLst>
                <a:gd name="adj" fmla="val 16667"/>
              </a:avLst>
            </a:prstGeom>
            <a:solidFill>
              <a:srgbClr val="FFFFFF"/>
            </a:solidFill>
            <a:ln w="25400">
              <a:solidFill>
                <a:srgbClr val="0000FF"/>
              </a:solidFill>
              <a:round/>
              <a:headEnd/>
              <a:tailEnd/>
            </a:ln>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800" b="1" dirty="0">
                  <a:solidFill>
                    <a:srgbClr val="0000FF"/>
                  </a:solidFill>
                </a:rPr>
                <a:t>Suchmaschine</a:t>
              </a:r>
              <a:endParaRPr lang="de-DE" altLang="de-DE" dirty="0"/>
            </a:p>
          </p:txBody>
        </p:sp>
        <p:sp>
          <p:nvSpPr>
            <p:cNvPr id="18490" name="Line 6"/>
            <p:cNvSpPr>
              <a:spLocks noChangeShapeType="1"/>
            </p:cNvSpPr>
            <p:nvPr/>
          </p:nvSpPr>
          <p:spPr bwMode="auto">
            <a:xfrm flipV="1">
              <a:off x="3269" y="1428"/>
              <a:ext cx="519" cy="0"/>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grpSp>
      <p:sp>
        <p:nvSpPr>
          <p:cNvPr id="18487" name="Rectangle 12"/>
          <p:cNvSpPr>
            <a:spLocks noChangeArrowheads="1"/>
          </p:cNvSpPr>
          <p:nvPr/>
        </p:nvSpPr>
        <p:spPr bwMode="auto">
          <a:xfrm>
            <a:off x="6096286" y="2953543"/>
            <a:ext cx="1716088"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dirty="0">
                <a:solidFill>
                  <a:srgbClr val="FF00FF"/>
                </a:solidFill>
              </a:rPr>
              <a:t>Backbone-Leitungen</a:t>
            </a:r>
          </a:p>
        </p:txBody>
      </p:sp>
      <p:sp>
        <p:nvSpPr>
          <p:cNvPr id="18488" name="Line 13"/>
          <p:cNvSpPr>
            <a:spLocks noChangeShapeType="1"/>
          </p:cNvSpPr>
          <p:nvPr/>
        </p:nvSpPr>
        <p:spPr bwMode="auto">
          <a:xfrm flipV="1">
            <a:off x="5707063" y="3098800"/>
            <a:ext cx="311150" cy="157163"/>
          </a:xfrm>
          <a:prstGeom prst="line">
            <a:avLst/>
          </a:prstGeom>
          <a:noFill/>
          <a:ln w="28575">
            <a:solidFill>
              <a:srgbClr val="FF00FF"/>
            </a:solidFill>
            <a:round/>
            <a:headEnd type="triangle" w="sm" len="lg"/>
            <a:tailEnd type="none" w="sm" len="lg"/>
          </a:ln>
          <a:extLst>
            <a:ext uri="{909E8E84-426E-40DD-AFC4-6F175D3DCCD1}">
              <a14:hiddenFill xmlns:a14="http://schemas.microsoft.com/office/drawing/2010/main">
                <a:noFill/>
              </a14:hiddenFill>
            </a:ext>
          </a:extLst>
        </p:spPr>
        <p:txBody>
          <a:bodyPr/>
          <a:lstStyle/>
          <a:p>
            <a:endParaRPr lang="de-DE"/>
          </a:p>
        </p:txBody>
      </p:sp>
      <p:grpSp>
        <p:nvGrpSpPr>
          <p:cNvPr id="18438" name="Group 75"/>
          <p:cNvGrpSpPr>
            <a:grpSpLocks/>
          </p:cNvGrpSpPr>
          <p:nvPr/>
        </p:nvGrpSpPr>
        <p:grpSpPr bwMode="auto">
          <a:xfrm>
            <a:off x="2555875" y="990600"/>
            <a:ext cx="3998913" cy="3267075"/>
            <a:chOff x="1610" y="624"/>
            <a:chExt cx="2519" cy="2058"/>
          </a:xfrm>
        </p:grpSpPr>
        <p:sp>
          <p:nvSpPr>
            <p:cNvPr id="18479" name="Rectangle 4"/>
            <p:cNvSpPr>
              <a:spLocks noChangeArrowheads="1"/>
            </p:cNvSpPr>
            <p:nvPr/>
          </p:nvSpPr>
          <p:spPr bwMode="auto">
            <a:xfrm>
              <a:off x="2493" y="624"/>
              <a:ext cx="795" cy="341"/>
            </a:xfrm>
            <a:prstGeom prst="rect">
              <a:avLst/>
            </a:prstGeom>
            <a:solidFill>
              <a:srgbClr val="F2F2F2"/>
            </a:solidFill>
            <a:ln w="25400">
              <a:solidFill>
                <a:srgbClr val="FF0000"/>
              </a:solidFill>
              <a:miter lim="800000"/>
              <a:headEnd/>
              <a:tailEnd/>
            </a:ln>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800" b="1" dirty="0">
                  <a:solidFill>
                    <a:srgbClr val="FF0000"/>
                  </a:solidFill>
                </a:rPr>
                <a:t>Server</a:t>
              </a:r>
            </a:p>
            <a:p>
              <a:pPr algn="ctr"/>
              <a:r>
                <a:rPr lang="de-DE" altLang="de-DE" sz="1400" dirty="0">
                  <a:solidFill>
                    <a:srgbClr val="FF0000"/>
                  </a:solidFill>
                </a:rPr>
                <a:t>(Zentrale)</a:t>
              </a:r>
              <a:endParaRPr lang="de-DE" altLang="de-DE" dirty="0"/>
            </a:p>
          </p:txBody>
        </p:sp>
        <p:sp>
          <p:nvSpPr>
            <p:cNvPr id="18480" name="Rectangle 7"/>
            <p:cNvSpPr>
              <a:spLocks noChangeArrowheads="1"/>
            </p:cNvSpPr>
            <p:nvPr/>
          </p:nvSpPr>
          <p:spPr bwMode="auto">
            <a:xfrm>
              <a:off x="1610" y="2341"/>
              <a:ext cx="796" cy="341"/>
            </a:xfrm>
            <a:prstGeom prst="rect">
              <a:avLst/>
            </a:prstGeom>
            <a:solidFill>
              <a:srgbClr val="F2F2F2"/>
            </a:solidFill>
            <a:ln w="25400">
              <a:solidFill>
                <a:srgbClr val="FF0000"/>
              </a:solidFill>
              <a:miter lim="800000"/>
              <a:headEnd/>
              <a:tailEnd/>
            </a:ln>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800" b="1" dirty="0">
                  <a:solidFill>
                    <a:srgbClr val="FF0000"/>
                  </a:solidFill>
                </a:rPr>
                <a:t>Server</a:t>
              </a:r>
            </a:p>
            <a:p>
              <a:pPr algn="ctr"/>
              <a:r>
                <a:rPr lang="de-DE" altLang="de-DE" sz="1400" dirty="0">
                  <a:solidFill>
                    <a:srgbClr val="FF0000"/>
                  </a:solidFill>
                </a:rPr>
                <a:t>(Knoten)</a:t>
              </a:r>
              <a:endParaRPr lang="de-DE" altLang="de-DE" dirty="0"/>
            </a:p>
          </p:txBody>
        </p:sp>
        <p:sp>
          <p:nvSpPr>
            <p:cNvPr id="18481" name="Rectangle 8"/>
            <p:cNvSpPr>
              <a:spLocks noChangeArrowheads="1"/>
            </p:cNvSpPr>
            <p:nvPr/>
          </p:nvSpPr>
          <p:spPr bwMode="auto">
            <a:xfrm>
              <a:off x="3334" y="2341"/>
              <a:ext cx="795" cy="341"/>
            </a:xfrm>
            <a:prstGeom prst="rect">
              <a:avLst/>
            </a:prstGeom>
            <a:solidFill>
              <a:srgbClr val="F2F2F2"/>
            </a:solidFill>
            <a:ln w="25400">
              <a:solidFill>
                <a:srgbClr val="FF0000"/>
              </a:solidFill>
              <a:miter lim="800000"/>
              <a:headEnd/>
              <a:tailEnd/>
            </a:ln>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800" b="1" dirty="0">
                  <a:solidFill>
                    <a:srgbClr val="FF0000"/>
                  </a:solidFill>
                </a:rPr>
                <a:t>Server</a:t>
              </a:r>
            </a:p>
            <a:p>
              <a:pPr algn="ctr"/>
              <a:r>
                <a:rPr lang="de-DE" altLang="de-DE" sz="1400" dirty="0">
                  <a:solidFill>
                    <a:srgbClr val="FF0000"/>
                  </a:solidFill>
                </a:rPr>
                <a:t>(Knoten)</a:t>
              </a:r>
              <a:endParaRPr lang="de-DE" altLang="de-DE" dirty="0"/>
            </a:p>
          </p:txBody>
        </p:sp>
        <p:sp>
          <p:nvSpPr>
            <p:cNvPr id="18482" name="Line 9"/>
            <p:cNvSpPr>
              <a:spLocks noChangeShapeType="1"/>
            </p:cNvSpPr>
            <p:nvPr/>
          </p:nvSpPr>
          <p:spPr bwMode="auto">
            <a:xfrm flipH="1">
              <a:off x="1973" y="1594"/>
              <a:ext cx="509" cy="747"/>
            </a:xfrm>
            <a:prstGeom prst="line">
              <a:avLst/>
            </a:prstGeom>
            <a:noFill/>
            <a:ln w="762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83" name="Line 10"/>
            <p:cNvSpPr>
              <a:spLocks noChangeShapeType="1"/>
            </p:cNvSpPr>
            <p:nvPr/>
          </p:nvSpPr>
          <p:spPr bwMode="auto">
            <a:xfrm>
              <a:off x="3288" y="1594"/>
              <a:ext cx="454" cy="747"/>
            </a:xfrm>
            <a:prstGeom prst="line">
              <a:avLst/>
            </a:prstGeom>
            <a:noFill/>
            <a:ln w="762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84" name="Line 11"/>
            <p:cNvSpPr>
              <a:spLocks noChangeShapeType="1"/>
            </p:cNvSpPr>
            <p:nvPr/>
          </p:nvSpPr>
          <p:spPr bwMode="auto">
            <a:xfrm>
              <a:off x="2426" y="2523"/>
              <a:ext cx="908" cy="0"/>
            </a:xfrm>
            <a:prstGeom prst="line">
              <a:avLst/>
            </a:prstGeom>
            <a:noFill/>
            <a:ln w="762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85" name="Rectangle 16"/>
            <p:cNvSpPr>
              <a:spLocks noChangeArrowheads="1"/>
            </p:cNvSpPr>
            <p:nvPr/>
          </p:nvSpPr>
          <p:spPr bwMode="auto">
            <a:xfrm>
              <a:off x="2482" y="1411"/>
              <a:ext cx="796" cy="341"/>
            </a:xfrm>
            <a:prstGeom prst="rect">
              <a:avLst/>
            </a:prstGeom>
            <a:solidFill>
              <a:srgbClr val="F2F2F2"/>
            </a:solidFill>
            <a:ln w="25400">
              <a:solidFill>
                <a:srgbClr val="FF0000"/>
              </a:solidFill>
              <a:miter lim="800000"/>
              <a:headEnd/>
              <a:tailEnd/>
            </a:ln>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800" b="1" dirty="0">
                  <a:solidFill>
                    <a:srgbClr val="FF0000"/>
                  </a:solidFill>
                </a:rPr>
                <a:t>Server</a:t>
              </a:r>
            </a:p>
            <a:p>
              <a:pPr algn="ctr"/>
              <a:r>
                <a:rPr lang="de-DE" altLang="de-DE" sz="1400" dirty="0">
                  <a:solidFill>
                    <a:srgbClr val="FF0000"/>
                  </a:solidFill>
                </a:rPr>
                <a:t>(Knoten)</a:t>
              </a:r>
              <a:endParaRPr lang="de-DE" altLang="de-DE" dirty="0"/>
            </a:p>
          </p:txBody>
        </p:sp>
        <p:sp>
          <p:nvSpPr>
            <p:cNvPr id="18486" name="Line 17"/>
            <p:cNvSpPr>
              <a:spLocks noChangeShapeType="1"/>
            </p:cNvSpPr>
            <p:nvPr/>
          </p:nvSpPr>
          <p:spPr bwMode="auto">
            <a:xfrm flipV="1">
              <a:off x="2880" y="965"/>
              <a:ext cx="0" cy="44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5" name="Group 74"/>
          <p:cNvGrpSpPr>
            <a:grpSpLocks/>
          </p:cNvGrpSpPr>
          <p:nvPr/>
        </p:nvGrpSpPr>
        <p:grpSpPr bwMode="auto">
          <a:xfrm>
            <a:off x="4500563" y="4221163"/>
            <a:ext cx="3600450" cy="1951037"/>
            <a:chOff x="2835" y="2659"/>
            <a:chExt cx="2268" cy="1229"/>
          </a:xfrm>
        </p:grpSpPr>
        <p:sp>
          <p:nvSpPr>
            <p:cNvPr id="18463" name="AutoShape 35"/>
            <p:cNvSpPr>
              <a:spLocks noChangeArrowheads="1"/>
            </p:cNvSpPr>
            <p:nvPr/>
          </p:nvSpPr>
          <p:spPr bwMode="auto">
            <a:xfrm>
              <a:off x="2835" y="3480"/>
              <a:ext cx="1256" cy="408"/>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r"/>
              <a:r>
                <a:rPr lang="de-DE" altLang="de-DE" sz="1400" b="1">
                  <a:solidFill>
                    <a:srgbClr val="009900"/>
                  </a:solidFill>
                </a:rPr>
                <a:t>lokales Netz</a:t>
              </a:r>
            </a:p>
            <a:p>
              <a:pPr algn="r"/>
              <a:r>
                <a:rPr lang="de-DE" altLang="de-DE" b="1"/>
                <a:t>z.B. Universität, Zubringer</a:t>
              </a:r>
            </a:p>
            <a:p>
              <a:pPr algn="r"/>
              <a:r>
                <a:rPr lang="de-DE" altLang="de-DE"/>
                <a:t>(t-online, 1&amp;1...)</a:t>
              </a:r>
            </a:p>
          </p:txBody>
        </p:sp>
        <p:grpSp>
          <p:nvGrpSpPr>
            <p:cNvPr id="18464" name="Group 54"/>
            <p:cNvGrpSpPr>
              <a:grpSpLocks/>
            </p:cNvGrpSpPr>
            <p:nvPr/>
          </p:nvGrpSpPr>
          <p:grpSpPr bwMode="auto">
            <a:xfrm flipH="1">
              <a:off x="4066" y="2659"/>
              <a:ext cx="1037" cy="1060"/>
              <a:chOff x="618" y="2642"/>
              <a:chExt cx="1037" cy="1060"/>
            </a:xfrm>
          </p:grpSpPr>
          <p:sp>
            <p:nvSpPr>
              <p:cNvPr id="18465" name="Oval 55"/>
              <p:cNvSpPr>
                <a:spLocks noChangeArrowheads="1"/>
              </p:cNvSpPr>
              <p:nvPr/>
            </p:nvSpPr>
            <p:spPr bwMode="auto">
              <a:xfrm>
                <a:off x="618" y="2642"/>
                <a:ext cx="1037" cy="1060"/>
              </a:xfrm>
              <a:prstGeom prst="ellipse">
                <a:avLst/>
              </a:prstGeom>
              <a:noFill/>
              <a:ln w="25400">
                <a:solidFill>
                  <a:srgbClr val="008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grpSp>
            <p:nvGrpSpPr>
              <p:cNvPr id="18466" name="Group 56"/>
              <p:cNvGrpSpPr>
                <a:grpSpLocks noChangeAspect="1"/>
              </p:cNvGrpSpPr>
              <p:nvPr/>
            </p:nvGrpSpPr>
            <p:grpSpPr bwMode="auto">
              <a:xfrm rot="2460036">
                <a:off x="679" y="2912"/>
                <a:ext cx="780" cy="723"/>
                <a:chOff x="679" y="2912"/>
                <a:chExt cx="1039" cy="963"/>
              </a:xfrm>
            </p:grpSpPr>
            <p:sp>
              <p:nvSpPr>
                <p:cNvPr id="18468" name="Oval 57"/>
                <p:cNvSpPr>
                  <a:spLocks noChangeAspect="1" noChangeArrowheads="1"/>
                </p:cNvSpPr>
                <p:nvPr/>
              </p:nvSpPr>
              <p:spPr bwMode="auto">
                <a:xfrm>
                  <a:off x="1022" y="3102"/>
                  <a:ext cx="342" cy="341"/>
                </a:xfrm>
                <a:prstGeom prst="ellipse">
                  <a:avLst/>
                </a:prstGeom>
                <a:solidFill>
                  <a:srgbClr val="FFFFFF"/>
                </a:solidFill>
                <a:ln w="25400">
                  <a:solidFill>
                    <a:srgbClr val="008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69" name="Line 58"/>
                <p:cNvSpPr>
                  <a:spLocks noChangeAspect="1" noChangeShapeType="1"/>
                </p:cNvSpPr>
                <p:nvPr/>
              </p:nvSpPr>
              <p:spPr bwMode="auto">
                <a:xfrm>
                  <a:off x="1337" y="3369"/>
                  <a:ext cx="284" cy="17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70" name="Line 59"/>
                <p:cNvSpPr>
                  <a:spLocks noChangeAspect="1" noChangeShapeType="1"/>
                </p:cNvSpPr>
                <p:nvPr/>
              </p:nvSpPr>
              <p:spPr bwMode="auto">
                <a:xfrm>
                  <a:off x="1193" y="3443"/>
                  <a:ext cx="0" cy="34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71" name="Line 60"/>
                <p:cNvSpPr>
                  <a:spLocks noChangeAspect="1" noChangeShapeType="1"/>
                </p:cNvSpPr>
                <p:nvPr/>
              </p:nvSpPr>
              <p:spPr bwMode="auto">
                <a:xfrm flipH="1" flipV="1">
                  <a:off x="768" y="2989"/>
                  <a:ext cx="284" cy="17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72" name="Line 61"/>
                <p:cNvSpPr>
                  <a:spLocks noChangeAspect="1" noChangeShapeType="1"/>
                </p:cNvSpPr>
                <p:nvPr/>
              </p:nvSpPr>
              <p:spPr bwMode="auto">
                <a:xfrm flipV="1">
                  <a:off x="1337" y="2989"/>
                  <a:ext cx="285" cy="17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73" name="Line 62"/>
                <p:cNvSpPr>
                  <a:spLocks noChangeAspect="1" noChangeShapeType="1"/>
                </p:cNvSpPr>
                <p:nvPr/>
              </p:nvSpPr>
              <p:spPr bwMode="auto">
                <a:xfrm flipV="1">
                  <a:off x="768" y="3373"/>
                  <a:ext cx="284" cy="17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74" name="Oval 63"/>
                <p:cNvSpPr>
                  <a:spLocks noChangeAspect="1" noChangeArrowheads="1"/>
                </p:cNvSpPr>
                <p:nvPr/>
              </p:nvSpPr>
              <p:spPr bwMode="auto">
                <a:xfrm>
                  <a:off x="1615" y="3519"/>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75" name="Oval 64"/>
                <p:cNvSpPr>
                  <a:spLocks noChangeAspect="1" noChangeArrowheads="1"/>
                </p:cNvSpPr>
                <p:nvPr/>
              </p:nvSpPr>
              <p:spPr bwMode="auto">
                <a:xfrm>
                  <a:off x="1620" y="2912"/>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76" name="Oval 65"/>
                <p:cNvSpPr>
                  <a:spLocks noChangeAspect="1" noChangeArrowheads="1"/>
                </p:cNvSpPr>
                <p:nvPr/>
              </p:nvSpPr>
              <p:spPr bwMode="auto">
                <a:xfrm>
                  <a:off x="679" y="3530"/>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77" name="Oval 66"/>
                <p:cNvSpPr>
                  <a:spLocks noChangeAspect="1" noChangeArrowheads="1"/>
                </p:cNvSpPr>
                <p:nvPr/>
              </p:nvSpPr>
              <p:spPr bwMode="auto">
                <a:xfrm>
                  <a:off x="1142" y="3782"/>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78" name="Oval 67"/>
                <p:cNvSpPr>
                  <a:spLocks noChangeAspect="1" noChangeArrowheads="1"/>
                </p:cNvSpPr>
                <p:nvPr/>
              </p:nvSpPr>
              <p:spPr bwMode="auto">
                <a:xfrm>
                  <a:off x="679" y="2918"/>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grpSp>
          <p:sp>
            <p:nvSpPr>
              <p:cNvPr id="18467" name="Line 68"/>
              <p:cNvSpPr>
                <a:spLocks noChangeShapeType="1"/>
              </p:cNvSpPr>
              <p:nvPr/>
            </p:nvSpPr>
            <p:spPr bwMode="auto">
              <a:xfrm flipV="1">
                <a:off x="1202" y="2659"/>
                <a:ext cx="408" cy="4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grpSp>
        <p:nvGrpSpPr>
          <p:cNvPr id="8" name="Group 73"/>
          <p:cNvGrpSpPr>
            <a:grpSpLocks/>
          </p:cNvGrpSpPr>
          <p:nvPr/>
        </p:nvGrpSpPr>
        <p:grpSpPr bwMode="auto">
          <a:xfrm>
            <a:off x="971550" y="3933825"/>
            <a:ext cx="2808288" cy="2238375"/>
            <a:chOff x="612" y="2478"/>
            <a:chExt cx="1769" cy="1410"/>
          </a:xfrm>
        </p:grpSpPr>
        <p:sp>
          <p:nvSpPr>
            <p:cNvPr id="18445" name="AutoShape 34"/>
            <p:cNvSpPr>
              <a:spLocks noChangeArrowheads="1"/>
            </p:cNvSpPr>
            <p:nvPr/>
          </p:nvSpPr>
          <p:spPr bwMode="auto">
            <a:xfrm>
              <a:off x="1567" y="3475"/>
              <a:ext cx="814" cy="41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1400" b="1" dirty="0">
                  <a:solidFill>
                    <a:srgbClr val="009900"/>
                  </a:solidFill>
                </a:rPr>
                <a:t>lokales Netz</a:t>
              </a:r>
            </a:p>
            <a:p>
              <a:r>
                <a:rPr lang="de-DE" altLang="de-DE" sz="1400" b="1" dirty="0"/>
                <a:t>z.B. Schule</a:t>
              </a:r>
              <a:endParaRPr lang="de-DE" altLang="de-DE" dirty="0"/>
            </a:p>
          </p:txBody>
        </p:sp>
        <p:grpSp>
          <p:nvGrpSpPr>
            <p:cNvPr id="18446" name="Group 69"/>
            <p:cNvGrpSpPr>
              <a:grpSpLocks/>
            </p:cNvGrpSpPr>
            <p:nvPr/>
          </p:nvGrpSpPr>
          <p:grpSpPr bwMode="auto">
            <a:xfrm>
              <a:off x="612" y="2478"/>
              <a:ext cx="1037" cy="1241"/>
              <a:chOff x="612" y="2478"/>
              <a:chExt cx="1037" cy="1241"/>
            </a:xfrm>
          </p:grpSpPr>
          <p:grpSp>
            <p:nvGrpSpPr>
              <p:cNvPr id="18447" name="Group 53"/>
              <p:cNvGrpSpPr>
                <a:grpSpLocks/>
              </p:cNvGrpSpPr>
              <p:nvPr/>
            </p:nvGrpSpPr>
            <p:grpSpPr bwMode="auto">
              <a:xfrm>
                <a:off x="612" y="2659"/>
                <a:ext cx="1037" cy="1060"/>
                <a:chOff x="618" y="2642"/>
                <a:chExt cx="1037" cy="1060"/>
              </a:xfrm>
            </p:grpSpPr>
            <p:sp>
              <p:nvSpPr>
                <p:cNvPr id="18449" name="Oval 36"/>
                <p:cNvSpPr>
                  <a:spLocks noChangeArrowheads="1"/>
                </p:cNvSpPr>
                <p:nvPr/>
              </p:nvSpPr>
              <p:spPr bwMode="auto">
                <a:xfrm>
                  <a:off x="618" y="2642"/>
                  <a:ext cx="1037" cy="1060"/>
                </a:xfrm>
                <a:prstGeom prst="ellipse">
                  <a:avLst/>
                </a:prstGeom>
                <a:noFill/>
                <a:ln w="25400">
                  <a:solidFill>
                    <a:srgbClr val="008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grpSp>
              <p:nvGrpSpPr>
                <p:cNvPr id="18450" name="Group 51"/>
                <p:cNvGrpSpPr>
                  <a:grpSpLocks noChangeAspect="1"/>
                </p:cNvGrpSpPr>
                <p:nvPr/>
              </p:nvGrpSpPr>
              <p:grpSpPr bwMode="auto">
                <a:xfrm rot="2460036">
                  <a:off x="679" y="2912"/>
                  <a:ext cx="780" cy="723"/>
                  <a:chOff x="679" y="2912"/>
                  <a:chExt cx="1039" cy="963"/>
                </a:xfrm>
              </p:grpSpPr>
              <p:sp>
                <p:nvSpPr>
                  <p:cNvPr id="18452" name="Oval 20"/>
                  <p:cNvSpPr>
                    <a:spLocks noChangeAspect="1" noChangeArrowheads="1"/>
                  </p:cNvSpPr>
                  <p:nvPr/>
                </p:nvSpPr>
                <p:spPr bwMode="auto">
                  <a:xfrm>
                    <a:off x="1022" y="3102"/>
                    <a:ext cx="342" cy="341"/>
                  </a:xfrm>
                  <a:prstGeom prst="ellipse">
                    <a:avLst/>
                  </a:prstGeom>
                  <a:solidFill>
                    <a:srgbClr val="FFFFFF"/>
                  </a:solidFill>
                  <a:ln w="25400">
                    <a:solidFill>
                      <a:srgbClr val="008000"/>
                    </a:solidFill>
                    <a:round/>
                    <a:headEnd/>
                    <a:tailEnd/>
                  </a:ln>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53" name="Line 24"/>
                  <p:cNvSpPr>
                    <a:spLocks noChangeAspect="1" noChangeShapeType="1"/>
                  </p:cNvSpPr>
                  <p:nvPr/>
                </p:nvSpPr>
                <p:spPr bwMode="auto">
                  <a:xfrm>
                    <a:off x="1337" y="3369"/>
                    <a:ext cx="284" cy="17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54" name="Line 25"/>
                  <p:cNvSpPr>
                    <a:spLocks noChangeAspect="1" noChangeShapeType="1"/>
                  </p:cNvSpPr>
                  <p:nvPr/>
                </p:nvSpPr>
                <p:spPr bwMode="auto">
                  <a:xfrm>
                    <a:off x="1193" y="3443"/>
                    <a:ext cx="0" cy="34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55" name="Line 26"/>
                  <p:cNvSpPr>
                    <a:spLocks noChangeAspect="1" noChangeShapeType="1"/>
                  </p:cNvSpPr>
                  <p:nvPr/>
                </p:nvSpPr>
                <p:spPr bwMode="auto">
                  <a:xfrm flipH="1" flipV="1">
                    <a:off x="768" y="2989"/>
                    <a:ext cx="284" cy="17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56" name="Line 27"/>
                  <p:cNvSpPr>
                    <a:spLocks noChangeAspect="1" noChangeShapeType="1"/>
                  </p:cNvSpPr>
                  <p:nvPr/>
                </p:nvSpPr>
                <p:spPr bwMode="auto">
                  <a:xfrm flipV="1">
                    <a:off x="1337" y="2989"/>
                    <a:ext cx="285" cy="17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57" name="Line 28"/>
                  <p:cNvSpPr>
                    <a:spLocks noChangeAspect="1" noChangeShapeType="1"/>
                  </p:cNvSpPr>
                  <p:nvPr/>
                </p:nvSpPr>
                <p:spPr bwMode="auto">
                  <a:xfrm flipV="1">
                    <a:off x="768" y="3373"/>
                    <a:ext cx="284" cy="171"/>
                  </a:xfrm>
                  <a:prstGeom prst="line">
                    <a:avLst/>
                  </a:prstGeom>
                  <a:noFill/>
                  <a:ln w="25400">
                    <a:solidFill>
                      <a:srgbClr val="000000"/>
                    </a:solidFill>
                    <a:round/>
                    <a:headEnd type="none" w="lg" len="lg"/>
                    <a:tailEnd type="none" w="lg" len="lg"/>
                  </a:ln>
                  <a:extLst>
                    <a:ext uri="{909E8E84-426E-40DD-AFC4-6F175D3DCCD1}">
                      <a14:hiddenFill xmlns:a14="http://schemas.microsoft.com/office/drawing/2010/main">
                        <a:noFill/>
                      </a14:hiddenFill>
                    </a:ext>
                  </a:extLst>
                </p:spPr>
                <p:txBody>
                  <a:bodyPr/>
                  <a:lstStyle/>
                  <a:p>
                    <a:endParaRPr lang="de-DE"/>
                  </a:p>
                </p:txBody>
              </p:sp>
              <p:sp>
                <p:nvSpPr>
                  <p:cNvPr id="18458" name="Oval 38"/>
                  <p:cNvSpPr>
                    <a:spLocks noChangeAspect="1" noChangeArrowheads="1"/>
                  </p:cNvSpPr>
                  <p:nvPr/>
                </p:nvSpPr>
                <p:spPr bwMode="auto">
                  <a:xfrm>
                    <a:off x="1615" y="3519"/>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59" name="Oval 39"/>
                  <p:cNvSpPr>
                    <a:spLocks noChangeAspect="1" noChangeArrowheads="1"/>
                  </p:cNvSpPr>
                  <p:nvPr/>
                </p:nvSpPr>
                <p:spPr bwMode="auto">
                  <a:xfrm>
                    <a:off x="1620" y="2912"/>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60" name="Oval 40"/>
                  <p:cNvSpPr>
                    <a:spLocks noChangeAspect="1" noChangeArrowheads="1"/>
                  </p:cNvSpPr>
                  <p:nvPr/>
                </p:nvSpPr>
                <p:spPr bwMode="auto">
                  <a:xfrm>
                    <a:off x="679" y="3530"/>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61" name="Oval 41"/>
                  <p:cNvSpPr>
                    <a:spLocks noChangeAspect="1" noChangeArrowheads="1"/>
                  </p:cNvSpPr>
                  <p:nvPr/>
                </p:nvSpPr>
                <p:spPr bwMode="auto">
                  <a:xfrm>
                    <a:off x="1142" y="3782"/>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18462" name="Oval 42"/>
                  <p:cNvSpPr>
                    <a:spLocks noChangeAspect="1" noChangeArrowheads="1"/>
                  </p:cNvSpPr>
                  <p:nvPr/>
                </p:nvSpPr>
                <p:spPr bwMode="auto">
                  <a:xfrm>
                    <a:off x="679" y="2918"/>
                    <a:ext cx="98" cy="93"/>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grpSp>
            <p:sp>
              <p:nvSpPr>
                <p:cNvPr id="18451" name="Line 52"/>
                <p:cNvSpPr>
                  <a:spLocks noChangeShapeType="1"/>
                </p:cNvSpPr>
                <p:nvPr/>
              </p:nvSpPr>
              <p:spPr bwMode="auto">
                <a:xfrm flipV="1">
                  <a:off x="1202" y="2659"/>
                  <a:ext cx="408" cy="45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sp>
            <p:nvSpPr>
              <p:cNvPr id="18448" name="Rectangle 18"/>
              <p:cNvSpPr>
                <a:spLocks noChangeArrowheads="1"/>
              </p:cNvSpPr>
              <p:nvPr/>
            </p:nvSpPr>
            <p:spPr bwMode="auto">
              <a:xfrm rot="2911814">
                <a:off x="1156" y="2705"/>
                <a:ext cx="682" cy="227"/>
              </a:xfrm>
              <a:prstGeom prst="rect">
                <a:avLst/>
              </a:prstGeom>
              <a:solidFill>
                <a:srgbClr val="B2B2B2"/>
              </a:solidFill>
              <a:ln w="25400">
                <a:solidFill>
                  <a:srgbClr val="008000"/>
                </a:solidFill>
                <a:miter lim="800000"/>
                <a:headEnd/>
                <a:tailEnd/>
              </a:ln>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sz="200" b="1" dirty="0">
                  <a:solidFill>
                    <a:srgbClr val="008000"/>
                  </a:solidFill>
                </a:endParaRPr>
              </a:p>
              <a:p>
                <a:pPr algn="ctr"/>
                <a:r>
                  <a:rPr lang="de-DE" altLang="de-DE" sz="1800" b="1" dirty="0">
                    <a:solidFill>
                      <a:srgbClr val="008000"/>
                    </a:solidFill>
                  </a:rPr>
                  <a:t>Modem</a:t>
                </a:r>
                <a:endParaRPr lang="de-DE" altLang="de-DE" dirty="0"/>
              </a:p>
            </p:txBody>
          </p:sp>
        </p:grpSp>
      </p:grpSp>
      <p:grpSp>
        <p:nvGrpSpPr>
          <p:cNvPr id="12" name="Group 72"/>
          <p:cNvGrpSpPr>
            <a:grpSpLocks/>
          </p:cNvGrpSpPr>
          <p:nvPr/>
        </p:nvGrpSpPr>
        <p:grpSpPr bwMode="auto">
          <a:xfrm>
            <a:off x="2557463" y="5157788"/>
            <a:ext cx="3957637" cy="290512"/>
            <a:chOff x="1611" y="3249"/>
            <a:chExt cx="2493" cy="183"/>
          </a:xfrm>
        </p:grpSpPr>
        <p:sp>
          <p:nvSpPr>
            <p:cNvPr id="18442" name="Rectangle 48"/>
            <p:cNvSpPr>
              <a:spLocks noChangeArrowheads="1"/>
            </p:cNvSpPr>
            <p:nvPr/>
          </p:nvSpPr>
          <p:spPr bwMode="auto">
            <a:xfrm>
              <a:off x="2468" y="3249"/>
              <a:ext cx="820"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2700" tIns="12700" rIns="12700" bIns="12700"/>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de-DE" altLang="de-DE" sz="1800" dirty="0">
                  <a:solidFill>
                    <a:srgbClr val="FF00FF"/>
                  </a:solidFill>
                </a:rPr>
                <a:t>Teilnehmer</a:t>
              </a:r>
            </a:p>
          </p:txBody>
        </p:sp>
        <p:sp>
          <p:nvSpPr>
            <p:cNvPr id="18443" name="Line 70"/>
            <p:cNvSpPr>
              <a:spLocks noChangeShapeType="1"/>
            </p:cNvSpPr>
            <p:nvPr/>
          </p:nvSpPr>
          <p:spPr bwMode="auto">
            <a:xfrm>
              <a:off x="1611" y="3294"/>
              <a:ext cx="861" cy="45"/>
            </a:xfrm>
            <a:prstGeom prst="line">
              <a:avLst/>
            </a:prstGeom>
            <a:noFill/>
            <a:ln w="28575">
              <a:solidFill>
                <a:srgbClr val="FF00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de-DE"/>
            </a:p>
          </p:txBody>
        </p:sp>
        <p:sp>
          <p:nvSpPr>
            <p:cNvPr id="18444" name="Line 71"/>
            <p:cNvSpPr>
              <a:spLocks noChangeShapeType="1"/>
            </p:cNvSpPr>
            <p:nvPr/>
          </p:nvSpPr>
          <p:spPr bwMode="auto">
            <a:xfrm flipH="1">
              <a:off x="3243" y="3294"/>
              <a:ext cx="861" cy="45"/>
            </a:xfrm>
            <a:prstGeom prst="line">
              <a:avLst/>
            </a:prstGeom>
            <a:noFill/>
            <a:ln w="28575">
              <a:solidFill>
                <a:srgbClr val="FF00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de-DE"/>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100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de-DE" altLang="de-DE"/>
              <a:t>Internet: TCP/IP-Protokoll</a:t>
            </a:r>
          </a:p>
        </p:txBody>
      </p:sp>
      <p:sp>
        <p:nvSpPr>
          <p:cNvPr id="20483" name="Fußzeilenplatzhalter 29"/>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l" eaLnBrk="0" hangingPunct="0"/>
            <a:r>
              <a:rPr lang="de-DE" altLang="de-DE"/>
              <a:t>AD W. Wagner, Dr. F.-J. Scharfenberg, Didaktik Chemie und Biologie</a:t>
            </a:r>
          </a:p>
        </p:txBody>
      </p:sp>
      <p:sp>
        <p:nvSpPr>
          <p:cNvPr id="20484" name="Oval 5"/>
          <p:cNvSpPr>
            <a:spLocks noChangeArrowheads="1"/>
          </p:cNvSpPr>
          <p:nvPr/>
        </p:nvSpPr>
        <p:spPr bwMode="auto">
          <a:xfrm>
            <a:off x="3419475" y="2133600"/>
            <a:ext cx="574675" cy="5762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2400"/>
              <a:t>R</a:t>
            </a:r>
          </a:p>
        </p:txBody>
      </p:sp>
      <p:sp>
        <p:nvSpPr>
          <p:cNvPr id="20485" name="Oval 6"/>
          <p:cNvSpPr>
            <a:spLocks noChangeArrowheads="1"/>
          </p:cNvSpPr>
          <p:nvPr/>
        </p:nvSpPr>
        <p:spPr bwMode="auto">
          <a:xfrm>
            <a:off x="5075238" y="2133600"/>
            <a:ext cx="574675" cy="5762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2400"/>
              <a:t>R</a:t>
            </a:r>
          </a:p>
        </p:txBody>
      </p:sp>
      <p:sp>
        <p:nvSpPr>
          <p:cNvPr id="20486" name="Oval 7"/>
          <p:cNvSpPr>
            <a:spLocks noChangeArrowheads="1"/>
          </p:cNvSpPr>
          <p:nvPr/>
        </p:nvSpPr>
        <p:spPr bwMode="auto">
          <a:xfrm>
            <a:off x="4284663" y="4292600"/>
            <a:ext cx="574675" cy="5762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2400"/>
              <a:t>R</a:t>
            </a:r>
          </a:p>
        </p:txBody>
      </p:sp>
      <p:sp>
        <p:nvSpPr>
          <p:cNvPr id="20487" name="Oval 8"/>
          <p:cNvSpPr>
            <a:spLocks noChangeArrowheads="1"/>
          </p:cNvSpPr>
          <p:nvPr/>
        </p:nvSpPr>
        <p:spPr bwMode="auto">
          <a:xfrm>
            <a:off x="6804025" y="3140075"/>
            <a:ext cx="574675" cy="576263"/>
          </a:xfrm>
          <a:prstGeom prst="ellipse">
            <a:avLst/>
          </a:prstGeom>
          <a:solidFill>
            <a:schemeClr val="tx1"/>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2400" b="1">
                <a:solidFill>
                  <a:schemeClr val="bg1"/>
                </a:solidFill>
              </a:rPr>
              <a:t>Z</a:t>
            </a:r>
          </a:p>
        </p:txBody>
      </p:sp>
      <p:sp>
        <p:nvSpPr>
          <p:cNvPr id="20488" name="Oval 9"/>
          <p:cNvSpPr>
            <a:spLocks noChangeArrowheads="1"/>
          </p:cNvSpPr>
          <p:nvPr/>
        </p:nvSpPr>
        <p:spPr bwMode="auto">
          <a:xfrm>
            <a:off x="1782763" y="3140075"/>
            <a:ext cx="574675" cy="576263"/>
          </a:xfrm>
          <a:prstGeom prst="ellipse">
            <a:avLst/>
          </a:prstGeom>
          <a:solidFill>
            <a:schemeClr val="tx1"/>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2400" b="1">
                <a:solidFill>
                  <a:schemeClr val="bg1"/>
                </a:solidFill>
              </a:rPr>
              <a:t>S</a:t>
            </a:r>
          </a:p>
        </p:txBody>
      </p:sp>
      <p:sp>
        <p:nvSpPr>
          <p:cNvPr id="68619" name="Text Box 11"/>
          <p:cNvSpPr txBox="1">
            <a:spLocks noChangeArrowheads="1"/>
          </p:cNvSpPr>
          <p:nvPr/>
        </p:nvSpPr>
        <p:spPr bwMode="auto">
          <a:xfrm>
            <a:off x="2390775" y="3200400"/>
            <a:ext cx="357188" cy="457200"/>
          </a:xfrm>
          <a:prstGeom prst="rect">
            <a:avLst/>
          </a:prstGeom>
          <a:solidFill>
            <a:srgbClr val="0000FF"/>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solidFill>
                  <a:schemeClr val="bg1"/>
                </a:solidFill>
              </a:rPr>
              <a:t>1</a:t>
            </a:r>
          </a:p>
        </p:txBody>
      </p:sp>
      <p:sp>
        <p:nvSpPr>
          <p:cNvPr id="68623" name="Text Box 15"/>
          <p:cNvSpPr txBox="1">
            <a:spLocks noChangeArrowheads="1"/>
          </p:cNvSpPr>
          <p:nvPr/>
        </p:nvSpPr>
        <p:spPr bwMode="auto">
          <a:xfrm>
            <a:off x="2747963" y="3200400"/>
            <a:ext cx="357187" cy="457200"/>
          </a:xfrm>
          <a:prstGeom prst="rect">
            <a:avLst/>
          </a:prstGeom>
          <a:solidFill>
            <a:srgbClr val="FF9999"/>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t>2</a:t>
            </a:r>
          </a:p>
        </p:txBody>
      </p:sp>
      <p:sp>
        <p:nvSpPr>
          <p:cNvPr id="68624" name="Text Box 16"/>
          <p:cNvSpPr txBox="1">
            <a:spLocks noChangeArrowheads="1"/>
          </p:cNvSpPr>
          <p:nvPr/>
        </p:nvSpPr>
        <p:spPr bwMode="auto">
          <a:xfrm>
            <a:off x="3098800" y="3200400"/>
            <a:ext cx="357188" cy="457200"/>
          </a:xfrm>
          <a:prstGeom prst="rect">
            <a:avLst/>
          </a:prstGeom>
          <a:solidFill>
            <a:srgbClr val="0099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solidFill>
                  <a:schemeClr val="bg1"/>
                </a:solidFill>
              </a:rPr>
              <a:t>3</a:t>
            </a:r>
          </a:p>
        </p:txBody>
      </p:sp>
      <p:sp>
        <p:nvSpPr>
          <p:cNvPr id="68620" name="Rectangle 12"/>
          <p:cNvSpPr>
            <a:spLocks noChangeArrowheads="1"/>
          </p:cNvSpPr>
          <p:nvPr/>
        </p:nvSpPr>
        <p:spPr bwMode="auto">
          <a:xfrm>
            <a:off x="684213" y="3200400"/>
            <a:ext cx="1077912" cy="431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sp>
        <p:nvSpPr>
          <p:cNvPr id="68629" name="Line 21"/>
          <p:cNvSpPr>
            <a:spLocks noChangeShapeType="1"/>
          </p:cNvSpPr>
          <p:nvPr/>
        </p:nvSpPr>
        <p:spPr bwMode="auto">
          <a:xfrm>
            <a:off x="2627313" y="3644900"/>
            <a:ext cx="1657350" cy="936625"/>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68630" name="Line 22"/>
          <p:cNvSpPr>
            <a:spLocks noChangeShapeType="1"/>
          </p:cNvSpPr>
          <p:nvPr/>
        </p:nvSpPr>
        <p:spPr bwMode="auto">
          <a:xfrm flipV="1">
            <a:off x="4859338" y="3644900"/>
            <a:ext cx="1368425" cy="936625"/>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68631" name="Text Box 23"/>
          <p:cNvSpPr txBox="1">
            <a:spLocks noChangeArrowheads="1"/>
          </p:cNvSpPr>
          <p:nvPr/>
        </p:nvSpPr>
        <p:spPr bwMode="auto">
          <a:xfrm>
            <a:off x="6086475" y="3200400"/>
            <a:ext cx="357188" cy="457200"/>
          </a:xfrm>
          <a:prstGeom prst="rect">
            <a:avLst/>
          </a:prstGeom>
          <a:solidFill>
            <a:srgbClr val="0000FF"/>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solidFill>
                  <a:schemeClr val="bg1"/>
                </a:solidFill>
              </a:rPr>
              <a:t>1</a:t>
            </a:r>
          </a:p>
        </p:txBody>
      </p:sp>
      <p:sp>
        <p:nvSpPr>
          <p:cNvPr id="68632" name="Text Box 24"/>
          <p:cNvSpPr txBox="1">
            <a:spLocks noChangeArrowheads="1"/>
          </p:cNvSpPr>
          <p:nvPr/>
        </p:nvSpPr>
        <p:spPr bwMode="auto">
          <a:xfrm>
            <a:off x="5734050" y="3200400"/>
            <a:ext cx="357188" cy="457200"/>
          </a:xfrm>
          <a:prstGeom prst="rect">
            <a:avLst/>
          </a:prstGeom>
          <a:solidFill>
            <a:srgbClr val="FF9999"/>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t>2</a:t>
            </a:r>
          </a:p>
        </p:txBody>
      </p:sp>
      <p:sp>
        <p:nvSpPr>
          <p:cNvPr id="68633" name="Text Box 25"/>
          <p:cNvSpPr txBox="1">
            <a:spLocks noChangeArrowheads="1"/>
          </p:cNvSpPr>
          <p:nvPr/>
        </p:nvSpPr>
        <p:spPr bwMode="auto">
          <a:xfrm>
            <a:off x="6443663" y="3200400"/>
            <a:ext cx="357187" cy="457200"/>
          </a:xfrm>
          <a:prstGeom prst="rect">
            <a:avLst/>
          </a:prstGeom>
          <a:solidFill>
            <a:srgbClr val="0099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solidFill>
                  <a:schemeClr val="bg1"/>
                </a:solidFill>
              </a:rPr>
              <a:t>3</a:t>
            </a:r>
          </a:p>
        </p:txBody>
      </p:sp>
      <p:sp>
        <p:nvSpPr>
          <p:cNvPr id="68634" name="Rectangle 26"/>
          <p:cNvSpPr>
            <a:spLocks noChangeArrowheads="1"/>
          </p:cNvSpPr>
          <p:nvPr/>
        </p:nvSpPr>
        <p:spPr bwMode="auto">
          <a:xfrm>
            <a:off x="5726113" y="3209925"/>
            <a:ext cx="1077912" cy="431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sz="2400"/>
          </a:p>
        </p:txBody>
      </p:sp>
      <p:sp>
        <p:nvSpPr>
          <p:cNvPr id="68640" name="Line 32"/>
          <p:cNvSpPr>
            <a:spLocks noChangeShapeType="1"/>
          </p:cNvSpPr>
          <p:nvPr/>
        </p:nvSpPr>
        <p:spPr bwMode="auto">
          <a:xfrm>
            <a:off x="3059113" y="3429000"/>
            <a:ext cx="2665412" cy="0"/>
          </a:xfrm>
          <a:prstGeom prst="line">
            <a:avLst/>
          </a:prstGeom>
          <a:noFill/>
          <a:ln w="38100">
            <a:solidFill>
              <a:srgbClr val="FF99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68641" name="Line 33"/>
          <p:cNvSpPr>
            <a:spLocks noChangeShapeType="1"/>
          </p:cNvSpPr>
          <p:nvPr/>
        </p:nvSpPr>
        <p:spPr bwMode="auto">
          <a:xfrm flipV="1">
            <a:off x="3276600" y="2636838"/>
            <a:ext cx="287338" cy="576262"/>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68642" name="Line 34"/>
          <p:cNvSpPr>
            <a:spLocks noChangeShapeType="1"/>
          </p:cNvSpPr>
          <p:nvPr/>
        </p:nvSpPr>
        <p:spPr bwMode="auto">
          <a:xfrm>
            <a:off x="3995738" y="2420938"/>
            <a:ext cx="1081087" cy="0"/>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68643" name="Line 35"/>
          <p:cNvSpPr>
            <a:spLocks noChangeShapeType="1"/>
          </p:cNvSpPr>
          <p:nvPr/>
        </p:nvSpPr>
        <p:spPr bwMode="auto">
          <a:xfrm>
            <a:off x="5580063" y="2636838"/>
            <a:ext cx="1008062" cy="576262"/>
          </a:xfrm>
          <a:prstGeom prst="line">
            <a:avLst/>
          </a:prstGeom>
          <a:noFill/>
          <a:ln w="3810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20503" name="Text Box 38"/>
          <p:cNvSpPr txBox="1">
            <a:spLocks noChangeArrowheads="1"/>
          </p:cNvSpPr>
          <p:nvPr/>
        </p:nvSpPr>
        <p:spPr bwMode="auto">
          <a:xfrm>
            <a:off x="685800" y="3186113"/>
            <a:ext cx="1077913" cy="461962"/>
          </a:xfrm>
          <a:prstGeom prst="rect">
            <a:avLst/>
          </a:prstGeom>
          <a:solidFill>
            <a:srgbClr val="FFFFCC"/>
          </a:solidFill>
          <a:ln w="28575">
            <a:solidFill>
              <a:schemeClr val="tx1"/>
            </a:solidFill>
            <a:miter lim="800000"/>
            <a:headEnd/>
            <a:tailEnd/>
          </a:ln>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t>Datei</a:t>
            </a:r>
          </a:p>
        </p:txBody>
      </p:sp>
      <p:sp>
        <p:nvSpPr>
          <p:cNvPr id="68647" name="Text Box 39"/>
          <p:cNvSpPr txBox="1">
            <a:spLocks noChangeArrowheads="1"/>
          </p:cNvSpPr>
          <p:nvPr/>
        </p:nvSpPr>
        <p:spPr bwMode="auto">
          <a:xfrm>
            <a:off x="7380288" y="3197225"/>
            <a:ext cx="1144587" cy="460375"/>
          </a:xfrm>
          <a:prstGeom prst="rect">
            <a:avLst/>
          </a:prstGeom>
          <a:solidFill>
            <a:srgbClr val="FFFFCC"/>
          </a:solidFill>
          <a:ln w="28575">
            <a:solidFill>
              <a:schemeClr val="tx1"/>
            </a:solidFill>
            <a:miter lim="800000"/>
            <a:headEnd/>
            <a:tailEnd/>
          </a:ln>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t>Datei</a:t>
            </a:r>
          </a:p>
        </p:txBody>
      </p:sp>
      <p:grpSp>
        <p:nvGrpSpPr>
          <p:cNvPr id="2" name="Group 48"/>
          <p:cNvGrpSpPr>
            <a:grpSpLocks/>
          </p:cNvGrpSpPr>
          <p:nvPr/>
        </p:nvGrpSpPr>
        <p:grpSpPr bwMode="auto">
          <a:xfrm>
            <a:off x="5726113" y="3203575"/>
            <a:ext cx="1077912" cy="457200"/>
            <a:chOff x="3607" y="2024"/>
            <a:chExt cx="679" cy="288"/>
          </a:xfrm>
        </p:grpSpPr>
        <p:sp>
          <p:nvSpPr>
            <p:cNvPr id="20506" name="Text Box 44"/>
            <p:cNvSpPr txBox="1">
              <a:spLocks noChangeArrowheads="1"/>
            </p:cNvSpPr>
            <p:nvPr/>
          </p:nvSpPr>
          <p:spPr bwMode="auto">
            <a:xfrm>
              <a:off x="3834" y="2024"/>
              <a:ext cx="225" cy="288"/>
            </a:xfrm>
            <a:prstGeom prst="rect">
              <a:avLst/>
            </a:prstGeom>
            <a:solidFill>
              <a:srgbClr val="0000FF"/>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solidFill>
                    <a:schemeClr val="bg1"/>
                  </a:solidFill>
                </a:rPr>
                <a:t>1</a:t>
              </a:r>
            </a:p>
          </p:txBody>
        </p:sp>
        <p:sp>
          <p:nvSpPr>
            <p:cNvPr id="20507" name="Text Box 45"/>
            <p:cNvSpPr txBox="1">
              <a:spLocks noChangeArrowheads="1"/>
            </p:cNvSpPr>
            <p:nvPr/>
          </p:nvSpPr>
          <p:spPr bwMode="auto">
            <a:xfrm>
              <a:off x="3612" y="2024"/>
              <a:ext cx="225" cy="288"/>
            </a:xfrm>
            <a:prstGeom prst="rect">
              <a:avLst/>
            </a:prstGeom>
            <a:solidFill>
              <a:srgbClr val="FF9999"/>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t>2</a:t>
              </a:r>
            </a:p>
          </p:txBody>
        </p:sp>
        <p:sp>
          <p:nvSpPr>
            <p:cNvPr id="20508" name="Text Box 46"/>
            <p:cNvSpPr txBox="1">
              <a:spLocks noChangeArrowheads="1"/>
            </p:cNvSpPr>
            <p:nvPr/>
          </p:nvSpPr>
          <p:spPr bwMode="auto">
            <a:xfrm>
              <a:off x="4059" y="2024"/>
              <a:ext cx="225" cy="288"/>
            </a:xfrm>
            <a:prstGeom prst="rect">
              <a:avLst/>
            </a:prstGeom>
            <a:solidFill>
              <a:srgbClr val="0099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de-DE" altLang="de-DE" sz="2400">
                  <a:solidFill>
                    <a:schemeClr val="bg1"/>
                  </a:solidFill>
                </a:rPr>
                <a:t>3</a:t>
              </a:r>
            </a:p>
          </p:txBody>
        </p:sp>
        <p:sp>
          <p:nvSpPr>
            <p:cNvPr id="20509" name="Rectangle 47"/>
            <p:cNvSpPr>
              <a:spLocks noChangeArrowheads="1"/>
            </p:cNvSpPr>
            <p:nvPr/>
          </p:nvSpPr>
          <p:spPr bwMode="auto">
            <a:xfrm>
              <a:off x="3607" y="2030"/>
              <a:ext cx="679" cy="27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de-DE" altLang="de-DE"/>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grpId="0" nodeType="clickEffect">
                                  <p:stCondLst>
                                    <p:cond delay="0"/>
                                  </p:stCondLst>
                                  <p:childTnLst>
                                    <p:animMotion origin="layout" path="M 0.00399 0.00185 L 0.18524 0.00185 " pathEditMode="relative" rAng="0" ptsTypes="AA">
                                      <p:cBhvr>
                                        <p:cTn id="6" dur="500" fill="hold"/>
                                        <p:tgtEl>
                                          <p:spTgt spid="68620"/>
                                        </p:tgtEl>
                                        <p:attrNameLst>
                                          <p:attrName>ppt_x</p:attrName>
                                          <p:attrName>ppt_y</p:attrName>
                                        </p:attrNameLst>
                                      </p:cBhvr>
                                      <p:rCtr x="91" y="0"/>
                                    </p:animMotion>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0"/>
                                          </p:stCondLst>
                                        </p:cTn>
                                        <p:tgtEl>
                                          <p:spTgt spid="68619"/>
                                        </p:tgtEl>
                                        <p:attrNameLst>
                                          <p:attrName>style.visibility</p:attrName>
                                        </p:attrNameLst>
                                      </p:cBhvr>
                                      <p:to>
                                        <p:strVal val="visible"/>
                                      </p:to>
                                    </p:set>
                                  </p:childTnLst>
                                </p:cTn>
                              </p:par>
                            </p:childTnLst>
                          </p:cTn>
                        </p:par>
                        <p:par>
                          <p:cTn id="10" fill="hold" nodeType="afterGroup">
                            <p:stCondLst>
                              <p:cond delay="1500"/>
                            </p:stCondLst>
                            <p:childTnLst>
                              <p:par>
                                <p:cTn id="11" presetID="1" presetClass="entr" presetSubtype="0" fill="hold" grpId="0" nodeType="afterEffect">
                                  <p:stCondLst>
                                    <p:cond delay="500"/>
                                  </p:stCondLst>
                                  <p:childTnLst>
                                    <p:set>
                                      <p:cBhvr>
                                        <p:cTn id="12" dur="1" fill="hold">
                                          <p:stCondLst>
                                            <p:cond delay="0"/>
                                          </p:stCondLst>
                                        </p:cTn>
                                        <p:tgtEl>
                                          <p:spTgt spid="68623"/>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grpId="0" nodeType="afterEffect">
                                  <p:stCondLst>
                                    <p:cond delay="500"/>
                                  </p:stCondLst>
                                  <p:childTnLst>
                                    <p:set>
                                      <p:cBhvr>
                                        <p:cTn id="15" dur="1" fill="hold">
                                          <p:stCondLst>
                                            <p:cond delay="0"/>
                                          </p:stCondLst>
                                        </p:cTn>
                                        <p:tgtEl>
                                          <p:spTgt spid="6862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6" fill="hold" nodeType="clickEffect">
                                  <p:stCondLst>
                                    <p:cond delay="0"/>
                                  </p:stCondLst>
                                  <p:childTnLst>
                                    <p:set>
                                      <p:cBhvr>
                                        <p:cTn id="19" dur="1" fill="hold">
                                          <p:stCondLst>
                                            <p:cond delay="0"/>
                                          </p:stCondLst>
                                        </p:cTn>
                                        <p:tgtEl>
                                          <p:spTgt spid="68629"/>
                                        </p:tgtEl>
                                        <p:attrNameLst>
                                          <p:attrName>style.visibility</p:attrName>
                                        </p:attrNameLst>
                                      </p:cBhvr>
                                      <p:to>
                                        <p:strVal val="visible"/>
                                      </p:to>
                                    </p:set>
                                    <p:animEffect transition="in" filter="strips(downRight)">
                                      <p:cBhvr>
                                        <p:cTn id="20" dur="500"/>
                                        <p:tgtEl>
                                          <p:spTgt spid="68629"/>
                                        </p:tgtEl>
                                      </p:cBhvr>
                                    </p:animEffect>
                                  </p:childTnLst>
                                </p:cTn>
                              </p:par>
                            </p:childTnLst>
                          </p:cTn>
                        </p:par>
                        <p:par>
                          <p:cTn id="21" fill="hold" nodeType="afterGroup">
                            <p:stCondLst>
                              <p:cond delay="500"/>
                            </p:stCondLst>
                            <p:childTnLst>
                              <p:par>
                                <p:cTn id="22" presetID="18" presetClass="entr" presetSubtype="6" fill="hold" nodeType="afterEffect">
                                  <p:stCondLst>
                                    <p:cond delay="0"/>
                                  </p:stCondLst>
                                  <p:childTnLst>
                                    <p:set>
                                      <p:cBhvr>
                                        <p:cTn id="23" dur="1" fill="hold">
                                          <p:stCondLst>
                                            <p:cond delay="0"/>
                                          </p:stCondLst>
                                        </p:cTn>
                                        <p:tgtEl>
                                          <p:spTgt spid="68640"/>
                                        </p:tgtEl>
                                        <p:attrNameLst>
                                          <p:attrName>style.visibility</p:attrName>
                                        </p:attrNameLst>
                                      </p:cBhvr>
                                      <p:to>
                                        <p:strVal val="visible"/>
                                      </p:to>
                                    </p:set>
                                    <p:animEffect transition="in" filter="strips(downRight)">
                                      <p:cBhvr>
                                        <p:cTn id="24" dur="500"/>
                                        <p:tgtEl>
                                          <p:spTgt spid="68640"/>
                                        </p:tgtEl>
                                      </p:cBhvr>
                                    </p:animEffect>
                                  </p:childTnLst>
                                </p:cTn>
                              </p:par>
                            </p:childTnLst>
                          </p:cTn>
                        </p:par>
                        <p:par>
                          <p:cTn id="25" fill="hold" nodeType="afterGroup">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68632"/>
                                        </p:tgtEl>
                                        <p:attrNameLst>
                                          <p:attrName>style.visibility</p:attrName>
                                        </p:attrNameLst>
                                      </p:cBhvr>
                                      <p:to>
                                        <p:strVal val="visible"/>
                                      </p:to>
                                    </p:set>
                                  </p:childTnLst>
                                </p:cTn>
                              </p:par>
                            </p:childTnLst>
                          </p:cTn>
                        </p:par>
                        <p:par>
                          <p:cTn id="28" fill="hold" nodeType="afterGroup">
                            <p:stCondLst>
                              <p:cond delay="1000"/>
                            </p:stCondLst>
                            <p:childTnLst>
                              <p:par>
                                <p:cTn id="29" presetID="18" presetClass="entr" presetSubtype="3" fill="hold" nodeType="afterEffect">
                                  <p:stCondLst>
                                    <p:cond delay="0"/>
                                  </p:stCondLst>
                                  <p:childTnLst>
                                    <p:set>
                                      <p:cBhvr>
                                        <p:cTn id="30" dur="1" fill="hold">
                                          <p:stCondLst>
                                            <p:cond delay="0"/>
                                          </p:stCondLst>
                                        </p:cTn>
                                        <p:tgtEl>
                                          <p:spTgt spid="68641"/>
                                        </p:tgtEl>
                                        <p:attrNameLst>
                                          <p:attrName>style.visibility</p:attrName>
                                        </p:attrNameLst>
                                      </p:cBhvr>
                                      <p:to>
                                        <p:strVal val="visible"/>
                                      </p:to>
                                    </p:set>
                                    <p:animEffect transition="in" filter="strips(upRight)">
                                      <p:cBhvr>
                                        <p:cTn id="31" dur="500"/>
                                        <p:tgtEl>
                                          <p:spTgt spid="6864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3" fill="hold" nodeType="clickEffect">
                                  <p:stCondLst>
                                    <p:cond delay="0"/>
                                  </p:stCondLst>
                                  <p:childTnLst>
                                    <p:set>
                                      <p:cBhvr>
                                        <p:cTn id="35" dur="1" fill="hold">
                                          <p:stCondLst>
                                            <p:cond delay="0"/>
                                          </p:stCondLst>
                                        </p:cTn>
                                        <p:tgtEl>
                                          <p:spTgt spid="68630"/>
                                        </p:tgtEl>
                                        <p:attrNameLst>
                                          <p:attrName>style.visibility</p:attrName>
                                        </p:attrNameLst>
                                      </p:cBhvr>
                                      <p:to>
                                        <p:strVal val="visible"/>
                                      </p:to>
                                    </p:set>
                                    <p:animEffect transition="in" filter="strips(upRight)">
                                      <p:cBhvr>
                                        <p:cTn id="36" dur="500"/>
                                        <p:tgtEl>
                                          <p:spTgt spid="68630"/>
                                        </p:tgtEl>
                                      </p:cBhvr>
                                    </p:animEffect>
                                  </p:childTnLst>
                                </p:cTn>
                              </p:par>
                            </p:childTnLst>
                          </p:cTn>
                        </p:par>
                        <p:par>
                          <p:cTn id="37" fill="hold" nodeType="afterGroup">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68631"/>
                                        </p:tgtEl>
                                        <p:attrNameLst>
                                          <p:attrName>style.visibility</p:attrName>
                                        </p:attrNameLst>
                                      </p:cBhvr>
                                      <p:to>
                                        <p:strVal val="visible"/>
                                      </p:to>
                                    </p:set>
                                  </p:childTnLst>
                                </p:cTn>
                              </p:par>
                            </p:childTnLst>
                          </p:cTn>
                        </p:par>
                        <p:par>
                          <p:cTn id="40" fill="hold" nodeType="afterGroup">
                            <p:stCondLst>
                              <p:cond delay="500"/>
                            </p:stCondLst>
                            <p:childTnLst>
                              <p:par>
                                <p:cTn id="41" presetID="18" presetClass="entr" presetSubtype="6" fill="hold" nodeType="afterEffect">
                                  <p:stCondLst>
                                    <p:cond delay="0"/>
                                  </p:stCondLst>
                                  <p:childTnLst>
                                    <p:set>
                                      <p:cBhvr>
                                        <p:cTn id="42" dur="1" fill="hold">
                                          <p:stCondLst>
                                            <p:cond delay="0"/>
                                          </p:stCondLst>
                                        </p:cTn>
                                        <p:tgtEl>
                                          <p:spTgt spid="68642"/>
                                        </p:tgtEl>
                                        <p:attrNameLst>
                                          <p:attrName>style.visibility</p:attrName>
                                        </p:attrNameLst>
                                      </p:cBhvr>
                                      <p:to>
                                        <p:strVal val="visible"/>
                                      </p:to>
                                    </p:set>
                                    <p:animEffect transition="in" filter="strips(downRight)">
                                      <p:cBhvr>
                                        <p:cTn id="43" dur="500"/>
                                        <p:tgtEl>
                                          <p:spTgt spid="68642"/>
                                        </p:tgtEl>
                                      </p:cBhvr>
                                    </p:animEffect>
                                  </p:childTnLst>
                                </p:cTn>
                              </p:par>
                            </p:childTnLst>
                          </p:cTn>
                        </p:par>
                        <p:par>
                          <p:cTn id="44" fill="hold" nodeType="withGroup">
                            <p:stCondLst>
                              <p:cond delay="1000"/>
                            </p:stCondLst>
                            <p:childTnLst>
                              <p:par>
                                <p:cTn id="45" presetID="18" presetClass="entr" presetSubtype="6" fill="hold" nodeType="afterEffect">
                                  <p:stCondLst>
                                    <p:cond delay="0"/>
                                  </p:stCondLst>
                                  <p:childTnLst>
                                    <p:set>
                                      <p:cBhvr>
                                        <p:cTn id="46" dur="1" fill="hold">
                                          <p:stCondLst>
                                            <p:cond delay="0"/>
                                          </p:stCondLst>
                                        </p:cTn>
                                        <p:tgtEl>
                                          <p:spTgt spid="68643"/>
                                        </p:tgtEl>
                                        <p:attrNameLst>
                                          <p:attrName>style.visibility</p:attrName>
                                        </p:attrNameLst>
                                      </p:cBhvr>
                                      <p:to>
                                        <p:strVal val="visible"/>
                                      </p:to>
                                    </p:set>
                                    <p:animEffect transition="in" filter="strips(downRight)">
                                      <p:cBhvr>
                                        <p:cTn id="47" dur="500"/>
                                        <p:tgtEl>
                                          <p:spTgt spid="68643"/>
                                        </p:tgtEl>
                                      </p:cBhvr>
                                    </p:animEffect>
                                  </p:childTnLst>
                                </p:cTn>
                              </p:par>
                            </p:childTnLst>
                          </p:cTn>
                        </p:par>
                        <p:par>
                          <p:cTn id="48" fill="hold" nodeType="afterGroup">
                            <p:stCondLst>
                              <p:cond delay="1500"/>
                            </p:stCondLst>
                            <p:childTnLst>
                              <p:par>
                                <p:cTn id="49" presetID="1" presetClass="entr" presetSubtype="0" fill="hold" grpId="0" nodeType="afterEffect">
                                  <p:stCondLst>
                                    <p:cond delay="0"/>
                                  </p:stCondLst>
                                  <p:childTnLst>
                                    <p:set>
                                      <p:cBhvr>
                                        <p:cTn id="50" dur="1" fill="hold">
                                          <p:stCondLst>
                                            <p:cond delay="0"/>
                                          </p:stCondLst>
                                        </p:cTn>
                                        <p:tgtEl>
                                          <p:spTgt spid="68633"/>
                                        </p:tgtEl>
                                        <p:attrNameLst>
                                          <p:attrName>style.visibility</p:attrName>
                                        </p:attrNameLst>
                                      </p:cBhvr>
                                      <p:to>
                                        <p:strVal val="visible"/>
                                      </p:to>
                                    </p:set>
                                  </p:childTnLst>
                                </p:cTn>
                              </p:par>
                            </p:childTnLst>
                          </p:cTn>
                        </p:par>
                        <p:par>
                          <p:cTn id="51" fill="hold" nodeType="afterGroup">
                            <p:stCondLst>
                              <p:cond delay="1500"/>
                            </p:stCondLst>
                            <p:childTnLst>
                              <p:par>
                                <p:cTn id="52" presetID="1" presetClass="entr" presetSubtype="0" fill="hold" grpId="0" nodeType="afterEffect">
                                  <p:stCondLst>
                                    <p:cond delay="500"/>
                                  </p:stCondLst>
                                  <p:childTnLst>
                                    <p:set>
                                      <p:cBhvr>
                                        <p:cTn id="53" dur="1" fill="hold">
                                          <p:stCondLst>
                                            <p:cond delay="0"/>
                                          </p:stCondLst>
                                        </p:cTn>
                                        <p:tgtEl>
                                          <p:spTgt spid="68634"/>
                                        </p:tgtEl>
                                        <p:attrNameLst>
                                          <p:attrName>style.visibility</p:attrName>
                                        </p:attrNameLst>
                                      </p:cBhvr>
                                      <p:to>
                                        <p:strVal val="visible"/>
                                      </p:to>
                                    </p:set>
                                  </p:childTnLst>
                                </p:cTn>
                              </p:par>
                            </p:childTnLst>
                          </p:cTn>
                        </p:par>
                        <p:par>
                          <p:cTn id="54" fill="hold" nodeType="afterGroup">
                            <p:stCondLst>
                              <p:cond delay="2000"/>
                            </p:stCondLst>
                            <p:childTnLst>
                              <p:par>
                                <p:cTn id="55" presetID="1" presetClass="entr" presetSubtype="0"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63" presetClass="path" presetSubtype="0" accel="50000" decel="50000" fill="hold" grpId="1" nodeType="clickEffect">
                                  <p:stCondLst>
                                    <p:cond delay="0"/>
                                  </p:stCondLst>
                                  <p:childTnLst>
                                    <p:animMotion origin="layout" path="M 5.55556E-7 2.96296E-6 L 0.18507 0.00046 " pathEditMode="relative" rAng="0" ptsTypes="AA">
                                      <p:cBhvr>
                                        <p:cTn id="60" dur="500" fill="hold"/>
                                        <p:tgtEl>
                                          <p:spTgt spid="68634"/>
                                        </p:tgtEl>
                                        <p:attrNameLst>
                                          <p:attrName>ppt_x</p:attrName>
                                          <p:attrName>ppt_y</p:attrName>
                                        </p:attrNameLst>
                                      </p:cBhvr>
                                      <p:rCtr x="93" y="0"/>
                                    </p:animMotion>
                                  </p:childTnLst>
                                </p:cTn>
                              </p:par>
                            </p:childTnLst>
                          </p:cTn>
                        </p:par>
                        <p:par>
                          <p:cTn id="61" fill="hold" nodeType="afterGroup">
                            <p:stCondLst>
                              <p:cond delay="500"/>
                            </p:stCondLst>
                            <p:childTnLst>
                              <p:par>
                                <p:cTn id="62" presetID="63" presetClass="path" presetSubtype="0" accel="50000" decel="50000" fill="hold" grpId="1" nodeType="afterEffect">
                                  <p:stCondLst>
                                    <p:cond delay="500"/>
                                  </p:stCondLst>
                                  <p:childTnLst>
                                    <p:animMotion origin="layout" path="M 5.55556E-7 0.0 L 0.14566 0.0 " pathEditMode="relative" rAng="0" ptsTypes="AA">
                                      <p:cBhvr>
                                        <p:cTn id="63" dur="500" fill="hold"/>
                                        <p:tgtEl>
                                          <p:spTgt spid="68631"/>
                                        </p:tgtEl>
                                        <p:attrNameLst>
                                          <p:attrName>ppt_x</p:attrName>
                                          <p:attrName>ppt_y</p:attrName>
                                        </p:attrNameLst>
                                      </p:cBhvr>
                                      <p:rCtr x="73" y="0"/>
                                    </p:animMotion>
                                  </p:childTnLst>
                                </p:cTn>
                              </p:par>
                            </p:childTnLst>
                          </p:cTn>
                        </p:par>
                        <p:par>
                          <p:cTn id="64" fill="hold" nodeType="afterGroup">
                            <p:stCondLst>
                              <p:cond delay="1500"/>
                            </p:stCondLst>
                            <p:childTnLst>
                              <p:par>
                                <p:cTn id="65" presetID="63" presetClass="path" presetSubtype="0" accel="50000" decel="50000" fill="hold" grpId="1" nodeType="afterEffect">
                                  <p:stCondLst>
                                    <p:cond delay="500"/>
                                  </p:stCondLst>
                                  <p:childTnLst>
                                    <p:animMotion origin="layout" path="M 2.22222E-6 0.0 L 0.22361 0.0 " pathEditMode="relative" rAng="0" ptsTypes="AA">
                                      <p:cBhvr>
                                        <p:cTn id="66" dur="500" fill="hold"/>
                                        <p:tgtEl>
                                          <p:spTgt spid="68632"/>
                                        </p:tgtEl>
                                        <p:attrNameLst>
                                          <p:attrName>ppt_x</p:attrName>
                                          <p:attrName>ppt_y</p:attrName>
                                        </p:attrNameLst>
                                      </p:cBhvr>
                                      <p:rCtr x="112" y="0"/>
                                    </p:animMotion>
                                  </p:childTnLst>
                                </p:cTn>
                              </p:par>
                            </p:childTnLst>
                          </p:cTn>
                        </p:par>
                        <p:par>
                          <p:cTn id="67" fill="hold" nodeType="afterGroup">
                            <p:stCondLst>
                              <p:cond delay="2500"/>
                            </p:stCondLst>
                            <p:childTnLst>
                              <p:par>
                                <p:cTn id="68" presetID="63" presetClass="path" presetSubtype="0" accel="50000" decel="50000" fill="hold" grpId="1" nodeType="afterEffect">
                                  <p:stCondLst>
                                    <p:cond delay="500"/>
                                  </p:stCondLst>
                                  <p:childTnLst>
                                    <p:animMotion origin="layout" path="M -1.94444E-6 0.0 L 0.18542 0.0 " pathEditMode="relative" rAng="0" ptsTypes="AA">
                                      <p:cBhvr>
                                        <p:cTn id="69" dur="500" fill="hold"/>
                                        <p:tgtEl>
                                          <p:spTgt spid="68633"/>
                                        </p:tgtEl>
                                        <p:attrNameLst>
                                          <p:attrName>ppt_x</p:attrName>
                                          <p:attrName>ppt_y</p:attrName>
                                        </p:attrNameLst>
                                      </p:cBhvr>
                                      <p:rCtr x="93" y="0"/>
                                    </p:animMotion>
                                  </p:childTnLst>
                                </p:cTn>
                              </p:par>
                            </p:childTnLst>
                          </p:cTn>
                        </p:par>
                        <p:par>
                          <p:cTn id="70" fill="hold" nodeType="afterGroup">
                            <p:stCondLst>
                              <p:cond delay="3500"/>
                            </p:stCondLst>
                            <p:childTnLst>
                              <p:par>
                                <p:cTn id="71" presetID="1" presetClass="entr" presetSubtype="0" fill="hold" grpId="0" nodeType="afterEffect">
                                  <p:stCondLst>
                                    <p:cond delay="0"/>
                                  </p:stCondLst>
                                  <p:childTnLst>
                                    <p:set>
                                      <p:cBhvr>
                                        <p:cTn id="72" dur="1" fill="hold">
                                          <p:stCondLst>
                                            <p:cond delay="0"/>
                                          </p:stCondLst>
                                        </p:cTn>
                                        <p:tgtEl>
                                          <p:spTgt spid="686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9" grpId="0" animBg="1"/>
      <p:bldP spid="68623" grpId="0" animBg="1"/>
      <p:bldP spid="68624" grpId="0" animBg="1"/>
      <p:bldP spid="68620" grpId="0" animBg="1"/>
      <p:bldP spid="68631" grpId="0" animBg="1"/>
      <p:bldP spid="68631" grpId="1" animBg="1"/>
      <p:bldP spid="68632" grpId="0" animBg="1"/>
      <p:bldP spid="68632" grpId="1" animBg="1"/>
      <p:bldP spid="68633" grpId="0" animBg="1"/>
      <p:bldP spid="68633" grpId="1" animBg="1"/>
      <p:bldP spid="68634" grpId="0" animBg="1"/>
      <p:bldP spid="68634" grpId="1" animBg="1"/>
      <p:bldP spid="686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title"/>
          </p:nvPr>
        </p:nvSpPr>
        <p:spPr/>
        <p:txBody>
          <a:bodyPr/>
          <a:lstStyle/>
          <a:p>
            <a:pPr eaLnBrk="1" hangingPunct="1"/>
            <a:r>
              <a:rPr lang="de-DE" altLang="de-DE" dirty="0"/>
              <a:t>WWW-Zugang 2019 </a:t>
            </a:r>
            <a:endParaRPr lang="de-DE" altLang="de-DE" b="0" dirty="0"/>
          </a:p>
        </p:txBody>
      </p:sp>
      <p:sp>
        <p:nvSpPr>
          <p:cNvPr id="26628" name="Rechteck 5"/>
          <p:cNvSpPr>
            <a:spLocks noChangeArrowheads="1"/>
          </p:cNvSpPr>
          <p:nvPr/>
        </p:nvSpPr>
        <p:spPr bwMode="auto">
          <a:xfrm>
            <a:off x="2531165" y="5865330"/>
            <a:ext cx="50271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dirty="0"/>
              <a:t>Quelle: </a:t>
            </a:r>
            <a:r>
              <a:rPr lang="de-DE" altLang="de-DE" dirty="0">
                <a:hlinkClick r:id="rId3"/>
              </a:rPr>
              <a:t>https://www.bildungsbericht.de/de/kapitel/kapitel-h</a:t>
            </a:r>
            <a:r>
              <a:rPr lang="de-DE" altLang="de-DE" dirty="0"/>
              <a:t>, 26.6.20</a:t>
            </a:r>
          </a:p>
        </p:txBody>
      </p:sp>
      <p:pic>
        <p:nvPicPr>
          <p:cNvPr id="5" name="Grafik 4">
            <a:extLst>
              <a:ext uri="{FF2B5EF4-FFF2-40B4-BE49-F238E27FC236}">
                <a16:creationId xmlns:a16="http://schemas.microsoft.com/office/drawing/2014/main" id="{0D483FA0-8CDC-4FBF-87C4-B60B5DA8B7A4}"/>
              </a:ext>
            </a:extLst>
          </p:cNvPr>
          <p:cNvPicPr>
            <a:picLocks noChangeAspect="1"/>
          </p:cNvPicPr>
          <p:nvPr/>
        </p:nvPicPr>
        <p:blipFill>
          <a:blip r:embed="rId4"/>
          <a:stretch>
            <a:fillRect/>
          </a:stretch>
        </p:blipFill>
        <p:spPr>
          <a:xfrm>
            <a:off x="583096" y="742692"/>
            <a:ext cx="8127800" cy="4624438"/>
          </a:xfrm>
          <a:prstGeom prst="rect">
            <a:avLst/>
          </a:prstGeom>
        </p:spPr>
      </p:pic>
      <p:sp>
        <p:nvSpPr>
          <p:cNvPr id="6" name="Rechteck 5">
            <a:extLst>
              <a:ext uri="{FF2B5EF4-FFF2-40B4-BE49-F238E27FC236}">
                <a16:creationId xmlns:a16="http://schemas.microsoft.com/office/drawing/2014/main" id="{D4A97A78-9C3B-4197-8E4D-D1D5042F01D5}"/>
              </a:ext>
            </a:extLst>
          </p:cNvPr>
          <p:cNvSpPr/>
          <p:nvPr/>
        </p:nvSpPr>
        <p:spPr bwMode="auto">
          <a:xfrm>
            <a:off x="7593496" y="1033670"/>
            <a:ext cx="1086678" cy="450573"/>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ndParaRPr>
          </a:p>
        </p:txBody>
      </p:sp>
      <p:sp>
        <p:nvSpPr>
          <p:cNvPr id="10" name="Rechteck 9">
            <a:extLst>
              <a:ext uri="{FF2B5EF4-FFF2-40B4-BE49-F238E27FC236}">
                <a16:creationId xmlns:a16="http://schemas.microsoft.com/office/drawing/2014/main" id="{9787A913-C1B3-4F15-A991-F670943971CF}"/>
              </a:ext>
            </a:extLst>
          </p:cNvPr>
          <p:cNvSpPr/>
          <p:nvPr/>
        </p:nvSpPr>
        <p:spPr bwMode="auto">
          <a:xfrm>
            <a:off x="3670852" y="1245705"/>
            <a:ext cx="1086678" cy="450573"/>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theme/theme1.xml><?xml version="1.0" encoding="utf-8"?>
<a:theme xmlns:a="http://schemas.openxmlformats.org/drawingml/2006/main" name="2_Leere Prä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00"/>
      </a:hlink>
      <a:folHlink>
        <a:srgbClr val="B2B2B2"/>
      </a:folHlink>
    </a:clrScheme>
    <a:fontScheme name="1_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8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rgbClr val="8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2213</Words>
  <Application>Microsoft Office PowerPoint</Application>
  <PresentationFormat>Bildschirmpräsentation (4:3)</PresentationFormat>
  <Paragraphs>274</Paragraphs>
  <Slides>34</Slides>
  <Notes>34</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34</vt:i4>
      </vt:variant>
    </vt:vector>
  </HeadingPairs>
  <TitlesOfParts>
    <vt:vector size="40" baseType="lpstr">
      <vt:lpstr>Arial</vt:lpstr>
      <vt:lpstr>Arial Black</vt:lpstr>
      <vt:lpstr>Times New Roman</vt:lpstr>
      <vt:lpstr>Wingdings</vt:lpstr>
      <vt:lpstr>2_Leere Präsentation</vt:lpstr>
      <vt:lpstr>Formel</vt:lpstr>
      <vt:lpstr>Abschlussbesprechung</vt:lpstr>
      <vt:lpstr>Lernen und Lehren digital</vt:lpstr>
      <vt:lpstr>Lernen und Lehren digital</vt:lpstr>
      <vt:lpstr>Internet: Domains weltweit (Stand 07/2020)</vt:lpstr>
      <vt:lpstr>Internet: .de-Domains (Stand 07/2021)</vt:lpstr>
      <vt:lpstr>Internet: .de-Domains (Stand 12/2019)</vt:lpstr>
      <vt:lpstr>Internet: Globale und lokale Netze</vt:lpstr>
      <vt:lpstr>Internet: TCP/IP-Protokoll</vt:lpstr>
      <vt:lpstr>WWW-Zugang 2019 </vt:lpstr>
      <vt:lpstr>Digital natives</vt:lpstr>
      <vt:lpstr>Digital natives</vt:lpstr>
      <vt:lpstr>Bildungsbericht 2020</vt:lpstr>
      <vt:lpstr>Nationale Studie 2018</vt:lpstr>
      <vt:lpstr>Nationale Studie 2018</vt:lpstr>
      <vt:lpstr>Nationale Studie 2018</vt:lpstr>
      <vt:lpstr>Bildungsbericht 2020</vt:lpstr>
      <vt:lpstr>Bildungsbericht 2020</vt:lpstr>
      <vt:lpstr>Zentrale Frage</vt:lpstr>
      <vt:lpstr>Hattie 2013</vt:lpstr>
      <vt:lpstr>Bildungsbericht 2020</vt:lpstr>
      <vt:lpstr>Zukunft – Realität ??</vt:lpstr>
      <vt:lpstr>Zukunft ??</vt:lpstr>
      <vt:lpstr>Zukunft ??</vt:lpstr>
      <vt:lpstr>Zukunft ??</vt:lpstr>
      <vt:lpstr>11 Abschlussbesprechung</vt:lpstr>
      <vt:lpstr>11 Abschlussbesprechung</vt:lpstr>
      <vt:lpstr>11 Abschlussbesprechung</vt:lpstr>
      <vt:lpstr>11 Abschlussbesprechung</vt:lpstr>
      <vt:lpstr>11 Abschlussbesprechung</vt:lpstr>
      <vt:lpstr>11 Abschlussbesprechung</vt:lpstr>
      <vt:lpstr>11 Abschlussbesprechung</vt:lpstr>
      <vt:lpstr>11 Abschlussbesprechung</vt:lpstr>
      <vt:lpstr>11 Abschlussbesprechung</vt:lpstr>
      <vt:lpstr>11 Abschlussbesprechung</vt:lpstr>
    </vt:vector>
  </TitlesOfParts>
  <Company>Universität Bayreuth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Walter Wagner</dc:creator>
  <cp:lastModifiedBy>Walter Wagner</cp:lastModifiedBy>
  <cp:revision>329</cp:revision>
  <dcterms:created xsi:type="dcterms:W3CDTF">2000-07-31T09:48:46Z</dcterms:created>
  <dcterms:modified xsi:type="dcterms:W3CDTF">2021-07-09T09:44:38Z</dcterms:modified>
</cp:coreProperties>
</file>