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9" r:id="rId1"/>
    <p:sldMasterId id="2147483652" r:id="rId2"/>
    <p:sldMasterId id="2147483833" r:id="rId3"/>
  </p:sldMasterIdLst>
  <p:notesMasterIdLst>
    <p:notesMasterId r:id="rId39"/>
  </p:notesMasterIdLst>
  <p:handoutMasterIdLst>
    <p:handoutMasterId r:id="rId40"/>
  </p:handoutMasterIdLst>
  <p:sldIdLst>
    <p:sldId id="295" r:id="rId4"/>
    <p:sldId id="408" r:id="rId5"/>
    <p:sldId id="390" r:id="rId6"/>
    <p:sldId id="347" r:id="rId7"/>
    <p:sldId id="344" r:id="rId8"/>
    <p:sldId id="388" r:id="rId9"/>
    <p:sldId id="346" r:id="rId10"/>
    <p:sldId id="372" r:id="rId11"/>
    <p:sldId id="377" r:id="rId12"/>
    <p:sldId id="363" r:id="rId13"/>
    <p:sldId id="371" r:id="rId14"/>
    <p:sldId id="391" r:id="rId15"/>
    <p:sldId id="365" r:id="rId16"/>
    <p:sldId id="368" r:id="rId17"/>
    <p:sldId id="402" r:id="rId18"/>
    <p:sldId id="403" r:id="rId19"/>
    <p:sldId id="404" r:id="rId20"/>
    <p:sldId id="405" r:id="rId21"/>
    <p:sldId id="367" r:id="rId22"/>
    <p:sldId id="387" r:id="rId23"/>
    <p:sldId id="359" r:id="rId24"/>
    <p:sldId id="358" r:id="rId25"/>
    <p:sldId id="392" r:id="rId26"/>
    <p:sldId id="369" r:id="rId27"/>
    <p:sldId id="394" r:id="rId28"/>
    <p:sldId id="395" r:id="rId29"/>
    <p:sldId id="396" r:id="rId30"/>
    <p:sldId id="397" r:id="rId31"/>
    <p:sldId id="398" r:id="rId32"/>
    <p:sldId id="399" r:id="rId33"/>
    <p:sldId id="353" r:id="rId34"/>
    <p:sldId id="401" r:id="rId35"/>
    <p:sldId id="407" r:id="rId36"/>
    <p:sldId id="406" r:id="rId37"/>
    <p:sldId id="400" r:id="rId38"/>
  </p:sldIdLst>
  <p:sldSz cx="9144000" cy="6858000" type="screen4x3"/>
  <p:notesSz cx="6858000" cy="9774238"/>
  <p:defaultTextStyle>
    <a:defPPr>
      <a:defRPr lang="en-US"/>
    </a:defPPr>
    <a:lvl1pPr algn="l" rtl="0" eaLnBrk="0" fontAlgn="base" hangingPunct="0">
      <a:spcBef>
        <a:spcPct val="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Arial" panose="020B0604020202020204" pitchFamily="34" charset="0"/>
        <a:ea typeface="+mn-ea"/>
        <a:cs typeface="+mn-cs"/>
      </a:defRPr>
    </a:lvl6pPr>
    <a:lvl7pPr marL="2743200" algn="l" defTabSz="914400" rtl="0" eaLnBrk="1" latinLnBrk="0" hangingPunct="1">
      <a:defRPr sz="1200" kern="1200">
        <a:solidFill>
          <a:schemeClr val="tx1"/>
        </a:solidFill>
        <a:latin typeface="Arial" panose="020B0604020202020204" pitchFamily="34" charset="0"/>
        <a:ea typeface="+mn-ea"/>
        <a:cs typeface="+mn-cs"/>
      </a:defRPr>
    </a:lvl7pPr>
    <a:lvl8pPr marL="3200400" algn="l" defTabSz="914400" rtl="0" eaLnBrk="1" latinLnBrk="0" hangingPunct="1">
      <a:defRPr sz="1200" kern="1200">
        <a:solidFill>
          <a:schemeClr val="tx1"/>
        </a:solidFill>
        <a:latin typeface="Arial" panose="020B0604020202020204" pitchFamily="34" charset="0"/>
        <a:ea typeface="+mn-ea"/>
        <a:cs typeface="+mn-cs"/>
      </a:defRPr>
    </a:lvl8pPr>
    <a:lvl9pPr marL="3657600" algn="l" defTabSz="914400" rtl="0" eaLnBrk="1" latinLnBrk="0" hangingPunct="1">
      <a:defRPr sz="12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391">
          <p15:clr>
            <a:srgbClr val="A4A3A4"/>
          </p15:clr>
        </p15:guide>
        <p15:guide id="2" orient="horz" pos="3271" userDrawn="1">
          <p15:clr>
            <a:srgbClr val="A4A3A4"/>
          </p15:clr>
        </p15:guide>
        <p15:guide id="3" pos="158">
          <p15:clr>
            <a:srgbClr val="A4A3A4"/>
          </p15:clr>
        </p15:guide>
        <p15:guide id="4" pos="4507">
          <p15:clr>
            <a:srgbClr val="A4A3A4"/>
          </p15:clr>
        </p15:guide>
        <p15:guide id="5"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00FF"/>
    <a:srgbClr val="FF00FF"/>
    <a:srgbClr val="FFCC66"/>
    <a:srgbClr val="800000"/>
    <a:srgbClr val="990000"/>
    <a:srgbClr val="00CC99"/>
    <a:srgbClr val="D3FDA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198" autoAdjust="0"/>
    <p:restoredTop sz="82201" autoAdjust="0"/>
  </p:normalViewPr>
  <p:slideViewPr>
    <p:cSldViewPr snapToGrid="0" showGuides="1">
      <p:cViewPr varScale="1">
        <p:scale>
          <a:sx n="103" d="100"/>
          <a:sy n="103" d="100"/>
        </p:scale>
        <p:origin x="678" y="150"/>
      </p:cViewPr>
      <p:guideLst>
        <p:guide orient="horz" pos="391"/>
        <p:guide orient="horz" pos="3271"/>
        <p:guide pos="158"/>
        <p:guide pos="4507"/>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 r:id="rId23" collapse="1"/>
      <p:sld r:id="rId24" collapse="1"/>
      <p:sld r:id="rId25" collapse="1"/>
      <p:sld r:id="rId26" collapse="1"/>
      <p:sld r:id="rId27" collapse="1"/>
      <p:sld r:id="rId28" collapse="1"/>
      <p:sld r:id="rId29" collapse="1"/>
      <p:sld r:id="rId30" collapse="1"/>
      <p:sld r:id="rId31" collapse="1"/>
      <p:sld r:id="rId32" collapse="1"/>
      <p:sld r:id="rId33" collapse="1"/>
      <p:sld r:id="rId34" collapse="1"/>
    </p:sldLst>
  </p:outlineViewPr>
  <p:notesTextViewPr>
    <p:cViewPr>
      <p:scale>
        <a:sx n="100" d="100"/>
        <a:sy n="100" d="100"/>
      </p:scale>
      <p:origin x="0" y="0"/>
    </p:cViewPr>
  </p:notesText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handoutMaster" Target="handoutMasters/handout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heme" Target="theme/theme1.xml"/></Relationships>
</file>

<file path=ppt/_rels/viewProps.xml.rels><?xml version="1.0" encoding="UTF-8" standalone="yes"?>
<Relationships xmlns="http://schemas.openxmlformats.org/package/2006/relationships"><Relationship Id="rId8" Type="http://schemas.openxmlformats.org/officeDocument/2006/relationships/slide" Target="slides/slide9.xml"/><Relationship Id="rId13" Type="http://schemas.openxmlformats.org/officeDocument/2006/relationships/slide" Target="slides/slide14.xml"/><Relationship Id="rId18" Type="http://schemas.openxmlformats.org/officeDocument/2006/relationships/slide" Target="slides/slide19.xml"/><Relationship Id="rId26" Type="http://schemas.openxmlformats.org/officeDocument/2006/relationships/slide" Target="slides/slide27.xml"/><Relationship Id="rId3" Type="http://schemas.openxmlformats.org/officeDocument/2006/relationships/slide" Target="slides/slide4.xml"/><Relationship Id="rId21" Type="http://schemas.openxmlformats.org/officeDocument/2006/relationships/slide" Target="slides/slide22.xml"/><Relationship Id="rId34" Type="http://schemas.openxmlformats.org/officeDocument/2006/relationships/slide" Target="slides/slide35.xml"/><Relationship Id="rId7" Type="http://schemas.openxmlformats.org/officeDocument/2006/relationships/slide" Target="slides/slide8.xml"/><Relationship Id="rId12" Type="http://schemas.openxmlformats.org/officeDocument/2006/relationships/slide" Target="slides/slide13.xml"/><Relationship Id="rId17" Type="http://schemas.openxmlformats.org/officeDocument/2006/relationships/slide" Target="slides/slide18.xml"/><Relationship Id="rId25" Type="http://schemas.openxmlformats.org/officeDocument/2006/relationships/slide" Target="slides/slide26.xml"/><Relationship Id="rId33" Type="http://schemas.openxmlformats.org/officeDocument/2006/relationships/slide" Target="slides/slide34.xml"/><Relationship Id="rId2" Type="http://schemas.openxmlformats.org/officeDocument/2006/relationships/slide" Target="slides/slide3.xml"/><Relationship Id="rId16" Type="http://schemas.openxmlformats.org/officeDocument/2006/relationships/slide" Target="slides/slide17.xml"/><Relationship Id="rId20" Type="http://schemas.openxmlformats.org/officeDocument/2006/relationships/slide" Target="slides/slide21.xml"/><Relationship Id="rId29" Type="http://schemas.openxmlformats.org/officeDocument/2006/relationships/slide" Target="slides/slide30.xml"/><Relationship Id="rId1" Type="http://schemas.openxmlformats.org/officeDocument/2006/relationships/slide" Target="slides/slide1.xml"/><Relationship Id="rId6" Type="http://schemas.openxmlformats.org/officeDocument/2006/relationships/slide" Target="slides/slide7.xml"/><Relationship Id="rId11" Type="http://schemas.openxmlformats.org/officeDocument/2006/relationships/slide" Target="slides/slide12.xml"/><Relationship Id="rId24" Type="http://schemas.openxmlformats.org/officeDocument/2006/relationships/slide" Target="slides/slide25.xml"/><Relationship Id="rId32" Type="http://schemas.openxmlformats.org/officeDocument/2006/relationships/slide" Target="slides/slide33.xml"/><Relationship Id="rId5" Type="http://schemas.openxmlformats.org/officeDocument/2006/relationships/slide" Target="slides/slide6.xml"/><Relationship Id="rId15" Type="http://schemas.openxmlformats.org/officeDocument/2006/relationships/slide" Target="slides/slide16.xml"/><Relationship Id="rId23" Type="http://schemas.openxmlformats.org/officeDocument/2006/relationships/slide" Target="slides/slide24.xml"/><Relationship Id="rId28" Type="http://schemas.openxmlformats.org/officeDocument/2006/relationships/slide" Target="slides/slide29.xml"/><Relationship Id="rId10" Type="http://schemas.openxmlformats.org/officeDocument/2006/relationships/slide" Target="slides/slide11.xml"/><Relationship Id="rId19" Type="http://schemas.openxmlformats.org/officeDocument/2006/relationships/slide" Target="slides/slide20.xml"/><Relationship Id="rId31" Type="http://schemas.openxmlformats.org/officeDocument/2006/relationships/slide" Target="slides/slide32.xml"/><Relationship Id="rId4" Type="http://schemas.openxmlformats.org/officeDocument/2006/relationships/slide" Target="slides/slide5.xml"/><Relationship Id="rId9" Type="http://schemas.openxmlformats.org/officeDocument/2006/relationships/slide" Target="slides/slide10.xml"/><Relationship Id="rId14" Type="http://schemas.openxmlformats.org/officeDocument/2006/relationships/slide" Target="slides/slide15.xml"/><Relationship Id="rId22" Type="http://schemas.openxmlformats.org/officeDocument/2006/relationships/slide" Target="slides/slide23.xml"/><Relationship Id="rId27" Type="http://schemas.openxmlformats.org/officeDocument/2006/relationships/slide" Target="slides/slide28.xml"/><Relationship Id="rId30" Type="http://schemas.openxmlformats.org/officeDocument/2006/relationships/slide" Target="slides/slide3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hdr" sz="quarter"/>
          </p:nvPr>
        </p:nvSpPr>
        <p:spPr bwMode="auto">
          <a:xfrm>
            <a:off x="0" y="0"/>
            <a:ext cx="2971800" cy="488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200">
                <a:latin typeface="Arial" charset="0"/>
              </a:defRPr>
            </a:lvl1pPr>
          </a:lstStyle>
          <a:p>
            <a:pPr>
              <a:defRPr/>
            </a:pPr>
            <a:endParaRPr lang="de-DE"/>
          </a:p>
        </p:txBody>
      </p:sp>
      <p:sp>
        <p:nvSpPr>
          <p:cNvPr id="38915" name="Rectangle 3"/>
          <p:cNvSpPr>
            <a:spLocks noGrp="1" noChangeArrowheads="1"/>
          </p:cNvSpPr>
          <p:nvPr>
            <p:ph type="dt" sz="quarter" idx="1"/>
          </p:nvPr>
        </p:nvSpPr>
        <p:spPr bwMode="auto">
          <a:xfrm>
            <a:off x="3886200" y="0"/>
            <a:ext cx="2971800" cy="488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de-DE"/>
          </a:p>
        </p:txBody>
      </p:sp>
      <p:sp>
        <p:nvSpPr>
          <p:cNvPr id="38916" name="Rectangle 4"/>
          <p:cNvSpPr>
            <a:spLocks noGrp="1" noChangeArrowheads="1"/>
          </p:cNvSpPr>
          <p:nvPr>
            <p:ph type="ftr" sz="quarter" idx="2"/>
          </p:nvPr>
        </p:nvSpPr>
        <p:spPr bwMode="auto">
          <a:xfrm>
            <a:off x="0" y="9285288"/>
            <a:ext cx="2971800" cy="4889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latin typeface="Arial" charset="0"/>
              </a:defRPr>
            </a:lvl1pPr>
          </a:lstStyle>
          <a:p>
            <a:pPr>
              <a:defRPr/>
            </a:pPr>
            <a:endParaRPr lang="de-DE"/>
          </a:p>
        </p:txBody>
      </p:sp>
      <p:sp>
        <p:nvSpPr>
          <p:cNvPr id="38917" name="Rectangle 5"/>
          <p:cNvSpPr>
            <a:spLocks noGrp="1" noChangeArrowheads="1"/>
          </p:cNvSpPr>
          <p:nvPr>
            <p:ph type="sldNum" sz="quarter" idx="3"/>
          </p:nvPr>
        </p:nvSpPr>
        <p:spPr bwMode="auto">
          <a:xfrm>
            <a:off x="3886200" y="9285288"/>
            <a:ext cx="2971800" cy="4889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a:lvl1pPr>
          </a:lstStyle>
          <a:p>
            <a:pPr>
              <a:defRPr/>
            </a:pPr>
            <a:fld id="{30B68274-8BCB-4783-B795-021135C23A2D}" type="slidenum">
              <a:rPr lang="de-DE" altLang="de-DE"/>
              <a:pPr>
                <a:defRPr/>
              </a:pPr>
              <a:t>‹Nr.›</a:t>
            </a:fld>
            <a:endParaRPr lang="de-DE" altLang="de-DE"/>
          </a:p>
        </p:txBody>
      </p:sp>
    </p:spTree>
    <p:extLst>
      <p:ext uri="{BB962C8B-B14F-4D97-AF65-F5344CB8AC3E}">
        <p14:creationId xmlns:p14="http://schemas.microsoft.com/office/powerpoint/2010/main" val="38795993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88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200">
                <a:latin typeface="Times New Roman" pitchFamily="18" charset="0"/>
              </a:defRPr>
            </a:lvl1pPr>
          </a:lstStyle>
          <a:p>
            <a:pPr>
              <a:defRPr/>
            </a:pPr>
            <a:endParaRPr lang="de-DE"/>
          </a:p>
        </p:txBody>
      </p:sp>
      <p:sp>
        <p:nvSpPr>
          <p:cNvPr id="5123" name="Rectangle 3"/>
          <p:cNvSpPr>
            <a:spLocks noGrp="1" noChangeArrowheads="1"/>
          </p:cNvSpPr>
          <p:nvPr>
            <p:ph type="dt" idx="1"/>
          </p:nvPr>
        </p:nvSpPr>
        <p:spPr bwMode="auto">
          <a:xfrm>
            <a:off x="3886200" y="0"/>
            <a:ext cx="2971800" cy="488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Times New Roman" pitchFamily="18" charset="0"/>
              </a:defRPr>
            </a:lvl1pPr>
          </a:lstStyle>
          <a:p>
            <a:pPr>
              <a:defRPr/>
            </a:pPr>
            <a:endParaRPr lang="de-DE"/>
          </a:p>
        </p:txBody>
      </p:sp>
      <p:sp>
        <p:nvSpPr>
          <p:cNvPr id="6148" name="Rectangle 4"/>
          <p:cNvSpPr>
            <a:spLocks noGrp="1" noRot="1" noChangeAspect="1" noChangeArrowheads="1" noTextEdit="1"/>
          </p:cNvSpPr>
          <p:nvPr>
            <p:ph type="sldImg" idx="2"/>
          </p:nvPr>
        </p:nvSpPr>
        <p:spPr bwMode="auto">
          <a:xfrm>
            <a:off x="984250" y="733425"/>
            <a:ext cx="4889500" cy="36655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5" name="Rectangle 5"/>
          <p:cNvSpPr>
            <a:spLocks noGrp="1" noChangeArrowheads="1"/>
          </p:cNvSpPr>
          <p:nvPr>
            <p:ph type="body" sz="quarter" idx="3"/>
          </p:nvPr>
        </p:nvSpPr>
        <p:spPr bwMode="auto">
          <a:xfrm>
            <a:off x="914400" y="4643438"/>
            <a:ext cx="5029200" cy="43973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altLang="de-DE" noProof="0"/>
              <a:t>Klicken Sie, um die Formate des Vorlagentextes zu bearbeiten</a:t>
            </a:r>
          </a:p>
          <a:p>
            <a:pPr lvl="1"/>
            <a:r>
              <a:rPr lang="de-DE" altLang="de-DE" noProof="0"/>
              <a:t>Zweite Ebene</a:t>
            </a:r>
          </a:p>
          <a:p>
            <a:pPr lvl="2"/>
            <a:r>
              <a:rPr lang="de-DE" altLang="de-DE" noProof="0"/>
              <a:t>Dritte Ebene</a:t>
            </a:r>
          </a:p>
          <a:p>
            <a:pPr lvl="3"/>
            <a:r>
              <a:rPr lang="de-DE" altLang="de-DE" noProof="0"/>
              <a:t>Vierte Ebene</a:t>
            </a:r>
          </a:p>
          <a:p>
            <a:pPr lvl="4"/>
            <a:r>
              <a:rPr lang="de-DE" altLang="de-DE" noProof="0"/>
              <a:t>Fünfte Ebene</a:t>
            </a:r>
          </a:p>
        </p:txBody>
      </p:sp>
      <p:sp>
        <p:nvSpPr>
          <p:cNvPr id="5126" name="Rectangle 6"/>
          <p:cNvSpPr>
            <a:spLocks noGrp="1" noChangeArrowheads="1"/>
          </p:cNvSpPr>
          <p:nvPr>
            <p:ph type="ftr" sz="quarter" idx="4"/>
          </p:nvPr>
        </p:nvSpPr>
        <p:spPr bwMode="auto">
          <a:xfrm>
            <a:off x="0" y="9285288"/>
            <a:ext cx="2971800" cy="4889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latin typeface="Times New Roman" pitchFamily="18" charset="0"/>
              </a:defRPr>
            </a:lvl1pPr>
          </a:lstStyle>
          <a:p>
            <a:pPr>
              <a:defRPr/>
            </a:pPr>
            <a:endParaRPr lang="de-DE"/>
          </a:p>
        </p:txBody>
      </p:sp>
      <p:sp>
        <p:nvSpPr>
          <p:cNvPr id="5127" name="Rectangle 7"/>
          <p:cNvSpPr>
            <a:spLocks noGrp="1" noChangeArrowheads="1"/>
          </p:cNvSpPr>
          <p:nvPr>
            <p:ph type="sldNum" sz="quarter" idx="5"/>
          </p:nvPr>
        </p:nvSpPr>
        <p:spPr bwMode="auto">
          <a:xfrm>
            <a:off x="3886200" y="9285288"/>
            <a:ext cx="2971800" cy="4889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a:latin typeface="Times New Roman" panose="02020603050405020304" pitchFamily="18" charset="0"/>
              </a:defRPr>
            </a:lvl1pPr>
          </a:lstStyle>
          <a:p>
            <a:pPr>
              <a:defRPr/>
            </a:pPr>
            <a:fld id="{0482603E-E916-4826-BF7E-77C630D57661}" type="slidenum">
              <a:rPr lang="de-DE" altLang="de-DE"/>
              <a:pPr>
                <a:defRPr/>
              </a:pPr>
              <a:t>‹Nr.›</a:t>
            </a:fld>
            <a:endParaRPr lang="de-DE" altLang="de-DE"/>
          </a:p>
        </p:txBody>
      </p:sp>
    </p:spTree>
    <p:extLst>
      <p:ext uri="{BB962C8B-B14F-4D97-AF65-F5344CB8AC3E}">
        <p14:creationId xmlns:p14="http://schemas.microsoft.com/office/powerpoint/2010/main" val="20371636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link.springer.com/journal/11165"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link.springer.com/journal/11165/45/1/page/1"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Rot="1" noChangeAspect="1" noChangeArrowheads="1" noTextEdit="1"/>
          </p:cNvSpPr>
          <p:nvPr>
            <p:ph type="sldImg"/>
          </p:nvPr>
        </p:nvSpPr>
        <p:spPr>
          <a:xfrm>
            <a:off x="985838" y="733425"/>
            <a:ext cx="4886325" cy="3665538"/>
          </a:xfrm>
          <a:ln/>
        </p:spPr>
      </p:sp>
      <p:sp>
        <p:nvSpPr>
          <p:cNvPr id="92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a:t>http://www.webquest-forum.ch/topgrafik4.jpg</a:t>
            </a:r>
          </a:p>
          <a:p>
            <a:pPr eaLnBrk="1" hangingPunct="1"/>
            <a:endParaRPr lang="de-DE" altLang="de-DE"/>
          </a:p>
        </p:txBody>
      </p:sp>
    </p:spTree>
    <p:extLst>
      <p:ext uri="{BB962C8B-B14F-4D97-AF65-F5344CB8AC3E}">
        <p14:creationId xmlns:p14="http://schemas.microsoft.com/office/powerpoint/2010/main" val="23272475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p:nvPr>
        </p:nvSpPr>
        <p:spPr>
          <a:xfrm>
            <a:off x="985838" y="733425"/>
            <a:ext cx="4886325" cy="3665538"/>
          </a:xfrm>
          <a:ln/>
        </p:spPr>
      </p:sp>
      <p:sp>
        <p:nvSpPr>
          <p:cNvPr id="317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a:t>http://gbgseelze.de/uploads/images/unterricht_schulleben/F%C3%A4cher/Biologie/120718_fg_bio3.JPG</a:t>
            </a:r>
          </a:p>
        </p:txBody>
      </p:sp>
    </p:spTree>
    <p:extLst>
      <p:ext uri="{BB962C8B-B14F-4D97-AF65-F5344CB8AC3E}">
        <p14:creationId xmlns:p14="http://schemas.microsoft.com/office/powerpoint/2010/main" val="39971215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B7D7AE7F-587B-4CFE-872C-0B2B47838507}"/>
              </a:ext>
            </a:extLst>
          </p:cNvPr>
          <p:cNvSpPr>
            <a:spLocks noGrp="1" noRot="1" noChangeAspect="1" noChangeArrowheads="1" noTextEdit="1"/>
          </p:cNvSpPr>
          <p:nvPr>
            <p:ph type="sldImg"/>
          </p:nvPr>
        </p:nvSpPr>
        <p:spPr>
          <a:xfrm>
            <a:off x="985838" y="733425"/>
            <a:ext cx="4886325" cy="3665538"/>
          </a:xfrm>
          <a:ln/>
        </p:spPr>
      </p:sp>
      <p:sp>
        <p:nvSpPr>
          <p:cNvPr id="37891" name="Rectangle 3">
            <a:extLst>
              <a:ext uri="{FF2B5EF4-FFF2-40B4-BE49-F238E27FC236}">
                <a16:creationId xmlns:a16="http://schemas.microsoft.com/office/drawing/2014/main" id="{C8268C52-1F55-48B7-BE78-E69FBDEFBF2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dirty="0"/>
              <a:t>https://tales.nmc.unibas.ch/de/histologie-12/epithel-allgemeine-histologie-38/einschichtiges-epithel-niere-217</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spect="1" noChangeArrowheads="1" noTextEdit="1"/>
          </p:cNvSpPr>
          <p:nvPr>
            <p:ph type="sldImg"/>
          </p:nvPr>
        </p:nvSpPr>
        <p:spPr>
          <a:xfrm>
            <a:off x="985838" y="733425"/>
            <a:ext cx="4886325" cy="3665538"/>
          </a:xfrm>
          <a:ln/>
        </p:spPr>
      </p:sp>
      <p:sp>
        <p:nvSpPr>
          <p:cNvPr id="378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dirty="0"/>
              <a:t>http://alf3.urz.unibas.ch/vmic/vmic.cfm?id=39</a:t>
            </a:r>
          </a:p>
          <a:p>
            <a:pPr eaLnBrk="1" hangingPunct="1"/>
            <a:r>
              <a:rPr lang="de-DE" altLang="de-DE" dirty="0"/>
              <a:t>http://media.hhmi.org/biointeractive/vlabs/bacterial_id/index.html </a:t>
            </a:r>
            <a:r>
              <a:rPr lang="de-DE" altLang="de-DE" dirty="0">
                <a:sym typeface="Wingdings" panose="05000000000000000000" pitchFamily="2" charset="2"/>
              </a:rPr>
              <a:t> virtual lab</a:t>
            </a:r>
          </a:p>
          <a:p>
            <a:pPr eaLnBrk="1" hangingPunct="1"/>
            <a:r>
              <a:rPr lang="de-DE" altLang="de-DE" b="1" dirty="0"/>
              <a:t>Augensimulation neu SS 14</a:t>
            </a:r>
          </a:p>
          <a:p>
            <a:pPr eaLnBrk="1" hangingPunct="1"/>
            <a:r>
              <a:rPr lang="de-DE" altLang="de-DE" b="1" dirty="0"/>
              <a:t>http://l-forschung.de/Download-Center/Download_IBE_Simulation.php</a:t>
            </a:r>
          </a:p>
          <a:p>
            <a:pPr eaLnBrk="1" hangingPunct="1"/>
            <a:r>
              <a:rPr lang="de-DE" altLang="de-DE" dirty="0"/>
              <a:t>file:///D|/lehre/multimedia%20bc/SS%2014/14_XLP/IBE-und-Simulation/Augenmodell/5-134_b_m1.html</a:t>
            </a:r>
          </a:p>
        </p:txBody>
      </p:sp>
    </p:spTree>
    <p:extLst>
      <p:ext uri="{BB962C8B-B14F-4D97-AF65-F5344CB8AC3E}">
        <p14:creationId xmlns:p14="http://schemas.microsoft.com/office/powerpoint/2010/main" val="42820731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a:xfrm>
            <a:off x="985838" y="733425"/>
            <a:ext cx="4886325" cy="3665538"/>
          </a:xfrm>
          <a:ln/>
        </p:spPr>
      </p:sp>
      <p:sp>
        <p:nvSpPr>
          <p:cNvPr id="399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a:t>http://remote.physik.tu-berlin.de/typo3temp/pics/9e6ee40432.jpg</a:t>
            </a:r>
          </a:p>
          <a:p>
            <a:pPr eaLnBrk="1" hangingPunct="1"/>
            <a:r>
              <a:rPr lang="de-DE" altLang="de-DE"/>
              <a:t>http://remote.physik.tu-berlin.de/en/</a:t>
            </a:r>
          </a:p>
          <a:p>
            <a:pPr eaLnBrk="1" hangingPunct="1"/>
            <a:endParaRPr lang="de-DE" altLang="de-DE"/>
          </a:p>
        </p:txBody>
      </p:sp>
    </p:spTree>
    <p:extLst>
      <p:ext uri="{BB962C8B-B14F-4D97-AF65-F5344CB8AC3E}">
        <p14:creationId xmlns:p14="http://schemas.microsoft.com/office/powerpoint/2010/main" val="20888611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E94C01FB-DBA5-4852-B159-F4032EE5BD9E}"/>
              </a:ext>
            </a:extLst>
          </p:cNvPr>
          <p:cNvSpPr>
            <a:spLocks noGrp="1" noRot="1" noChangeAspect="1" noChangeArrowheads="1" noTextEdit="1"/>
          </p:cNvSpPr>
          <p:nvPr>
            <p:ph type="sldImg"/>
          </p:nvPr>
        </p:nvSpPr>
        <p:spPr>
          <a:xfrm>
            <a:off x="985838" y="733425"/>
            <a:ext cx="4886325" cy="3665538"/>
          </a:xfrm>
          <a:ln/>
        </p:spPr>
      </p:sp>
      <p:sp>
        <p:nvSpPr>
          <p:cNvPr id="54275" name="Rectangle 3">
            <a:extLst>
              <a:ext uri="{FF2B5EF4-FFF2-40B4-BE49-F238E27FC236}">
                <a16:creationId xmlns:a16="http://schemas.microsoft.com/office/drawing/2014/main" id="{6CF1AA1F-553E-453B-853F-9CE605A9D1C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a:t>http://www.fit.fraunhofer.de/de/fb/cscw/projects/science-center-togo/_jcr_content/contentPar/textblockwithpics/image1.img.jpg/koffer180.1322562257751.jpg</a:t>
            </a:r>
          </a:p>
          <a:p>
            <a:pPr eaLnBrk="1" hangingPunct="1"/>
            <a:r>
              <a:rPr lang="de-DE" altLang="de-DE"/>
              <a:t>http://www.fit.fraunhofer.de/de/fb/cscw/projects/science-center-togo/_jcr_content/contentPar/textblockwithpics/image2.img.jpg/wing_s1.1322562257751.jpg</a:t>
            </a:r>
          </a:p>
          <a:p>
            <a:pPr eaLnBrk="1" hangingPunct="1"/>
            <a:r>
              <a:rPr lang="de-DE" altLang="de-DE"/>
              <a:t>http://www.fit.fraunhofer.de/de/fb/cscw/projects/science-center-togo/_jcr_content/contentPar/textblockwithpics/image3.img.jpg/doppler_s.1322562257751.jpg</a:t>
            </a:r>
          </a:p>
          <a:p>
            <a:pPr eaLnBrk="1" hangingPunct="1"/>
            <a:endParaRPr lang="de-DE" altLang="de-DE"/>
          </a:p>
          <a:p>
            <a:pPr eaLnBrk="1" hangingPunct="1"/>
            <a:endParaRPr lang="de-DE" altLang="de-DE"/>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1BBDC025-19BE-4B71-9BA8-7D6CA8EC431A}"/>
              </a:ext>
            </a:extLst>
          </p:cNvPr>
          <p:cNvSpPr>
            <a:spLocks noGrp="1" noRot="1" noChangeAspect="1" noChangeArrowheads="1" noTextEdit="1"/>
          </p:cNvSpPr>
          <p:nvPr>
            <p:ph type="sldImg"/>
          </p:nvPr>
        </p:nvSpPr>
        <p:spPr>
          <a:xfrm>
            <a:off x="985838" y="733425"/>
            <a:ext cx="4886325" cy="3665538"/>
          </a:xfrm>
          <a:ln/>
        </p:spPr>
      </p:sp>
      <p:sp>
        <p:nvSpPr>
          <p:cNvPr id="56323" name="Rectangle 3">
            <a:extLst>
              <a:ext uri="{FF2B5EF4-FFF2-40B4-BE49-F238E27FC236}">
                <a16:creationId xmlns:a16="http://schemas.microsoft.com/office/drawing/2014/main" id="{6648601B-ACDF-4D9D-A409-9EB4E8E14F3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a:t>http://www.fit.fraunhofer.de/de/fb/cscw/projects/science-center-togo/_jcr_content/contentPar/textblockwithpics/image1.img.jpg/koffer180.1322562257751.jpg</a:t>
            </a:r>
          </a:p>
          <a:p>
            <a:pPr eaLnBrk="1" hangingPunct="1"/>
            <a:r>
              <a:rPr lang="de-DE" altLang="de-DE"/>
              <a:t>http://www.fit.fraunhofer.de/de/fb/cscw/projects/science-center-togo/_jcr_content/contentPar/textblockwithpics/image2.img.jpg/wing_s1.1322562257751.jpg</a:t>
            </a:r>
          </a:p>
          <a:p>
            <a:pPr eaLnBrk="1" hangingPunct="1"/>
            <a:r>
              <a:rPr lang="de-DE" altLang="de-DE"/>
              <a:t>http://www.fit.fraunhofer.de/de/fb/cscw/projects/science-center-togo/_jcr_content/contentPar/textblockwithpics/image3.img.jpg/doppler_s.1322562257751.jpg</a:t>
            </a:r>
          </a:p>
          <a:p>
            <a:pPr eaLnBrk="1" hangingPunct="1"/>
            <a:endParaRPr lang="de-DE" altLang="de-DE"/>
          </a:p>
          <a:p>
            <a:pPr eaLnBrk="1" hangingPunct="1"/>
            <a:endParaRPr lang="de-DE" altLang="de-DE"/>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646D3F95-1C69-476B-8316-F2B4900C18F8}"/>
              </a:ext>
            </a:extLst>
          </p:cNvPr>
          <p:cNvSpPr>
            <a:spLocks noGrp="1" noRot="1" noChangeAspect="1" noChangeArrowheads="1" noTextEdit="1"/>
          </p:cNvSpPr>
          <p:nvPr>
            <p:ph type="sldImg"/>
          </p:nvPr>
        </p:nvSpPr>
        <p:spPr>
          <a:xfrm>
            <a:off x="985838" y="733425"/>
            <a:ext cx="4886325" cy="3665538"/>
          </a:xfrm>
          <a:ln/>
        </p:spPr>
      </p:sp>
      <p:sp>
        <p:nvSpPr>
          <p:cNvPr id="58371" name="Rectangle 3">
            <a:extLst>
              <a:ext uri="{FF2B5EF4-FFF2-40B4-BE49-F238E27FC236}">
                <a16:creationId xmlns:a16="http://schemas.microsoft.com/office/drawing/2014/main" id="{13307673-D21B-45BC-84F9-7E93BB85043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a:t>Lillah 2015: http://techfrag.com/2016/03/08/virtuali-tee-is-an-augmented-reality-t-shirt-that-takes-you-inside-human-body/ o.S.</a:t>
            </a:r>
          </a:p>
          <a:p>
            <a:pPr eaLnBrk="1" hangingPunct="1"/>
            <a:endParaRPr lang="de-DE" altLang="de-DE"/>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B857664D-1410-4056-8CCB-560BB4DD1E2D}"/>
              </a:ext>
            </a:extLst>
          </p:cNvPr>
          <p:cNvSpPr>
            <a:spLocks noGrp="1" noRot="1" noChangeAspect="1" noChangeArrowheads="1" noTextEdit="1"/>
          </p:cNvSpPr>
          <p:nvPr>
            <p:ph type="sldImg"/>
          </p:nvPr>
        </p:nvSpPr>
        <p:spPr>
          <a:xfrm>
            <a:off x="985838" y="733425"/>
            <a:ext cx="4886325" cy="3665538"/>
          </a:xfrm>
          <a:ln/>
        </p:spPr>
      </p:sp>
      <p:sp>
        <p:nvSpPr>
          <p:cNvPr id="60419" name="Rectangle 3">
            <a:extLst>
              <a:ext uri="{FF2B5EF4-FFF2-40B4-BE49-F238E27FC236}">
                <a16:creationId xmlns:a16="http://schemas.microsoft.com/office/drawing/2014/main" id="{1E420AF8-9F75-4D50-B90A-4F5BB2761DD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a:t>Neu 20119: http://ostsee-life.nabu.de/de/Freiwasser // http://ostsee-life.nabu.de/de/    Ostsee virtuell bereits bei Lehrprogrammen eingebaut!</a:t>
            </a:r>
          </a:p>
          <a:p>
            <a:pPr eaLnBrk="1" hangingPunct="1"/>
            <a:endParaRPr lang="de-DE" altLang="de-DE"/>
          </a:p>
          <a:p>
            <a:pPr eaLnBrk="1" hangingPunct="1"/>
            <a:r>
              <a:rPr lang="de-DE" altLang="de-DE"/>
              <a:t>https://www.ethz.ch/de/news-und-veranstaltungen/eth-news/news/2018/02/hololens.html</a:t>
            </a:r>
          </a:p>
          <a:p>
            <a:pPr eaLnBrk="1" hangingPunct="1"/>
            <a:r>
              <a:rPr lang="de-DE" altLang="de-DE"/>
              <a:t>https://youtu.be/bA3MaQ6GImU</a:t>
            </a:r>
          </a:p>
          <a:p>
            <a:pPr eaLnBrk="1" hangingPunct="1"/>
            <a:r>
              <a:rPr lang="de-DE" altLang="de-DE"/>
              <a:t>https://i.ytimg.com/vi/bA3MaQ6GImU/sddefault.jpg</a:t>
            </a:r>
          </a:p>
          <a:p>
            <a:pPr eaLnBrk="1" hangingPunct="1"/>
            <a:r>
              <a:rPr lang="de-DE" altLang="de-DE"/>
              <a:t>https://www.ethz.ch/de/news-und-veranstaltungen/eth-news/news/2018/02/hololens/_jcr_content/news_content/fullwidthimage/image.imageformat.fullwidth.2076301906.jpg</a:t>
            </a:r>
          </a:p>
          <a:p>
            <a:pPr eaLnBrk="1" hangingPunct="1"/>
            <a:r>
              <a:rPr lang="de-DE" altLang="de-DE"/>
              <a:t>Walker et al. 2017: http://journals.sagepub.com/doi/10.1177/2158244017737815</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ChangeArrowheads="1" noTextEdit="1"/>
          </p:cNvSpPr>
          <p:nvPr>
            <p:ph type="sldImg"/>
          </p:nvPr>
        </p:nvSpPr>
        <p:spPr>
          <a:xfrm>
            <a:off x="985838" y="733425"/>
            <a:ext cx="4886325" cy="3665538"/>
          </a:xfrm>
          <a:ln/>
        </p:spPr>
      </p:sp>
      <p:sp>
        <p:nvSpPr>
          <p:cNvPr id="522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a:t>http://www.ifets.info/journals/17_2/25.pdf </a:t>
            </a:r>
          </a:p>
        </p:txBody>
      </p:sp>
    </p:spTree>
    <p:extLst>
      <p:ext uri="{BB962C8B-B14F-4D97-AF65-F5344CB8AC3E}">
        <p14:creationId xmlns:p14="http://schemas.microsoft.com/office/powerpoint/2010/main" val="32779040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ChangeArrowheads="1" noTextEdit="1"/>
          </p:cNvSpPr>
          <p:nvPr>
            <p:ph type="sldImg"/>
          </p:nvPr>
        </p:nvSpPr>
        <p:spPr>
          <a:xfrm>
            <a:off x="985838" y="733425"/>
            <a:ext cx="4886325" cy="3665538"/>
          </a:xfrm>
          <a:ln/>
        </p:spPr>
      </p:sp>
      <p:sp>
        <p:nvSpPr>
          <p:cNvPr id="542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a:t>http://www.dini.de/fileadmin/workshops/dfg-dini-forschungsumgebungen-2009/jeschke.pdf</a:t>
            </a:r>
          </a:p>
          <a:p>
            <a:pPr eaLnBrk="1" hangingPunct="1"/>
            <a:r>
              <a:rPr lang="de-DE" altLang="de-DE"/>
              <a:t>Jeschke, S. (2009). Wissensmanagement in Virtuellen und Remote Laboren </a:t>
            </a:r>
          </a:p>
        </p:txBody>
      </p:sp>
    </p:spTree>
    <p:extLst>
      <p:ext uri="{BB962C8B-B14F-4D97-AF65-F5344CB8AC3E}">
        <p14:creationId xmlns:p14="http://schemas.microsoft.com/office/powerpoint/2010/main" val="31271482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Rot="1" noChangeAspect="1" noChangeArrowheads="1" noTextEdit="1"/>
          </p:cNvSpPr>
          <p:nvPr>
            <p:ph type="sldImg"/>
          </p:nvPr>
        </p:nvSpPr>
        <p:spPr>
          <a:xfrm>
            <a:off x="985838" y="733425"/>
            <a:ext cx="4886325" cy="3665538"/>
          </a:xfrm>
          <a:ln/>
        </p:spPr>
      </p:sp>
      <p:sp>
        <p:nvSpPr>
          <p:cNvPr id="92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a:t>http://www.webquest-forum.ch/topgrafik4.jpg</a:t>
            </a:r>
          </a:p>
          <a:p>
            <a:pPr eaLnBrk="1" hangingPunct="1"/>
            <a:endParaRPr lang="de-DE" altLang="de-DE"/>
          </a:p>
        </p:txBody>
      </p:sp>
    </p:spTree>
    <p:extLst>
      <p:ext uri="{BB962C8B-B14F-4D97-AF65-F5344CB8AC3E}">
        <p14:creationId xmlns:p14="http://schemas.microsoft.com/office/powerpoint/2010/main" val="28436444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xfrm>
            <a:off x="985838" y="733425"/>
            <a:ext cx="4886325" cy="3665538"/>
          </a:xfrm>
          <a:ln/>
        </p:spPr>
      </p:sp>
      <p:sp>
        <p:nvSpPr>
          <p:cNvPr id="583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a:t>http://www.letsmap.de/pimp-game/index.php</a:t>
            </a:r>
          </a:p>
          <a:p>
            <a:pPr eaLnBrk="1" hangingPunct="1"/>
            <a:r>
              <a:rPr lang="de-DE" altLang="de-DE"/>
              <a:t>http://www.letsmap.de/letsmap/index.php</a:t>
            </a:r>
          </a:p>
        </p:txBody>
      </p:sp>
    </p:spTree>
    <p:extLst>
      <p:ext uri="{BB962C8B-B14F-4D97-AF65-F5344CB8AC3E}">
        <p14:creationId xmlns:p14="http://schemas.microsoft.com/office/powerpoint/2010/main" val="18370812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p:nvPr>
        </p:nvSpPr>
        <p:spPr>
          <a:xfrm>
            <a:off x="985838" y="733425"/>
            <a:ext cx="4886325" cy="3665538"/>
          </a:xfrm>
          <a:ln/>
        </p:spPr>
      </p:sp>
      <p:sp>
        <p:nvSpPr>
          <p:cNvPr id="665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dirty="0"/>
              <a:t>http://fold.it/portal/info/about</a:t>
            </a:r>
          </a:p>
          <a:p>
            <a:pPr eaLnBrk="1" hangingPunct="1"/>
            <a:r>
              <a:rPr lang="de-DE" altLang="de-DE" dirty="0"/>
              <a:t>http://fold.it/portal/site_files/theme/teaser.png</a:t>
            </a:r>
          </a:p>
          <a:p>
            <a:pPr eaLnBrk="1" hangingPunct="1"/>
            <a:r>
              <a:rPr lang="de-DE" altLang="de-DE" b="1" dirty="0" err="1"/>
              <a:t>Predicting</a:t>
            </a:r>
            <a:r>
              <a:rPr lang="de-DE" altLang="de-DE" b="1" dirty="0"/>
              <a:t> </a:t>
            </a:r>
            <a:r>
              <a:rPr lang="de-DE" altLang="de-DE" b="1" dirty="0" err="1"/>
              <a:t>protein</a:t>
            </a:r>
            <a:r>
              <a:rPr lang="de-DE" altLang="de-DE" b="1" dirty="0"/>
              <a:t> </a:t>
            </a:r>
            <a:r>
              <a:rPr lang="de-DE" altLang="de-DE" b="1" dirty="0" err="1"/>
              <a:t>structures</a:t>
            </a:r>
            <a:r>
              <a:rPr lang="de-DE" altLang="de-DE" b="1" dirty="0"/>
              <a:t> </a:t>
            </a:r>
            <a:r>
              <a:rPr lang="de-DE" altLang="de-DE" b="1" dirty="0" err="1"/>
              <a:t>with</a:t>
            </a:r>
            <a:r>
              <a:rPr lang="de-DE" altLang="de-DE" b="1" dirty="0"/>
              <a:t> a </a:t>
            </a:r>
            <a:r>
              <a:rPr lang="de-DE" altLang="de-DE" b="1" dirty="0" err="1"/>
              <a:t>multiplayer</a:t>
            </a:r>
            <a:r>
              <a:rPr lang="de-DE" altLang="de-DE" b="1" dirty="0"/>
              <a:t> online game</a:t>
            </a:r>
            <a:r>
              <a:rPr lang="de-DE" altLang="de-DE" dirty="0"/>
              <a:t>. Seth Cooper, Firas Khatib, Adrien </a:t>
            </a:r>
            <a:r>
              <a:rPr lang="de-DE" altLang="de-DE" dirty="0" err="1"/>
              <a:t>Treuille</a:t>
            </a:r>
            <a:r>
              <a:rPr lang="de-DE" altLang="de-DE" dirty="0"/>
              <a:t>, Janos </a:t>
            </a:r>
            <a:r>
              <a:rPr lang="de-DE" altLang="de-DE" dirty="0" err="1"/>
              <a:t>Barbero</a:t>
            </a:r>
            <a:r>
              <a:rPr lang="de-DE" altLang="de-DE" dirty="0"/>
              <a:t>, </a:t>
            </a:r>
            <a:r>
              <a:rPr lang="de-DE" altLang="de-DE" dirty="0" err="1"/>
              <a:t>Jeehyung</a:t>
            </a:r>
            <a:r>
              <a:rPr lang="de-DE" altLang="de-DE" dirty="0"/>
              <a:t> Lee, Michael </a:t>
            </a:r>
            <a:r>
              <a:rPr lang="de-DE" altLang="de-DE" dirty="0" err="1"/>
              <a:t>Beenen</a:t>
            </a:r>
            <a:r>
              <a:rPr lang="de-DE" altLang="de-DE" dirty="0"/>
              <a:t>, Andrew </a:t>
            </a:r>
            <a:r>
              <a:rPr lang="de-DE" altLang="de-DE" dirty="0" err="1"/>
              <a:t>Leaver</a:t>
            </a:r>
            <a:r>
              <a:rPr lang="de-DE" altLang="de-DE" dirty="0"/>
              <a:t>-Fay, David Baker, Zoran </a:t>
            </a:r>
            <a:r>
              <a:rPr lang="de-DE" altLang="de-DE" dirty="0" err="1"/>
              <a:t>Popović</a:t>
            </a:r>
            <a:r>
              <a:rPr lang="de-DE" altLang="de-DE" dirty="0"/>
              <a:t> and </a:t>
            </a:r>
            <a:r>
              <a:rPr lang="de-DE" altLang="de-DE" dirty="0" err="1"/>
              <a:t>Foldit</a:t>
            </a:r>
            <a:r>
              <a:rPr lang="de-DE" altLang="de-DE" dirty="0"/>
              <a:t> </a:t>
            </a:r>
            <a:r>
              <a:rPr lang="de-DE" altLang="de-DE" dirty="0" err="1"/>
              <a:t>players</a:t>
            </a:r>
            <a:r>
              <a:rPr lang="de-DE" altLang="de-DE" dirty="0"/>
              <a:t>. In </a:t>
            </a:r>
            <a:r>
              <a:rPr lang="de-DE" altLang="de-DE" i="1" dirty="0"/>
              <a:t>Nature</a:t>
            </a:r>
            <a:r>
              <a:rPr lang="de-DE" altLang="de-DE" dirty="0"/>
              <a:t> </a:t>
            </a:r>
            <a:r>
              <a:rPr lang="de-DE" altLang="de-DE" b="1" dirty="0"/>
              <a:t>466</a:t>
            </a:r>
            <a:r>
              <a:rPr lang="de-DE" altLang="de-DE" dirty="0"/>
              <a:t>, 756-760 (2010). </a:t>
            </a:r>
          </a:p>
          <a:p>
            <a:pPr eaLnBrk="1" hangingPunct="1"/>
            <a:r>
              <a:rPr lang="de-DE" altLang="de-DE" dirty="0"/>
              <a:t>https://eternagame.org/</a:t>
            </a:r>
          </a:p>
          <a:p>
            <a:pPr eaLnBrk="1" hangingPunct="1"/>
            <a:r>
              <a:rPr lang="de-DE" altLang="de-DE" dirty="0"/>
              <a:t>https://www.gamesforchange.org/blog/2020/10/01/accelerating-science-through-gaming-in-the-time-of-coronavirus/</a:t>
            </a:r>
          </a:p>
          <a:p>
            <a:pPr eaLnBrk="1" hangingPunct="1"/>
            <a:r>
              <a:rPr lang="de-DE" altLang="de-DE" dirty="0"/>
              <a:t>https://www.mozak.science/game?t=n</a:t>
            </a:r>
          </a:p>
          <a:p>
            <a:pPr eaLnBrk="1" hangingPunct="1"/>
            <a:endParaRPr lang="de-DE" altLang="de-DE" dirty="0"/>
          </a:p>
          <a:p>
            <a:pPr eaLnBrk="1" hangingPunct="1"/>
            <a:endParaRPr lang="de-DE" altLang="de-DE" dirty="0"/>
          </a:p>
          <a:p>
            <a:pPr eaLnBrk="1" hangingPunct="1"/>
            <a:endParaRPr lang="de-DE" altLang="de-DE" dirty="0"/>
          </a:p>
          <a:p>
            <a:pPr eaLnBrk="1" hangingPunct="1"/>
            <a:endParaRPr lang="de-DE" altLang="de-DE" dirty="0"/>
          </a:p>
        </p:txBody>
      </p:sp>
    </p:spTree>
    <p:extLst>
      <p:ext uri="{BB962C8B-B14F-4D97-AF65-F5344CB8AC3E}">
        <p14:creationId xmlns:p14="http://schemas.microsoft.com/office/powerpoint/2010/main" val="5678987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47C69B8F-3636-4C2F-9BCE-F00054CB13D5}"/>
              </a:ext>
            </a:extLst>
          </p:cNvPr>
          <p:cNvSpPr>
            <a:spLocks noGrp="1" noRot="1" noChangeAspect="1" noChangeArrowheads="1" noTextEdit="1"/>
          </p:cNvSpPr>
          <p:nvPr>
            <p:ph type="sldImg"/>
          </p:nvPr>
        </p:nvSpPr>
        <p:spPr>
          <a:xfrm>
            <a:off x="985838" y="733425"/>
            <a:ext cx="4886325" cy="3665538"/>
          </a:xfrm>
          <a:ln/>
        </p:spPr>
      </p:sp>
      <p:sp>
        <p:nvSpPr>
          <p:cNvPr id="76803" name="Rectangle 3">
            <a:extLst>
              <a:ext uri="{FF2B5EF4-FFF2-40B4-BE49-F238E27FC236}">
                <a16:creationId xmlns:a16="http://schemas.microsoft.com/office/drawing/2014/main" id="{852D5EE9-EE72-4818-B11C-5E81BDD5914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dirty="0"/>
              <a:t>https://immunequest.com/?n=Homehttp://www.asmscience.org/content/journal/jmbe/10.1128/jmbe.v17i2.1060</a:t>
            </a:r>
          </a:p>
          <a:p>
            <a:pPr eaLnBrk="1" hangingPunct="1"/>
            <a:r>
              <a:rPr lang="en-US" altLang="de-DE" dirty="0"/>
              <a:t>The study of immunology, particularly in this day and age, is an integral aspect of the training of future biologists, especially health professionals. Unfortunately, many students lose interest in or lack true comprehension of immunology due to the jargon of the field, preventing them from gaining a true conceptual understanding that is essential to all biological learning. To that end, a new video game, </a:t>
            </a:r>
            <a:r>
              <a:rPr lang="en-US" altLang="de-DE" dirty="0" err="1"/>
              <a:t>ImmuneQuest</a:t>
            </a:r>
            <a:r>
              <a:rPr lang="en-US" altLang="de-DE" dirty="0"/>
              <a:t>, has been developed that allows undergraduate students to “be” cells in the immune system, finding and attacking pathogens, while answering questions to earn additional abilities. The ultimate goal of </a:t>
            </a:r>
            <a:r>
              <a:rPr lang="en-US" altLang="de-DE" dirty="0" err="1"/>
              <a:t>ImmuneQuest</a:t>
            </a:r>
            <a:r>
              <a:rPr lang="en-US" altLang="de-DE" dirty="0"/>
              <a:t> is to allow students to understand how the major cells in the immune system work together to fight disease, rather than focusing on them as separate entities as is more commonly done in lecture material. This work provides the first assessment of </a:t>
            </a:r>
            <a:r>
              <a:rPr lang="en-US" altLang="de-DE" dirty="0" err="1"/>
              <a:t>ImmuneQuest</a:t>
            </a:r>
            <a:r>
              <a:rPr lang="en-US" altLang="de-DE" dirty="0"/>
              <a:t> in an upper-level immunology course. Students had significant gains in learning of information presented in </a:t>
            </a:r>
            <a:r>
              <a:rPr lang="en-US" altLang="de-DE" dirty="0" err="1"/>
              <a:t>ImmuneQuest</a:t>
            </a:r>
            <a:r>
              <a:rPr lang="en-US" altLang="de-DE" dirty="0"/>
              <a:t> compared with information discussed in lecture only. Furthermore, while students found the game “frustrating” at times, they agreed that the game aided their learning and recommended it for future courses. Taken together, these results suggest that </a:t>
            </a:r>
            <a:r>
              <a:rPr lang="en-US" altLang="de-DE" dirty="0" err="1"/>
              <a:t>ImmuneQuest</a:t>
            </a:r>
            <a:r>
              <a:rPr lang="en-US" altLang="de-DE" dirty="0"/>
              <a:t> appears to be a useful tool to supplement lecture material and increase student learning and comprehension.</a:t>
            </a:r>
            <a:endParaRPr lang="de-DE" altLang="de-DE"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ChangeArrowheads="1" noTextEdit="1"/>
          </p:cNvSpPr>
          <p:nvPr>
            <p:ph type="sldImg"/>
          </p:nvPr>
        </p:nvSpPr>
        <p:spPr>
          <a:xfrm>
            <a:off x="985838" y="733425"/>
            <a:ext cx="4886325" cy="3665538"/>
          </a:xfrm>
          <a:ln/>
        </p:spPr>
      </p:sp>
      <p:sp>
        <p:nvSpPr>
          <p:cNvPr id="706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dirty="0"/>
              <a:t>https://www.sciencedirect.com/science/article/abs/pii/S0360131512001984</a:t>
            </a:r>
          </a:p>
          <a:p>
            <a:pPr eaLnBrk="1" hangingPunct="1"/>
            <a:r>
              <a:rPr lang="de-DE" altLang="de-DE" dirty="0"/>
              <a:t>https://www.clearinghouse.edu.tum.de/wp-content/uploads/2018/12/CHU_KR-2_Wouters1_2013_Spielbasiertes-Lernen.pdf</a:t>
            </a:r>
          </a:p>
          <a:p>
            <a:pPr eaLnBrk="1" hangingPunct="1"/>
            <a:r>
              <a:rPr lang="de-DE" altLang="de-DE" dirty="0" err="1"/>
              <a:t>Kerres</a:t>
            </a:r>
            <a:r>
              <a:rPr lang="de-DE" altLang="de-DE" dirty="0"/>
              <a:t>, Bormann &amp; </a:t>
            </a:r>
            <a:r>
              <a:rPr lang="de-DE" altLang="de-DE" dirty="0" err="1"/>
              <a:t>Vervenne</a:t>
            </a:r>
            <a:r>
              <a:rPr lang="de-DE" altLang="de-DE" dirty="0"/>
              <a:t>, 2009</a:t>
            </a:r>
          </a:p>
          <a:p>
            <a:pPr eaLnBrk="1" hangingPunct="1"/>
            <a:r>
              <a:rPr lang="de-DE" altLang="de-DE" dirty="0" err="1"/>
              <a:t>Kerres</a:t>
            </a:r>
            <a:r>
              <a:rPr lang="de-DE" altLang="de-DE" dirty="0"/>
              <a:t>, M., Bormann, M. &amp; </a:t>
            </a:r>
            <a:r>
              <a:rPr lang="de-DE" altLang="de-DE" dirty="0" err="1"/>
              <a:t>Vervenne</a:t>
            </a:r>
            <a:r>
              <a:rPr lang="de-DE" altLang="de-DE" dirty="0"/>
              <a:t>, M. (2009): Didaktische Konzeption von </a:t>
            </a:r>
            <a:r>
              <a:rPr lang="de-DE" altLang="de-DE" dirty="0" err="1"/>
              <a:t>Serious</a:t>
            </a:r>
            <a:r>
              <a:rPr lang="de-DE" altLang="de-DE" dirty="0"/>
              <a:t> Games: Zur Verknüpfung von Spiel und Lernangeboten. In: </a:t>
            </a:r>
            <a:r>
              <a:rPr lang="de-DE" altLang="de-DE" dirty="0" err="1"/>
              <a:t>MedienPädagogik</a:t>
            </a:r>
            <a:r>
              <a:rPr lang="de-DE" altLang="de-DE" dirty="0"/>
              <a:t>. Online-Zeitschrift für Theorie und Praxis der Medienbildung: </a:t>
            </a:r>
          </a:p>
          <a:p>
            <a:pPr eaLnBrk="1" hangingPunct="1"/>
            <a:r>
              <a:rPr lang="en-US" altLang="de-DE" dirty="0"/>
              <a:t>Herger, 2014</a:t>
            </a:r>
          </a:p>
          <a:p>
            <a:pPr eaLnBrk="1" hangingPunct="1"/>
            <a:r>
              <a:rPr lang="en-US" altLang="de-DE" dirty="0"/>
              <a:t>Herger, M. (2014): Gamification In Human Resources (Enterprise Gamification, Volume 3): CreateSpace Independent Publishing Platform</a:t>
            </a:r>
            <a:endParaRPr lang="de-DE" altLang="de-DE" dirty="0"/>
          </a:p>
          <a:p>
            <a:pPr eaLnBrk="1" hangingPunct="1"/>
            <a:r>
              <a:rPr lang="de-DE" altLang="de-DE" dirty="0"/>
              <a:t>Kaul, 2015: https://kaul.inf.h-brs.de/wordpress/2015/01/rituale-des-burnouts/</a:t>
            </a:r>
          </a:p>
          <a:p>
            <a:pPr eaLnBrk="1" hangingPunct="1"/>
            <a:endParaRPr lang="de-DE" altLang="de-DE" dirty="0"/>
          </a:p>
          <a:p>
            <a:pPr eaLnBrk="1" hangingPunct="1"/>
            <a:endParaRPr lang="de-DE" altLang="de-DE" dirty="0"/>
          </a:p>
        </p:txBody>
      </p:sp>
    </p:spTree>
    <p:extLst>
      <p:ext uri="{BB962C8B-B14F-4D97-AF65-F5344CB8AC3E}">
        <p14:creationId xmlns:p14="http://schemas.microsoft.com/office/powerpoint/2010/main" val="30876270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9C90F6E1-FF4A-4C6B-AF78-A2FE9F2B211D}"/>
              </a:ext>
            </a:extLst>
          </p:cNvPr>
          <p:cNvSpPr>
            <a:spLocks noGrp="1" noRot="1" noChangeAspect="1" noChangeArrowheads="1" noTextEdit="1"/>
          </p:cNvSpPr>
          <p:nvPr>
            <p:ph type="sldImg"/>
          </p:nvPr>
        </p:nvSpPr>
        <p:spPr>
          <a:xfrm>
            <a:off x="985838" y="733425"/>
            <a:ext cx="4886325" cy="3665538"/>
          </a:xfrm>
          <a:ln/>
        </p:spPr>
      </p:sp>
      <p:sp>
        <p:nvSpPr>
          <p:cNvPr id="82947" name="Rectangle 3">
            <a:extLst>
              <a:ext uri="{FF2B5EF4-FFF2-40B4-BE49-F238E27FC236}">
                <a16:creationId xmlns:a16="http://schemas.microsoft.com/office/drawing/2014/main" id="{3D2409B4-8FAC-4061-87EE-32753F01108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a:t>https://medienportal.siemens-stiftung.org/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3CBDC7B5-F2A3-4D37-9AC8-867F82CA8563}"/>
              </a:ext>
            </a:extLst>
          </p:cNvPr>
          <p:cNvSpPr>
            <a:spLocks noGrp="1" noRot="1" noChangeAspect="1" noChangeArrowheads="1" noTextEdit="1"/>
          </p:cNvSpPr>
          <p:nvPr>
            <p:ph type="sldImg"/>
          </p:nvPr>
        </p:nvSpPr>
        <p:spPr>
          <a:xfrm>
            <a:off x="985838" y="733425"/>
            <a:ext cx="4886325" cy="3665538"/>
          </a:xfrm>
          <a:ln/>
        </p:spPr>
      </p:sp>
      <p:sp>
        <p:nvSpPr>
          <p:cNvPr id="84995" name="Rectangle 3">
            <a:extLst>
              <a:ext uri="{FF2B5EF4-FFF2-40B4-BE49-F238E27FC236}">
                <a16:creationId xmlns:a16="http://schemas.microsoft.com/office/drawing/2014/main" id="{7CA841D3-02C7-4F38-92AE-21198A80210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a:t>https://itslearning.com/de/news/ergebnisse-und-gewinner-der-oer-umfrage/?mkt_tok=eyJpIjoiWmpKaU5tSTBOemxoTm1ZeSIsInQiOiJEN24xZCtLQWlYRnJka2Q2VnFjTlRZVTJ6Slk0VjNzZmRJUzdkMEVmS2hkbktlUUdaNzJUOFJ4bVBudTRXTzZtS09LRTJwSjJPQklXaXdFNzVQcmVTelk4RVExYllrYWJmR2Vzcm12NzlTZGFZQmJxT2xuSVZ0RnZYd3NWZVwvMVEifQ%3D%3D</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DB0E139E-AA95-4869-A8A3-A4637CC8CEA9}"/>
              </a:ext>
            </a:extLst>
          </p:cNvPr>
          <p:cNvSpPr>
            <a:spLocks noGrp="1" noRot="1" noChangeAspect="1" noChangeArrowheads="1" noTextEdit="1"/>
          </p:cNvSpPr>
          <p:nvPr>
            <p:ph type="sldImg"/>
          </p:nvPr>
        </p:nvSpPr>
        <p:spPr>
          <a:xfrm>
            <a:off x="985838" y="733425"/>
            <a:ext cx="4886325" cy="3665538"/>
          </a:xfrm>
          <a:ln/>
        </p:spPr>
      </p:sp>
      <p:sp>
        <p:nvSpPr>
          <p:cNvPr id="87043" name="Rectangle 3">
            <a:extLst>
              <a:ext uri="{FF2B5EF4-FFF2-40B4-BE49-F238E27FC236}">
                <a16:creationId xmlns:a16="http://schemas.microsoft.com/office/drawing/2014/main" id="{41B07656-AFDC-4A92-97E8-2CB93936B5F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dirty="0"/>
              <a:t>https://www.bildungsserver.de/metasuche/erweiterte_suche.html </a:t>
            </a:r>
          </a:p>
          <a:p>
            <a:pPr eaLnBrk="1" hangingPunct="1"/>
            <a:endParaRPr lang="de-DE" altLang="de-DE" dirty="0"/>
          </a:p>
          <a:p>
            <a:pPr eaLnBrk="1" hangingPunct="1"/>
            <a:r>
              <a:rPr lang="de-DE" altLang="de-DE" dirty="0"/>
              <a:t>CC-Lizenz vgl. http://www.lehrer-online.de/1008170.php</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56630AB6-CE0A-4ABC-9825-C66596ECD651}"/>
              </a:ext>
            </a:extLst>
          </p:cNvPr>
          <p:cNvSpPr>
            <a:spLocks noGrp="1" noRot="1" noChangeAspect="1" noChangeArrowheads="1" noTextEdit="1"/>
          </p:cNvSpPr>
          <p:nvPr>
            <p:ph type="sldImg"/>
          </p:nvPr>
        </p:nvSpPr>
        <p:spPr>
          <a:xfrm>
            <a:off x="985838" y="733425"/>
            <a:ext cx="4886325" cy="3665538"/>
          </a:xfrm>
          <a:ln/>
        </p:spPr>
      </p:sp>
      <p:sp>
        <p:nvSpPr>
          <p:cNvPr id="89091" name="Rectangle 3">
            <a:extLst>
              <a:ext uri="{FF2B5EF4-FFF2-40B4-BE49-F238E27FC236}">
                <a16:creationId xmlns:a16="http://schemas.microsoft.com/office/drawing/2014/main" id="{ACA487A4-0FCB-4E9D-B90A-116EA13B622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dirty="0"/>
              <a:t>https://www.mebis.bayern.de/infoportal/kategorie/faecher/mint/biologie/</a:t>
            </a:r>
          </a:p>
          <a:p>
            <a:pPr eaLnBrk="1" hangingPunct="1"/>
            <a:endParaRPr lang="de-DE" altLang="de-DE"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a:extLst>
              <a:ext uri="{FF2B5EF4-FFF2-40B4-BE49-F238E27FC236}">
                <a16:creationId xmlns:a16="http://schemas.microsoft.com/office/drawing/2014/main" id="{FCD52BAE-3230-4E44-B50F-9951279A5F5F}"/>
              </a:ext>
            </a:extLst>
          </p:cNvPr>
          <p:cNvSpPr>
            <a:spLocks noGrp="1" noRot="1" noChangeAspect="1" noChangeArrowheads="1" noTextEdit="1"/>
          </p:cNvSpPr>
          <p:nvPr>
            <p:ph type="sldImg"/>
          </p:nvPr>
        </p:nvSpPr>
        <p:spPr>
          <a:xfrm>
            <a:off x="985838" y="733425"/>
            <a:ext cx="4886325" cy="3665538"/>
          </a:xfrm>
          <a:ln/>
        </p:spPr>
      </p:sp>
      <p:sp>
        <p:nvSpPr>
          <p:cNvPr id="91139" name="Rectangle 3">
            <a:extLst>
              <a:ext uri="{FF2B5EF4-FFF2-40B4-BE49-F238E27FC236}">
                <a16:creationId xmlns:a16="http://schemas.microsoft.com/office/drawing/2014/main" id="{0A828DA9-A93A-44AB-B3EF-AAC70821840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a:t>https://www.audacity.de/ </a:t>
            </a:r>
          </a:p>
          <a:p>
            <a:pPr eaLnBrk="1" hangingPunct="1"/>
            <a:endParaRPr lang="de-DE" altLang="de-DE"/>
          </a:p>
          <a:p>
            <a:pPr eaLnBrk="1" hangingPunct="1"/>
            <a:endParaRPr lang="de-DE" altLang="de-DE"/>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a:extLst>
              <a:ext uri="{FF2B5EF4-FFF2-40B4-BE49-F238E27FC236}">
                <a16:creationId xmlns:a16="http://schemas.microsoft.com/office/drawing/2014/main" id="{14E3C66B-5F60-422A-AE7E-E27BE13AEDAA}"/>
              </a:ext>
            </a:extLst>
          </p:cNvPr>
          <p:cNvSpPr>
            <a:spLocks noGrp="1" noRot="1" noChangeAspect="1" noChangeArrowheads="1" noTextEdit="1"/>
          </p:cNvSpPr>
          <p:nvPr>
            <p:ph type="sldImg"/>
          </p:nvPr>
        </p:nvSpPr>
        <p:spPr>
          <a:xfrm>
            <a:off x="985838" y="733425"/>
            <a:ext cx="4886325" cy="3665538"/>
          </a:xfrm>
          <a:ln/>
        </p:spPr>
      </p:sp>
      <p:sp>
        <p:nvSpPr>
          <p:cNvPr id="93187" name="Rectangle 3">
            <a:extLst>
              <a:ext uri="{FF2B5EF4-FFF2-40B4-BE49-F238E27FC236}">
                <a16:creationId xmlns:a16="http://schemas.microsoft.com/office/drawing/2014/main" id="{D92CAE35-2AEF-4973-94B6-628B31B7D3F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dirty="0"/>
              <a:t>https://exelearning.net/en/</a:t>
            </a:r>
          </a:p>
          <a:p>
            <a:pPr eaLnBrk="1" hangingPunct="1"/>
            <a:endParaRPr lang="de-DE" altLang="de-DE"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Rot="1" noChangeAspect="1" noChangeArrowheads="1" noTextEdit="1"/>
          </p:cNvSpPr>
          <p:nvPr>
            <p:ph type="sldImg"/>
          </p:nvPr>
        </p:nvSpPr>
        <p:spPr>
          <a:xfrm>
            <a:off x="985838" y="733425"/>
            <a:ext cx="4886325" cy="3665538"/>
          </a:xfrm>
          <a:ln/>
        </p:spPr>
      </p:sp>
      <p:sp>
        <p:nvSpPr>
          <p:cNvPr id="112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a:t>Quest = Suche, Frage, Streben</a:t>
            </a:r>
          </a:p>
        </p:txBody>
      </p:sp>
    </p:spTree>
    <p:extLst>
      <p:ext uri="{BB962C8B-B14F-4D97-AF65-F5344CB8AC3E}">
        <p14:creationId xmlns:p14="http://schemas.microsoft.com/office/powerpoint/2010/main" val="41316435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ChangeArrowheads="1" noTextEdit="1"/>
          </p:cNvSpPr>
          <p:nvPr>
            <p:ph type="sldImg"/>
          </p:nvPr>
        </p:nvSpPr>
        <p:spPr>
          <a:xfrm>
            <a:off x="985838" y="733425"/>
            <a:ext cx="4886325" cy="3665538"/>
          </a:xfrm>
          <a:ln/>
        </p:spPr>
      </p:sp>
      <p:sp>
        <p:nvSpPr>
          <p:cNvPr id="829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dirty="0"/>
          </a:p>
          <a:p>
            <a:pPr eaLnBrk="1" hangingPunct="1"/>
            <a:endParaRPr lang="de-DE" altLang="de-DE" dirty="0"/>
          </a:p>
          <a:p>
            <a:pPr eaLnBrk="1" hangingPunct="1"/>
            <a:endParaRPr lang="de-DE" altLang="de-DE" dirty="0"/>
          </a:p>
          <a:p>
            <a:pPr eaLnBrk="1" hangingPunct="1"/>
            <a:r>
              <a:rPr lang="de-DE" altLang="de-DE" dirty="0"/>
              <a:t>http://www.landesfilmdienste.de/images/top.jpg</a:t>
            </a:r>
          </a:p>
          <a:p>
            <a:pPr eaLnBrk="1" hangingPunct="1"/>
            <a:r>
              <a:rPr lang="de-DE" altLang="de-DE" dirty="0"/>
              <a:t>http://www.landesfilmdienste.de/images/BY_.jpg</a:t>
            </a:r>
          </a:p>
        </p:txBody>
      </p:sp>
    </p:spTree>
    <p:extLst>
      <p:ext uri="{BB962C8B-B14F-4D97-AF65-F5344CB8AC3E}">
        <p14:creationId xmlns:p14="http://schemas.microsoft.com/office/powerpoint/2010/main" val="19122969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AAF39F89-9E69-4CBC-8806-D2586872D35A}"/>
              </a:ext>
            </a:extLst>
          </p:cNvPr>
          <p:cNvSpPr>
            <a:spLocks noGrp="1" noRot="1" noChangeAspect="1" noChangeArrowheads="1" noTextEdit="1"/>
          </p:cNvSpPr>
          <p:nvPr>
            <p:ph type="sldImg"/>
          </p:nvPr>
        </p:nvSpPr>
        <p:spPr>
          <a:xfrm>
            <a:off x="985838" y="733425"/>
            <a:ext cx="4886325" cy="3665538"/>
          </a:xfrm>
          <a:ln/>
        </p:spPr>
      </p:sp>
      <p:sp>
        <p:nvSpPr>
          <p:cNvPr id="95235" name="Rectangle 3">
            <a:extLst>
              <a:ext uri="{FF2B5EF4-FFF2-40B4-BE49-F238E27FC236}">
                <a16:creationId xmlns:a16="http://schemas.microsoft.com/office/drawing/2014/main" id="{CFDA6F96-8C0D-41B5-B64B-DE38751EA77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dirty="0"/>
          </a:p>
          <a:p>
            <a:pPr eaLnBrk="1" hangingPunct="1"/>
            <a:endParaRPr lang="de-DE" altLang="de-DE" dirty="0"/>
          </a:p>
          <a:p>
            <a:pPr eaLnBrk="1" hangingPunct="1"/>
            <a:endParaRPr lang="de-DE" altLang="de-DE" dirty="0"/>
          </a:p>
        </p:txBody>
      </p:sp>
    </p:spTree>
    <p:extLst>
      <p:ext uri="{BB962C8B-B14F-4D97-AF65-F5344CB8AC3E}">
        <p14:creationId xmlns:p14="http://schemas.microsoft.com/office/powerpoint/2010/main" val="32512881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AAF39F89-9E69-4CBC-8806-D2586872D35A}"/>
              </a:ext>
            </a:extLst>
          </p:cNvPr>
          <p:cNvSpPr>
            <a:spLocks noGrp="1" noRot="1" noChangeAspect="1" noChangeArrowheads="1" noTextEdit="1"/>
          </p:cNvSpPr>
          <p:nvPr>
            <p:ph type="sldImg"/>
          </p:nvPr>
        </p:nvSpPr>
        <p:spPr>
          <a:xfrm>
            <a:off x="985838" y="733425"/>
            <a:ext cx="4886325" cy="3665538"/>
          </a:xfrm>
          <a:ln/>
        </p:spPr>
      </p:sp>
      <p:sp>
        <p:nvSpPr>
          <p:cNvPr id="95235" name="Rectangle 3">
            <a:extLst>
              <a:ext uri="{FF2B5EF4-FFF2-40B4-BE49-F238E27FC236}">
                <a16:creationId xmlns:a16="http://schemas.microsoft.com/office/drawing/2014/main" id="{CFDA6F96-8C0D-41B5-B64B-DE38751EA77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dirty="0"/>
          </a:p>
          <a:p>
            <a:pPr eaLnBrk="1" hangingPunct="1"/>
            <a:endParaRPr lang="de-DE" altLang="de-DE" dirty="0"/>
          </a:p>
          <a:p>
            <a:pPr eaLnBrk="1" hangingPunct="1"/>
            <a:endParaRPr lang="de-DE" altLang="de-DE" dirty="0"/>
          </a:p>
        </p:txBody>
      </p:sp>
    </p:spTree>
    <p:extLst>
      <p:ext uri="{BB962C8B-B14F-4D97-AF65-F5344CB8AC3E}">
        <p14:creationId xmlns:p14="http://schemas.microsoft.com/office/powerpoint/2010/main" val="17237642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AAF39F89-9E69-4CBC-8806-D2586872D35A}"/>
              </a:ext>
            </a:extLst>
          </p:cNvPr>
          <p:cNvSpPr>
            <a:spLocks noGrp="1" noRot="1" noChangeAspect="1" noChangeArrowheads="1" noTextEdit="1"/>
          </p:cNvSpPr>
          <p:nvPr>
            <p:ph type="sldImg"/>
          </p:nvPr>
        </p:nvSpPr>
        <p:spPr>
          <a:xfrm>
            <a:off x="985838" y="733425"/>
            <a:ext cx="4886325" cy="3665538"/>
          </a:xfrm>
          <a:ln/>
        </p:spPr>
      </p:sp>
      <p:sp>
        <p:nvSpPr>
          <p:cNvPr id="95235" name="Rectangle 3">
            <a:extLst>
              <a:ext uri="{FF2B5EF4-FFF2-40B4-BE49-F238E27FC236}">
                <a16:creationId xmlns:a16="http://schemas.microsoft.com/office/drawing/2014/main" id="{CFDA6F96-8C0D-41B5-B64B-DE38751EA77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a:p>
            <a:pPr eaLnBrk="1" hangingPunct="1"/>
            <a:endParaRPr lang="de-DE" altLang="de-DE"/>
          </a:p>
          <a:p>
            <a:pPr eaLnBrk="1" hangingPunct="1"/>
            <a:endParaRPr lang="de-DE" altLang="de-DE"/>
          </a:p>
        </p:txBody>
      </p:sp>
    </p:spTree>
    <p:extLst>
      <p:ext uri="{BB962C8B-B14F-4D97-AF65-F5344CB8AC3E}">
        <p14:creationId xmlns:p14="http://schemas.microsoft.com/office/powerpoint/2010/main" val="3403492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AAF39F89-9E69-4CBC-8806-D2586872D35A}"/>
              </a:ext>
            </a:extLst>
          </p:cNvPr>
          <p:cNvSpPr>
            <a:spLocks noGrp="1" noRot="1" noChangeAspect="1" noChangeArrowheads="1" noTextEdit="1"/>
          </p:cNvSpPr>
          <p:nvPr>
            <p:ph type="sldImg"/>
          </p:nvPr>
        </p:nvSpPr>
        <p:spPr>
          <a:xfrm>
            <a:off x="985838" y="733425"/>
            <a:ext cx="4886325" cy="3665538"/>
          </a:xfrm>
          <a:ln/>
        </p:spPr>
      </p:sp>
      <p:sp>
        <p:nvSpPr>
          <p:cNvPr id="95235" name="Rectangle 3">
            <a:extLst>
              <a:ext uri="{FF2B5EF4-FFF2-40B4-BE49-F238E27FC236}">
                <a16:creationId xmlns:a16="http://schemas.microsoft.com/office/drawing/2014/main" id="{CFDA6F96-8C0D-41B5-B64B-DE38751EA77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a:p>
            <a:pPr eaLnBrk="1" hangingPunct="1"/>
            <a:endParaRPr lang="de-DE" altLang="de-DE"/>
          </a:p>
          <a:p>
            <a:pPr eaLnBrk="1" hangingPunct="1"/>
            <a:endParaRPr lang="de-DE" altLang="de-D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Rot="1" noChangeAspect="1" noChangeArrowheads="1" noTextEdit="1"/>
          </p:cNvSpPr>
          <p:nvPr>
            <p:ph type="sldImg"/>
          </p:nvPr>
        </p:nvSpPr>
        <p:spPr>
          <a:xfrm>
            <a:off x="985838" y="733425"/>
            <a:ext cx="4886325" cy="3665538"/>
          </a:xfrm>
          <a:ln/>
        </p:spPr>
      </p:sp>
      <p:sp>
        <p:nvSpPr>
          <p:cNvPr id="133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extLst>
      <p:ext uri="{BB962C8B-B14F-4D97-AF65-F5344CB8AC3E}">
        <p14:creationId xmlns:p14="http://schemas.microsoft.com/office/powerpoint/2010/main" val="17996364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Rot="1" noChangeAspect="1" noChangeArrowheads="1" noTextEdit="1"/>
          </p:cNvSpPr>
          <p:nvPr>
            <p:ph type="sldImg"/>
          </p:nvPr>
        </p:nvSpPr>
        <p:spPr>
          <a:xfrm>
            <a:off x="985838" y="733425"/>
            <a:ext cx="4886325" cy="3665538"/>
          </a:xfrm>
          <a:ln/>
        </p:spPr>
      </p:sp>
      <p:sp>
        <p:nvSpPr>
          <p:cNvPr id="181251" name="Rectangle 3"/>
          <p:cNvSpPr>
            <a:spLocks noGrp="1" noChangeArrowheads="1"/>
          </p:cNvSpPr>
          <p:nvPr>
            <p:ph type="body" idx="1"/>
          </p:nvPr>
        </p:nvSpPr>
        <p:spPr>
          <a:noFill/>
          <a:ln/>
        </p:spPr>
        <p:txBody>
          <a:bodyPr/>
          <a:lstStyle/>
          <a:p>
            <a:endParaRPr lang="de-DE" dirty="0"/>
          </a:p>
        </p:txBody>
      </p:sp>
    </p:spTree>
    <p:extLst>
      <p:ext uri="{BB962C8B-B14F-4D97-AF65-F5344CB8AC3E}">
        <p14:creationId xmlns:p14="http://schemas.microsoft.com/office/powerpoint/2010/main" val="29685971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xfrm>
            <a:off x="985838" y="733425"/>
            <a:ext cx="4886325" cy="3665538"/>
          </a:xfrm>
          <a:ln/>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p>
        </p:txBody>
      </p:sp>
    </p:spTree>
    <p:extLst>
      <p:ext uri="{BB962C8B-B14F-4D97-AF65-F5344CB8AC3E}">
        <p14:creationId xmlns:p14="http://schemas.microsoft.com/office/powerpoint/2010/main" val="40028318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Rot="1" noChangeAspect="1" noChangeArrowheads="1" noTextEdit="1"/>
          </p:cNvSpPr>
          <p:nvPr>
            <p:ph type="sldImg"/>
          </p:nvPr>
        </p:nvSpPr>
        <p:spPr>
          <a:xfrm>
            <a:off x="985838" y="733425"/>
            <a:ext cx="4886325" cy="3665538"/>
          </a:xfrm>
          <a:ln/>
        </p:spPr>
      </p:sp>
      <p:sp>
        <p:nvSpPr>
          <p:cNvPr id="194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de-DE">
                <a:hlinkClick r:id="rId3"/>
              </a:rPr>
              <a:t>Research in Science Education</a:t>
            </a:r>
            <a:r>
              <a:rPr lang="en-US" altLang="de-DE"/>
              <a:t>  February 2015, Volume 45, </a:t>
            </a:r>
            <a:r>
              <a:rPr lang="en-US" altLang="de-DE">
                <a:hlinkClick r:id="rId4"/>
              </a:rPr>
              <a:t>Issue 1</a:t>
            </a:r>
            <a:r>
              <a:rPr lang="en-US" altLang="de-DE"/>
              <a:t>, pp 149-170 </a:t>
            </a:r>
          </a:p>
          <a:p>
            <a:pPr eaLnBrk="1" hangingPunct="1"/>
            <a:r>
              <a:rPr lang="de-DE" altLang="de-DE"/>
              <a:t> “Sustainability On Earth” WebQuests: Do They Qualify as Problem-Based Learning Activities? Laurinda Leite, Luís Dourado, Sofia Morgado  </a:t>
            </a:r>
          </a:p>
        </p:txBody>
      </p:sp>
    </p:spTree>
    <p:extLst>
      <p:ext uri="{BB962C8B-B14F-4D97-AF65-F5344CB8AC3E}">
        <p14:creationId xmlns:p14="http://schemas.microsoft.com/office/powerpoint/2010/main" val="27426449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a:xfrm>
            <a:off x="985838" y="733425"/>
            <a:ext cx="4886325" cy="3665538"/>
          </a:xfrm>
          <a:ln/>
        </p:spPr>
      </p:sp>
      <p:sp>
        <p:nvSpPr>
          <p:cNvPr id="276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dirty="0"/>
              <a:t>http://media.hhmi.org/biointeractive/vlabs/bacterial_id/index.html</a:t>
            </a:r>
          </a:p>
          <a:p>
            <a:pPr eaLnBrk="1" hangingPunct="1"/>
            <a:r>
              <a:rPr lang="de-DE" altLang="de-DE" dirty="0"/>
              <a:t>https://basf.kids-interactive.de/</a:t>
            </a:r>
          </a:p>
          <a:p>
            <a:pPr eaLnBrk="1" hangingPunct="1"/>
            <a:r>
              <a:rPr lang="de-DE" altLang="de-DE" dirty="0"/>
              <a:t>https://mikie.hoou.tuhh.de/virtuellesLabor.html</a:t>
            </a:r>
          </a:p>
        </p:txBody>
      </p:sp>
    </p:spTree>
    <p:extLst>
      <p:ext uri="{BB962C8B-B14F-4D97-AF65-F5344CB8AC3E}">
        <p14:creationId xmlns:p14="http://schemas.microsoft.com/office/powerpoint/2010/main" val="33192369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a:xfrm>
            <a:off x="985838" y="733425"/>
            <a:ext cx="4886325" cy="3665538"/>
          </a:xfrm>
          <a:ln/>
        </p:spPr>
      </p:sp>
      <p:sp>
        <p:nvSpPr>
          <p:cNvPr id="29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a:t>http://gbgseelze.de/uploads/images/unterricht_schulleben/F%C3%A4cher/Biologie/120718_fg_bio3.JPG</a:t>
            </a:r>
          </a:p>
        </p:txBody>
      </p:sp>
    </p:spTree>
    <p:extLst>
      <p:ext uri="{BB962C8B-B14F-4D97-AF65-F5344CB8AC3E}">
        <p14:creationId xmlns:p14="http://schemas.microsoft.com/office/powerpoint/2010/main" val="25103620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grpSp>
        <p:nvGrpSpPr>
          <p:cNvPr id="4" name="Group 5"/>
          <p:cNvGrpSpPr>
            <a:grpSpLocks noChangeAspect="1"/>
          </p:cNvGrpSpPr>
          <p:nvPr userDrawn="1"/>
        </p:nvGrpSpPr>
        <p:grpSpPr bwMode="auto">
          <a:xfrm>
            <a:off x="8172450" y="6357938"/>
            <a:ext cx="576263" cy="400050"/>
            <a:chOff x="7727" y="1983"/>
            <a:chExt cx="1536" cy="1065"/>
          </a:xfrm>
        </p:grpSpPr>
        <p:sp>
          <p:nvSpPr>
            <p:cNvPr id="5" name="Arc 6"/>
            <p:cNvSpPr>
              <a:spLocks noChangeAspect="1"/>
            </p:cNvSpPr>
            <p:nvPr/>
          </p:nvSpPr>
          <p:spPr bwMode="auto">
            <a:xfrm flipV="1">
              <a:off x="7727" y="2169"/>
              <a:ext cx="1536" cy="444"/>
            </a:xfrm>
            <a:custGeom>
              <a:avLst/>
              <a:gdLst>
                <a:gd name="T0" fmla="*/ 0 w 42476"/>
                <a:gd name="T1" fmla="*/ 0 h 28368"/>
                <a:gd name="T2" fmla="*/ 0 w 42476"/>
                <a:gd name="T3" fmla="*/ 0 h 28368"/>
                <a:gd name="T4" fmla="*/ 0 w 42476"/>
                <a:gd name="T5" fmla="*/ 0 h 28368"/>
                <a:gd name="T6" fmla="*/ 0 60000 65536"/>
                <a:gd name="T7" fmla="*/ 0 60000 65536"/>
                <a:gd name="T8" fmla="*/ 0 60000 65536"/>
              </a:gdLst>
              <a:ahLst/>
              <a:cxnLst>
                <a:cxn ang="T6">
                  <a:pos x="T0" y="T1"/>
                </a:cxn>
                <a:cxn ang="T7">
                  <a:pos x="T2" y="T3"/>
                </a:cxn>
                <a:cxn ang="T8">
                  <a:pos x="T4" y="T5"/>
                </a:cxn>
              </a:cxnLst>
              <a:rect l="0" t="0" r="r" b="b"/>
              <a:pathLst>
                <a:path w="42476" h="28368" fill="none" extrusionOk="0">
                  <a:moveTo>
                    <a:pt x="41388" y="-1"/>
                  </a:moveTo>
                  <a:cubicBezTo>
                    <a:pt x="42108" y="2183"/>
                    <a:pt x="42476" y="4468"/>
                    <a:pt x="42476" y="6768"/>
                  </a:cubicBezTo>
                  <a:cubicBezTo>
                    <a:pt x="42476" y="18697"/>
                    <a:pt x="32805" y="28368"/>
                    <a:pt x="20876" y="28368"/>
                  </a:cubicBezTo>
                  <a:cubicBezTo>
                    <a:pt x="11081" y="28368"/>
                    <a:pt x="2513" y="21778"/>
                    <a:pt x="-1" y="12312"/>
                  </a:cubicBezTo>
                </a:path>
                <a:path w="42476" h="28368" stroke="0" extrusionOk="0">
                  <a:moveTo>
                    <a:pt x="41388" y="-1"/>
                  </a:moveTo>
                  <a:cubicBezTo>
                    <a:pt x="42108" y="2183"/>
                    <a:pt x="42476" y="4468"/>
                    <a:pt x="42476" y="6768"/>
                  </a:cubicBezTo>
                  <a:cubicBezTo>
                    <a:pt x="42476" y="18697"/>
                    <a:pt x="32805" y="28368"/>
                    <a:pt x="20876" y="28368"/>
                  </a:cubicBezTo>
                  <a:cubicBezTo>
                    <a:pt x="11081" y="28368"/>
                    <a:pt x="2513" y="21778"/>
                    <a:pt x="-1" y="12312"/>
                  </a:cubicBezTo>
                  <a:lnTo>
                    <a:pt x="20876" y="6768"/>
                  </a:lnTo>
                  <a:lnTo>
                    <a:pt x="41388" y="-1"/>
                  </a:lnTo>
                  <a:close/>
                </a:path>
              </a:pathLst>
            </a:custGeom>
            <a:noFill/>
            <a:ln w="38100">
              <a:solidFill>
                <a:srgbClr val="80808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6" name="WordArt 7"/>
            <p:cNvSpPr>
              <a:spLocks noChangeAspect="1" noChangeArrowheads="1" noChangeShapeType="1" noTextEdit="1"/>
            </p:cNvSpPr>
            <p:nvPr/>
          </p:nvSpPr>
          <p:spPr bwMode="auto">
            <a:xfrm>
              <a:off x="7736" y="2427"/>
              <a:ext cx="1457" cy="621"/>
            </a:xfrm>
            <a:prstGeom prst="rect">
              <a:avLst/>
            </a:prstGeom>
          </p:spPr>
          <p:txBody>
            <a:bodyPr wrap="none" fromWordArt="1">
              <a:prstTxWarp prst="textCanDown">
                <a:avLst>
                  <a:gd name="adj" fmla="val 33333"/>
                </a:avLst>
              </a:prstTxWarp>
            </a:bodyPr>
            <a:lstStyle/>
            <a:p>
              <a:pPr algn="ctr"/>
              <a:r>
                <a:rPr lang="de-DE" sz="3600" kern="10" spc="720">
                  <a:ln w="9525">
                    <a:solidFill>
                      <a:srgbClr val="000000"/>
                    </a:solidFill>
                    <a:round/>
                    <a:headEnd/>
                    <a:tailEnd/>
                  </a:ln>
                  <a:solidFill>
                    <a:srgbClr val="C0C0C0"/>
                  </a:solidFill>
                  <a:latin typeface="Arial Black" panose="020B0A04020102020204" pitchFamily="34" charset="0"/>
                </a:rPr>
                <a:t>D  daktik</a:t>
              </a:r>
            </a:p>
          </p:txBody>
        </p:sp>
        <p:sp>
          <p:nvSpPr>
            <p:cNvPr id="7" name="Oval 8"/>
            <p:cNvSpPr>
              <a:spLocks noChangeAspect="1" noChangeArrowheads="1"/>
            </p:cNvSpPr>
            <p:nvPr/>
          </p:nvSpPr>
          <p:spPr bwMode="auto">
            <a:xfrm>
              <a:off x="8658" y="1983"/>
              <a:ext cx="106" cy="114"/>
            </a:xfrm>
            <a:prstGeom prst="ellipse">
              <a:avLst/>
            </a:prstGeom>
            <a:solidFill>
              <a:srgbClr val="0000FF"/>
            </a:solidFill>
            <a:ln w="9525">
              <a:solidFill>
                <a:srgbClr val="000000"/>
              </a:solidFill>
              <a:round/>
              <a:headEnd/>
              <a:tailEnd/>
            </a:ln>
          </p:spPr>
          <p:txBody>
            <a:bodyPr/>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defRPr/>
              </a:pPr>
              <a:endParaRPr lang="de-DE" altLang="de-DE" sz="2400"/>
            </a:p>
          </p:txBody>
        </p:sp>
        <p:sp>
          <p:nvSpPr>
            <p:cNvPr id="8" name="Rectangle 9"/>
            <p:cNvSpPr>
              <a:spLocks noChangeAspect="1" noChangeArrowheads="1"/>
            </p:cNvSpPr>
            <p:nvPr/>
          </p:nvSpPr>
          <p:spPr bwMode="auto">
            <a:xfrm>
              <a:off x="8641" y="2127"/>
              <a:ext cx="135" cy="249"/>
            </a:xfrm>
            <a:prstGeom prst="rect">
              <a:avLst/>
            </a:prstGeom>
            <a:solidFill>
              <a:srgbClr val="0000FF"/>
            </a:solidFill>
            <a:ln w="9525">
              <a:solidFill>
                <a:srgbClr val="000000"/>
              </a:solidFill>
              <a:miter lim="800000"/>
              <a:headEnd/>
              <a:tailEnd/>
            </a:ln>
          </p:spPr>
          <p:txBody>
            <a:bodyPr/>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defRPr/>
              </a:pPr>
              <a:endParaRPr lang="de-DE" altLang="de-DE" sz="2400"/>
            </a:p>
          </p:txBody>
        </p:sp>
        <p:sp>
          <p:nvSpPr>
            <p:cNvPr id="9" name="Oval 10"/>
            <p:cNvSpPr>
              <a:spLocks noChangeAspect="1" noChangeArrowheads="1"/>
            </p:cNvSpPr>
            <p:nvPr/>
          </p:nvSpPr>
          <p:spPr bwMode="auto">
            <a:xfrm>
              <a:off x="8527" y="2008"/>
              <a:ext cx="106" cy="118"/>
            </a:xfrm>
            <a:prstGeom prst="ellipse">
              <a:avLst/>
            </a:prstGeom>
            <a:solidFill>
              <a:srgbClr val="FFFF00"/>
            </a:solidFill>
            <a:ln w="9525">
              <a:solidFill>
                <a:srgbClr val="000000"/>
              </a:solidFill>
              <a:round/>
              <a:headEnd/>
              <a:tailEnd/>
            </a:ln>
          </p:spPr>
          <p:txBody>
            <a:bodyPr/>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defRPr/>
              </a:pPr>
              <a:endParaRPr lang="de-DE" altLang="de-DE" sz="2400"/>
            </a:p>
          </p:txBody>
        </p:sp>
        <p:sp>
          <p:nvSpPr>
            <p:cNvPr id="10" name="Rectangle 11"/>
            <p:cNvSpPr>
              <a:spLocks noChangeAspect="1" noChangeArrowheads="1"/>
            </p:cNvSpPr>
            <p:nvPr/>
          </p:nvSpPr>
          <p:spPr bwMode="auto">
            <a:xfrm>
              <a:off x="8510" y="2156"/>
              <a:ext cx="140" cy="245"/>
            </a:xfrm>
            <a:prstGeom prst="rect">
              <a:avLst/>
            </a:prstGeom>
            <a:solidFill>
              <a:srgbClr val="FFFF00"/>
            </a:solidFill>
            <a:ln w="9525">
              <a:solidFill>
                <a:srgbClr val="000000"/>
              </a:solidFill>
              <a:miter lim="800000"/>
              <a:headEnd/>
              <a:tailEnd/>
            </a:ln>
          </p:spPr>
          <p:txBody>
            <a:bodyPr/>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defRPr/>
              </a:pPr>
              <a:endParaRPr lang="de-DE" altLang="de-DE" sz="2400"/>
            </a:p>
          </p:txBody>
        </p:sp>
        <p:sp>
          <p:nvSpPr>
            <p:cNvPr id="11" name="Oval 12"/>
            <p:cNvSpPr>
              <a:spLocks noChangeAspect="1" noChangeArrowheads="1"/>
            </p:cNvSpPr>
            <p:nvPr/>
          </p:nvSpPr>
          <p:spPr bwMode="auto">
            <a:xfrm>
              <a:off x="8772" y="2118"/>
              <a:ext cx="106" cy="114"/>
            </a:xfrm>
            <a:prstGeom prst="ellipse">
              <a:avLst/>
            </a:prstGeom>
            <a:solidFill>
              <a:srgbClr val="FF0000"/>
            </a:solidFill>
            <a:ln w="9525">
              <a:solidFill>
                <a:srgbClr val="000000"/>
              </a:solidFill>
              <a:round/>
              <a:headEnd/>
              <a:tailEnd/>
            </a:ln>
          </p:spPr>
          <p:txBody>
            <a:bodyPr/>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defRPr/>
              </a:pPr>
              <a:endParaRPr lang="de-DE" altLang="de-DE" sz="2400"/>
            </a:p>
          </p:txBody>
        </p:sp>
        <p:sp>
          <p:nvSpPr>
            <p:cNvPr id="12" name="Rectangle 13"/>
            <p:cNvSpPr>
              <a:spLocks noChangeAspect="1" noChangeArrowheads="1"/>
            </p:cNvSpPr>
            <p:nvPr/>
          </p:nvSpPr>
          <p:spPr bwMode="auto">
            <a:xfrm>
              <a:off x="8755" y="2262"/>
              <a:ext cx="140" cy="245"/>
            </a:xfrm>
            <a:prstGeom prst="rect">
              <a:avLst/>
            </a:prstGeom>
            <a:solidFill>
              <a:srgbClr val="FF0000"/>
            </a:solidFill>
            <a:ln w="9525">
              <a:solidFill>
                <a:srgbClr val="000000"/>
              </a:solidFill>
              <a:miter lim="800000"/>
              <a:headEnd/>
              <a:tailEnd/>
            </a:ln>
          </p:spPr>
          <p:txBody>
            <a:bodyPr/>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defRPr/>
              </a:pPr>
              <a:endParaRPr lang="de-DE" altLang="de-DE" sz="2400"/>
            </a:p>
          </p:txBody>
        </p:sp>
        <p:sp>
          <p:nvSpPr>
            <p:cNvPr id="13" name="Oval 14"/>
            <p:cNvSpPr>
              <a:spLocks noChangeAspect="1" noChangeArrowheads="1"/>
            </p:cNvSpPr>
            <p:nvPr/>
          </p:nvSpPr>
          <p:spPr bwMode="auto">
            <a:xfrm>
              <a:off x="8315" y="2055"/>
              <a:ext cx="106" cy="114"/>
            </a:xfrm>
            <a:prstGeom prst="ellipse">
              <a:avLst/>
            </a:prstGeom>
            <a:solidFill>
              <a:srgbClr val="00FF00"/>
            </a:solidFill>
            <a:ln w="9525">
              <a:solidFill>
                <a:srgbClr val="000000"/>
              </a:solidFill>
              <a:round/>
              <a:headEnd/>
              <a:tailEnd/>
            </a:ln>
          </p:spPr>
          <p:txBody>
            <a:bodyPr/>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defRPr/>
              </a:pPr>
              <a:endParaRPr lang="de-DE" altLang="de-DE" sz="2400"/>
            </a:p>
          </p:txBody>
        </p:sp>
        <p:sp>
          <p:nvSpPr>
            <p:cNvPr id="14" name="Rectangle 15"/>
            <p:cNvSpPr>
              <a:spLocks noChangeAspect="1" noChangeArrowheads="1"/>
            </p:cNvSpPr>
            <p:nvPr/>
          </p:nvSpPr>
          <p:spPr bwMode="auto">
            <a:xfrm>
              <a:off x="8298" y="2199"/>
              <a:ext cx="140" cy="245"/>
            </a:xfrm>
            <a:prstGeom prst="rect">
              <a:avLst/>
            </a:prstGeom>
            <a:solidFill>
              <a:srgbClr val="00FF00"/>
            </a:solidFill>
            <a:ln w="9525">
              <a:solidFill>
                <a:srgbClr val="000000"/>
              </a:solidFill>
              <a:miter lim="800000"/>
              <a:headEnd/>
              <a:tailEnd/>
            </a:ln>
          </p:spPr>
          <p:txBody>
            <a:bodyPr/>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defRPr/>
              </a:pPr>
              <a:endParaRPr lang="de-DE" altLang="de-DE" sz="2400"/>
            </a:p>
          </p:txBody>
        </p:sp>
        <p:sp>
          <p:nvSpPr>
            <p:cNvPr id="15" name="Oval 16"/>
            <p:cNvSpPr>
              <a:spLocks noChangeAspect="1" noChangeArrowheads="1"/>
            </p:cNvSpPr>
            <p:nvPr/>
          </p:nvSpPr>
          <p:spPr bwMode="auto">
            <a:xfrm>
              <a:off x="8239" y="2114"/>
              <a:ext cx="106" cy="114"/>
            </a:xfrm>
            <a:prstGeom prst="ellipse">
              <a:avLst/>
            </a:prstGeom>
            <a:solidFill>
              <a:srgbClr val="0000FF"/>
            </a:solidFill>
            <a:ln w="9525">
              <a:solidFill>
                <a:srgbClr val="000000"/>
              </a:solidFill>
              <a:round/>
              <a:headEnd/>
              <a:tailEnd/>
            </a:ln>
          </p:spPr>
          <p:txBody>
            <a:bodyPr/>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defRPr/>
              </a:pPr>
              <a:endParaRPr lang="de-DE" altLang="de-DE" sz="2400"/>
            </a:p>
          </p:txBody>
        </p:sp>
        <p:sp>
          <p:nvSpPr>
            <p:cNvPr id="16" name="Rectangle 17"/>
            <p:cNvSpPr>
              <a:spLocks noChangeAspect="1" noChangeArrowheads="1"/>
            </p:cNvSpPr>
            <p:nvPr/>
          </p:nvSpPr>
          <p:spPr bwMode="auto">
            <a:xfrm>
              <a:off x="8218" y="2258"/>
              <a:ext cx="140" cy="245"/>
            </a:xfrm>
            <a:prstGeom prst="rect">
              <a:avLst/>
            </a:prstGeom>
            <a:solidFill>
              <a:srgbClr val="0000FF"/>
            </a:solidFill>
            <a:ln w="9525">
              <a:solidFill>
                <a:srgbClr val="000000"/>
              </a:solidFill>
              <a:miter lim="800000"/>
              <a:headEnd/>
              <a:tailEnd/>
            </a:ln>
          </p:spPr>
          <p:txBody>
            <a:bodyPr/>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defRPr/>
              </a:pPr>
              <a:endParaRPr lang="de-DE" altLang="de-DE" sz="2400"/>
            </a:p>
          </p:txBody>
        </p:sp>
        <p:grpSp>
          <p:nvGrpSpPr>
            <p:cNvPr id="17" name="Group 18"/>
            <p:cNvGrpSpPr>
              <a:grpSpLocks noChangeAspect="1"/>
            </p:cNvGrpSpPr>
            <p:nvPr/>
          </p:nvGrpSpPr>
          <p:grpSpPr bwMode="auto">
            <a:xfrm>
              <a:off x="7928" y="2493"/>
              <a:ext cx="141" cy="504"/>
              <a:chOff x="1595" y="3161"/>
              <a:chExt cx="439" cy="1567"/>
            </a:xfrm>
          </p:grpSpPr>
          <p:sp>
            <p:nvSpPr>
              <p:cNvPr id="18" name="Oval 19"/>
              <p:cNvSpPr>
                <a:spLocks noChangeAspect="1" noChangeArrowheads="1"/>
              </p:cNvSpPr>
              <p:nvPr/>
            </p:nvSpPr>
            <p:spPr bwMode="auto">
              <a:xfrm>
                <a:off x="1654" y="3165"/>
                <a:ext cx="329" cy="355"/>
              </a:xfrm>
              <a:prstGeom prst="ellipse">
                <a:avLst/>
              </a:prstGeom>
              <a:solidFill>
                <a:srgbClr val="FF0000"/>
              </a:solidFill>
              <a:ln w="9525">
                <a:solidFill>
                  <a:srgbClr val="000000"/>
                </a:solidFill>
                <a:round/>
                <a:headEnd/>
                <a:tailEnd/>
              </a:ln>
            </p:spPr>
            <p:txBody>
              <a:bodyPr/>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defRPr/>
                </a:pPr>
                <a:endParaRPr lang="de-DE" altLang="de-DE" sz="2400"/>
              </a:p>
            </p:txBody>
          </p:sp>
          <p:sp>
            <p:nvSpPr>
              <p:cNvPr id="19" name="Rectangle 20"/>
              <p:cNvSpPr>
                <a:spLocks noChangeAspect="1" noChangeArrowheads="1"/>
              </p:cNvSpPr>
              <p:nvPr/>
            </p:nvSpPr>
            <p:spPr bwMode="auto">
              <a:xfrm>
                <a:off x="1628" y="3638"/>
                <a:ext cx="408" cy="1091"/>
              </a:xfrm>
              <a:prstGeom prst="rect">
                <a:avLst/>
              </a:prstGeom>
              <a:solidFill>
                <a:srgbClr val="FF0000"/>
              </a:solidFill>
              <a:ln w="9525">
                <a:solidFill>
                  <a:srgbClr val="000000"/>
                </a:solidFill>
                <a:miter lim="800000"/>
                <a:headEnd/>
                <a:tailEnd/>
              </a:ln>
            </p:spPr>
            <p:txBody>
              <a:bodyPr/>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defRPr/>
                </a:pPr>
                <a:endParaRPr lang="de-DE" altLang="de-DE" sz="2400"/>
              </a:p>
            </p:txBody>
          </p:sp>
        </p:grpSp>
      </p:grpSp>
      <p:pic>
        <p:nvPicPr>
          <p:cNvPr id="20" name="Picture 21" descr="compman_k"/>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7650" y="6381750"/>
            <a:ext cx="1011238"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Fußzeilenplatzhalter 5"/>
          <p:cNvSpPr>
            <a:spLocks/>
          </p:cNvSpPr>
          <p:nvPr/>
        </p:nvSpPr>
        <p:spPr bwMode="auto">
          <a:xfrm>
            <a:off x="1692275" y="6308725"/>
            <a:ext cx="57594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defRPr/>
            </a:pPr>
            <a:r>
              <a:rPr lang="de-DE" altLang="de-DE"/>
              <a:t>AD W. Wagner, Didaktik Chemie, &amp; AD Dr. F.-J. Scharfenberg, Didaktik Biologie, Universität Bayreuth</a:t>
            </a:r>
          </a:p>
        </p:txBody>
      </p:sp>
      <p:sp>
        <p:nvSpPr>
          <p:cNvPr id="45058" name="Rectangle 2"/>
          <p:cNvSpPr>
            <a:spLocks noGrp="1" noChangeArrowheads="1"/>
          </p:cNvSpPr>
          <p:nvPr>
            <p:ph type="title"/>
          </p:nvPr>
        </p:nvSpPr>
        <p:spPr>
          <a:xfrm>
            <a:off x="685800" y="2130425"/>
            <a:ext cx="7772400" cy="1470025"/>
          </a:xfrm>
        </p:spPr>
        <p:txBody>
          <a:bodyPr/>
          <a:lstStyle>
            <a:lvl1pPr>
              <a:defRPr smtClean="0"/>
            </a:lvl1pPr>
          </a:lstStyle>
          <a:p>
            <a:pPr lvl="0"/>
            <a:r>
              <a:rPr lang="de-DE" altLang="de-DE" noProof="0"/>
              <a:t>9 Animationen und Simulationen</a:t>
            </a:r>
          </a:p>
        </p:txBody>
      </p:sp>
      <p:sp>
        <p:nvSpPr>
          <p:cNvPr id="164867" name="Rectangle 3"/>
          <p:cNvSpPr>
            <a:spLocks noGrp="1" noChangeArrowheads="1"/>
          </p:cNvSpPr>
          <p:nvPr>
            <p:ph type="subTitle" idx="1"/>
          </p:nvPr>
        </p:nvSpPr>
        <p:spPr>
          <a:xfrm>
            <a:off x="1371600" y="3886200"/>
            <a:ext cx="6400800" cy="1752600"/>
          </a:xfrm>
        </p:spPr>
        <p:txBody>
          <a:bodyPr/>
          <a:lstStyle>
            <a:lvl1pPr marL="0" indent="0" algn="ctr">
              <a:buFontTx/>
              <a:buNone/>
              <a:defRPr smtClean="0"/>
            </a:lvl1pPr>
          </a:lstStyle>
          <a:p>
            <a:pPr lvl="0"/>
            <a:r>
              <a:rPr lang="de-DE" altLang="de-DE" noProof="0"/>
              <a:t>Formatvorlage des Untertitelmasters durch Klicken bearbeiten</a:t>
            </a:r>
          </a:p>
        </p:txBody>
      </p:sp>
    </p:spTree>
    <p:extLst>
      <p:ext uri="{BB962C8B-B14F-4D97-AF65-F5344CB8AC3E}">
        <p14:creationId xmlns:p14="http://schemas.microsoft.com/office/powerpoint/2010/main" val="1993670517"/>
      </p:ext>
    </p:extLst>
  </p:cSld>
  <p:clrMapOvr>
    <a:masterClrMapping/>
  </p:clrMapOvr>
  <p:hf sldNum="0" hd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Rectangle 4"/>
          <p:cNvSpPr>
            <a:spLocks noGrp="1" noChangeArrowheads="1"/>
          </p:cNvSpPr>
          <p:nvPr>
            <p:ph type="dt" sz="half" idx="10"/>
          </p:nvPr>
        </p:nvSpPr>
        <p:spPr>
          <a:ln/>
        </p:spPr>
        <p:txBody>
          <a:bodyPr/>
          <a:lstStyle>
            <a:lvl1pPr>
              <a:defRPr/>
            </a:lvl1pPr>
          </a:lstStyle>
          <a:p>
            <a:pPr>
              <a:defRPr/>
            </a:pPr>
            <a:fld id="{3023926A-ADE9-4FAC-9530-9AE00D00B6B7}" type="datetimeFigureOut">
              <a:rPr lang="de-DE" altLang="de-DE"/>
              <a:pPr>
                <a:defRPr/>
              </a:pPr>
              <a:t>28.06.2021</a:t>
            </a:fld>
            <a:endParaRPr lang="de-DE" altLang="de-DE"/>
          </a:p>
        </p:txBody>
      </p:sp>
      <p:sp>
        <p:nvSpPr>
          <p:cNvPr id="4" name="Rectangle 5"/>
          <p:cNvSpPr>
            <a:spLocks noGrp="1" noChangeArrowheads="1"/>
          </p:cNvSpPr>
          <p:nvPr>
            <p:ph type="ftr" sz="quarter" idx="11"/>
          </p:nvPr>
        </p:nvSpPr>
        <p:spPr>
          <a:ln/>
        </p:spPr>
        <p:txBody>
          <a:bodyPr/>
          <a:lstStyle>
            <a:lvl1pPr>
              <a:defRPr/>
            </a:lvl1pPr>
          </a:lstStyle>
          <a:p>
            <a:pPr>
              <a:defRPr/>
            </a:pPr>
            <a:endParaRPr lang="de-DE" altLang="de-DE"/>
          </a:p>
        </p:txBody>
      </p:sp>
      <p:sp>
        <p:nvSpPr>
          <p:cNvPr id="5" name="Rectangle 6"/>
          <p:cNvSpPr>
            <a:spLocks noGrp="1" noChangeArrowheads="1"/>
          </p:cNvSpPr>
          <p:nvPr>
            <p:ph type="sldNum" sz="quarter" idx="12"/>
          </p:nvPr>
        </p:nvSpPr>
        <p:spPr>
          <a:ln/>
        </p:spPr>
        <p:txBody>
          <a:bodyPr/>
          <a:lstStyle>
            <a:lvl1pPr>
              <a:defRPr/>
            </a:lvl1pPr>
          </a:lstStyle>
          <a:p>
            <a:pPr>
              <a:defRPr/>
            </a:pPr>
            <a:fld id="{736FFACF-2B71-482D-A3BA-979D6E2DC8C7}" type="slidenum">
              <a:rPr lang="de-DE" altLang="de-DE"/>
              <a:pPr>
                <a:defRPr/>
              </a:pPr>
              <a:t>‹Nr.›</a:t>
            </a:fld>
            <a:endParaRPr lang="de-DE" altLang="de-DE"/>
          </a:p>
        </p:txBody>
      </p:sp>
    </p:spTree>
    <p:extLst>
      <p:ext uri="{BB962C8B-B14F-4D97-AF65-F5344CB8AC3E}">
        <p14:creationId xmlns:p14="http://schemas.microsoft.com/office/powerpoint/2010/main" val="11346957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94B9A563-E6E1-4117-BDAB-2A5F06861007}" type="datetimeFigureOut">
              <a:rPr lang="de-DE" altLang="de-DE"/>
              <a:pPr>
                <a:defRPr/>
              </a:pPr>
              <a:t>28.06.2021</a:t>
            </a:fld>
            <a:endParaRPr lang="de-DE" altLang="de-DE"/>
          </a:p>
        </p:txBody>
      </p:sp>
      <p:sp>
        <p:nvSpPr>
          <p:cNvPr id="3" name="Rectangle 5"/>
          <p:cNvSpPr>
            <a:spLocks noGrp="1" noChangeArrowheads="1"/>
          </p:cNvSpPr>
          <p:nvPr>
            <p:ph type="ftr" sz="quarter" idx="11"/>
          </p:nvPr>
        </p:nvSpPr>
        <p:spPr>
          <a:ln/>
        </p:spPr>
        <p:txBody>
          <a:bodyPr/>
          <a:lstStyle>
            <a:lvl1pPr>
              <a:defRPr/>
            </a:lvl1pPr>
          </a:lstStyle>
          <a:p>
            <a:pPr>
              <a:defRPr/>
            </a:pPr>
            <a:endParaRPr lang="de-DE" altLang="de-DE"/>
          </a:p>
        </p:txBody>
      </p:sp>
      <p:sp>
        <p:nvSpPr>
          <p:cNvPr id="4" name="Rectangle 6"/>
          <p:cNvSpPr>
            <a:spLocks noGrp="1" noChangeArrowheads="1"/>
          </p:cNvSpPr>
          <p:nvPr>
            <p:ph type="sldNum" sz="quarter" idx="12"/>
          </p:nvPr>
        </p:nvSpPr>
        <p:spPr>
          <a:ln/>
        </p:spPr>
        <p:txBody>
          <a:bodyPr/>
          <a:lstStyle>
            <a:lvl1pPr>
              <a:defRPr/>
            </a:lvl1pPr>
          </a:lstStyle>
          <a:p>
            <a:pPr>
              <a:defRPr/>
            </a:pPr>
            <a:fld id="{E0967D39-C4FC-403D-A422-F53B181C4EE6}" type="slidenum">
              <a:rPr lang="de-DE" altLang="de-DE"/>
              <a:pPr>
                <a:defRPr/>
              </a:pPr>
              <a:t>‹Nr.›</a:t>
            </a:fld>
            <a:endParaRPr lang="de-DE" altLang="de-DE"/>
          </a:p>
        </p:txBody>
      </p:sp>
    </p:spTree>
    <p:extLst>
      <p:ext uri="{BB962C8B-B14F-4D97-AF65-F5344CB8AC3E}">
        <p14:creationId xmlns:p14="http://schemas.microsoft.com/office/powerpoint/2010/main" val="2948826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30238" y="457200"/>
            <a:ext cx="2949575" cy="1600200"/>
          </a:xfrm>
        </p:spPr>
        <p:txBody>
          <a:bodyPr anchor="b"/>
          <a:lstStyle>
            <a:lvl1pPr>
              <a:defRPr sz="3200"/>
            </a:lvl1pPr>
          </a:lstStyle>
          <a:p>
            <a:r>
              <a:rPr lang="de-DE"/>
              <a:t>Titelmasterformat durch Klicken bearbeiten</a:t>
            </a:r>
          </a:p>
        </p:txBody>
      </p:sp>
      <p:sp>
        <p:nvSpPr>
          <p:cNvPr id="3" name="Inhaltsplatzhalt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Rectangle 4"/>
          <p:cNvSpPr>
            <a:spLocks noGrp="1" noChangeArrowheads="1"/>
          </p:cNvSpPr>
          <p:nvPr>
            <p:ph type="dt" sz="half" idx="10"/>
          </p:nvPr>
        </p:nvSpPr>
        <p:spPr>
          <a:ln/>
        </p:spPr>
        <p:txBody>
          <a:bodyPr/>
          <a:lstStyle>
            <a:lvl1pPr>
              <a:defRPr/>
            </a:lvl1pPr>
          </a:lstStyle>
          <a:p>
            <a:pPr>
              <a:defRPr/>
            </a:pPr>
            <a:fld id="{572C8324-FD0B-44FF-939C-5BDF31630059}" type="datetimeFigureOut">
              <a:rPr lang="de-DE" altLang="de-DE"/>
              <a:pPr>
                <a:defRPr/>
              </a:pPr>
              <a:t>28.06.2021</a:t>
            </a:fld>
            <a:endParaRPr lang="de-DE" alt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ltLang="de-DE"/>
          </a:p>
        </p:txBody>
      </p:sp>
      <p:sp>
        <p:nvSpPr>
          <p:cNvPr id="7" name="Rectangle 6"/>
          <p:cNvSpPr>
            <a:spLocks noGrp="1" noChangeArrowheads="1"/>
          </p:cNvSpPr>
          <p:nvPr>
            <p:ph type="sldNum" sz="quarter" idx="12"/>
          </p:nvPr>
        </p:nvSpPr>
        <p:spPr>
          <a:ln/>
        </p:spPr>
        <p:txBody>
          <a:bodyPr/>
          <a:lstStyle>
            <a:lvl1pPr>
              <a:defRPr/>
            </a:lvl1pPr>
          </a:lstStyle>
          <a:p>
            <a:pPr>
              <a:defRPr/>
            </a:pPr>
            <a:fld id="{A3564363-C7F9-4980-BDBE-4536079143E8}" type="slidenum">
              <a:rPr lang="de-DE" altLang="de-DE"/>
              <a:pPr>
                <a:defRPr/>
              </a:pPr>
              <a:t>‹Nr.›</a:t>
            </a:fld>
            <a:endParaRPr lang="de-DE" altLang="de-DE"/>
          </a:p>
        </p:txBody>
      </p:sp>
    </p:spTree>
    <p:extLst>
      <p:ext uri="{BB962C8B-B14F-4D97-AF65-F5344CB8AC3E}">
        <p14:creationId xmlns:p14="http://schemas.microsoft.com/office/powerpoint/2010/main" val="30605466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30238" y="457200"/>
            <a:ext cx="2949575" cy="1600200"/>
          </a:xfrm>
        </p:spPr>
        <p:txBody>
          <a:bodyPr anchor="b"/>
          <a:lstStyle>
            <a:lvl1pPr>
              <a:defRPr sz="3200"/>
            </a:lvl1pPr>
          </a:lstStyle>
          <a:p>
            <a:r>
              <a:rPr lang="de-DE"/>
              <a:t>Titelmasterformat durch Klicken bearbeiten</a:t>
            </a:r>
          </a:p>
        </p:txBody>
      </p:sp>
      <p:sp>
        <p:nvSpPr>
          <p:cNvPr id="3" name="Bildplatzhalt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Rectangle 4"/>
          <p:cNvSpPr>
            <a:spLocks noGrp="1" noChangeArrowheads="1"/>
          </p:cNvSpPr>
          <p:nvPr>
            <p:ph type="dt" sz="half" idx="10"/>
          </p:nvPr>
        </p:nvSpPr>
        <p:spPr>
          <a:ln/>
        </p:spPr>
        <p:txBody>
          <a:bodyPr/>
          <a:lstStyle>
            <a:lvl1pPr>
              <a:defRPr/>
            </a:lvl1pPr>
          </a:lstStyle>
          <a:p>
            <a:pPr>
              <a:defRPr/>
            </a:pPr>
            <a:fld id="{38B6C3A7-376F-40A1-B6F5-D91E2559FED6}" type="datetimeFigureOut">
              <a:rPr lang="de-DE" altLang="de-DE"/>
              <a:pPr>
                <a:defRPr/>
              </a:pPr>
              <a:t>28.06.2021</a:t>
            </a:fld>
            <a:endParaRPr lang="de-DE" alt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ltLang="de-DE"/>
          </a:p>
        </p:txBody>
      </p:sp>
      <p:sp>
        <p:nvSpPr>
          <p:cNvPr id="7" name="Rectangle 6"/>
          <p:cNvSpPr>
            <a:spLocks noGrp="1" noChangeArrowheads="1"/>
          </p:cNvSpPr>
          <p:nvPr>
            <p:ph type="sldNum" sz="quarter" idx="12"/>
          </p:nvPr>
        </p:nvSpPr>
        <p:spPr>
          <a:ln/>
        </p:spPr>
        <p:txBody>
          <a:bodyPr/>
          <a:lstStyle>
            <a:lvl1pPr>
              <a:defRPr/>
            </a:lvl1pPr>
          </a:lstStyle>
          <a:p>
            <a:pPr>
              <a:defRPr/>
            </a:pPr>
            <a:fld id="{7B7A7C0E-802B-4CF2-A0CC-7702D0D878E6}" type="slidenum">
              <a:rPr lang="de-DE" altLang="de-DE"/>
              <a:pPr>
                <a:defRPr/>
              </a:pPr>
              <a:t>‹Nr.›</a:t>
            </a:fld>
            <a:endParaRPr lang="de-DE" altLang="de-DE"/>
          </a:p>
        </p:txBody>
      </p:sp>
    </p:spTree>
    <p:extLst>
      <p:ext uri="{BB962C8B-B14F-4D97-AF65-F5344CB8AC3E}">
        <p14:creationId xmlns:p14="http://schemas.microsoft.com/office/powerpoint/2010/main" val="17850017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4"/>
          <p:cNvSpPr>
            <a:spLocks noGrp="1" noChangeArrowheads="1"/>
          </p:cNvSpPr>
          <p:nvPr>
            <p:ph type="dt" sz="half" idx="10"/>
          </p:nvPr>
        </p:nvSpPr>
        <p:spPr>
          <a:ln/>
        </p:spPr>
        <p:txBody>
          <a:bodyPr/>
          <a:lstStyle>
            <a:lvl1pPr>
              <a:defRPr/>
            </a:lvl1pPr>
          </a:lstStyle>
          <a:p>
            <a:pPr>
              <a:defRPr/>
            </a:pPr>
            <a:fld id="{8815E049-1E5B-4F97-9457-C67A7C92AA2A}" type="datetimeFigureOut">
              <a:rPr lang="de-DE" altLang="de-DE"/>
              <a:pPr>
                <a:defRPr/>
              </a:pPr>
              <a:t>28.06.2021</a:t>
            </a:fld>
            <a:endParaRPr lang="de-DE" alt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ltLang="de-DE"/>
          </a:p>
        </p:txBody>
      </p:sp>
      <p:sp>
        <p:nvSpPr>
          <p:cNvPr id="6" name="Rectangle 6"/>
          <p:cNvSpPr>
            <a:spLocks noGrp="1" noChangeArrowheads="1"/>
          </p:cNvSpPr>
          <p:nvPr>
            <p:ph type="sldNum" sz="quarter" idx="12"/>
          </p:nvPr>
        </p:nvSpPr>
        <p:spPr>
          <a:ln/>
        </p:spPr>
        <p:txBody>
          <a:bodyPr/>
          <a:lstStyle>
            <a:lvl1pPr>
              <a:defRPr/>
            </a:lvl1pPr>
          </a:lstStyle>
          <a:p>
            <a:pPr>
              <a:defRPr/>
            </a:pPr>
            <a:fld id="{8D6AFE2D-4A10-4E27-B560-ED261B0878C9}" type="slidenum">
              <a:rPr lang="de-DE" altLang="de-DE"/>
              <a:pPr>
                <a:defRPr/>
              </a:pPr>
              <a:t>‹Nr.›</a:t>
            </a:fld>
            <a:endParaRPr lang="de-DE" altLang="de-DE"/>
          </a:p>
        </p:txBody>
      </p:sp>
    </p:spTree>
    <p:extLst>
      <p:ext uri="{BB962C8B-B14F-4D97-AF65-F5344CB8AC3E}">
        <p14:creationId xmlns:p14="http://schemas.microsoft.com/office/powerpoint/2010/main" val="41210789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4"/>
          <p:cNvSpPr>
            <a:spLocks noGrp="1" noChangeArrowheads="1"/>
          </p:cNvSpPr>
          <p:nvPr>
            <p:ph type="dt" sz="half" idx="10"/>
          </p:nvPr>
        </p:nvSpPr>
        <p:spPr>
          <a:ln/>
        </p:spPr>
        <p:txBody>
          <a:bodyPr/>
          <a:lstStyle>
            <a:lvl1pPr>
              <a:defRPr/>
            </a:lvl1pPr>
          </a:lstStyle>
          <a:p>
            <a:pPr>
              <a:defRPr/>
            </a:pPr>
            <a:fld id="{62B753BF-8A5B-444E-8441-242EEBCAC29F}" type="datetimeFigureOut">
              <a:rPr lang="de-DE" altLang="de-DE"/>
              <a:pPr>
                <a:defRPr/>
              </a:pPr>
              <a:t>28.06.2021</a:t>
            </a:fld>
            <a:endParaRPr lang="de-DE" alt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ltLang="de-DE"/>
          </a:p>
        </p:txBody>
      </p:sp>
      <p:sp>
        <p:nvSpPr>
          <p:cNvPr id="6" name="Rectangle 6"/>
          <p:cNvSpPr>
            <a:spLocks noGrp="1" noChangeArrowheads="1"/>
          </p:cNvSpPr>
          <p:nvPr>
            <p:ph type="sldNum" sz="quarter" idx="12"/>
          </p:nvPr>
        </p:nvSpPr>
        <p:spPr>
          <a:ln/>
        </p:spPr>
        <p:txBody>
          <a:bodyPr/>
          <a:lstStyle>
            <a:lvl1pPr>
              <a:defRPr/>
            </a:lvl1pPr>
          </a:lstStyle>
          <a:p>
            <a:pPr>
              <a:defRPr/>
            </a:pPr>
            <a:fld id="{B71B532C-3F35-450A-BC39-FC40C7635A08}" type="slidenum">
              <a:rPr lang="de-DE" altLang="de-DE"/>
              <a:pPr>
                <a:defRPr/>
              </a:pPr>
              <a:t>‹Nr.›</a:t>
            </a:fld>
            <a:endParaRPr lang="de-DE" altLang="de-DE"/>
          </a:p>
        </p:txBody>
      </p:sp>
    </p:spTree>
    <p:extLst>
      <p:ext uri="{BB962C8B-B14F-4D97-AF65-F5344CB8AC3E}">
        <p14:creationId xmlns:p14="http://schemas.microsoft.com/office/powerpoint/2010/main" val="42849554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reserve="1">
  <p:cSld name="Titel und Inhalt">
    <p:spTree>
      <p:nvGrpSpPr>
        <p:cNvPr id="1" name=""/>
        <p:cNvGrpSpPr/>
        <p:nvPr/>
      </p:nvGrpSpPr>
      <p:grpSpPr>
        <a:xfrm>
          <a:off x="0" y="0"/>
          <a:ext cx="0" cy="0"/>
          <a:chOff x="0" y="0"/>
          <a:chExt cx="0" cy="0"/>
        </a:xfrm>
      </p:grpSpPr>
      <p:grpSp>
        <p:nvGrpSpPr>
          <p:cNvPr id="4" name="Group 5">
            <a:extLst>
              <a:ext uri="{FF2B5EF4-FFF2-40B4-BE49-F238E27FC236}">
                <a16:creationId xmlns:a16="http://schemas.microsoft.com/office/drawing/2014/main" id="{0BA8616D-C3B4-43A2-8456-5F3B6F7188E0}"/>
              </a:ext>
            </a:extLst>
          </p:cNvPr>
          <p:cNvGrpSpPr>
            <a:grpSpLocks noChangeAspect="1"/>
          </p:cNvGrpSpPr>
          <p:nvPr userDrawn="1"/>
        </p:nvGrpSpPr>
        <p:grpSpPr bwMode="auto">
          <a:xfrm>
            <a:off x="8172450" y="6357938"/>
            <a:ext cx="576263" cy="400050"/>
            <a:chOff x="7727" y="1983"/>
            <a:chExt cx="1536" cy="1065"/>
          </a:xfrm>
        </p:grpSpPr>
        <p:sp>
          <p:nvSpPr>
            <p:cNvPr id="5" name="Arc 6">
              <a:extLst>
                <a:ext uri="{FF2B5EF4-FFF2-40B4-BE49-F238E27FC236}">
                  <a16:creationId xmlns:a16="http://schemas.microsoft.com/office/drawing/2014/main" id="{C7C6155D-443A-4972-AC6B-9DAA297F3C53}"/>
                </a:ext>
              </a:extLst>
            </p:cNvPr>
            <p:cNvSpPr>
              <a:spLocks noChangeAspect="1"/>
            </p:cNvSpPr>
            <p:nvPr/>
          </p:nvSpPr>
          <p:spPr bwMode="auto">
            <a:xfrm flipV="1">
              <a:off x="7727" y="2169"/>
              <a:ext cx="1536" cy="444"/>
            </a:xfrm>
            <a:custGeom>
              <a:avLst/>
              <a:gdLst>
                <a:gd name="T0" fmla="*/ 0 w 42476"/>
                <a:gd name="T1" fmla="*/ 0 h 28368"/>
                <a:gd name="T2" fmla="*/ 0 w 42476"/>
                <a:gd name="T3" fmla="*/ 0 h 28368"/>
                <a:gd name="T4" fmla="*/ 0 w 42476"/>
                <a:gd name="T5" fmla="*/ 0 h 28368"/>
                <a:gd name="T6" fmla="*/ 0 60000 65536"/>
                <a:gd name="T7" fmla="*/ 0 60000 65536"/>
                <a:gd name="T8" fmla="*/ 0 60000 65536"/>
              </a:gdLst>
              <a:ahLst/>
              <a:cxnLst>
                <a:cxn ang="T6">
                  <a:pos x="T0" y="T1"/>
                </a:cxn>
                <a:cxn ang="T7">
                  <a:pos x="T2" y="T3"/>
                </a:cxn>
                <a:cxn ang="T8">
                  <a:pos x="T4" y="T5"/>
                </a:cxn>
              </a:cxnLst>
              <a:rect l="0" t="0" r="r" b="b"/>
              <a:pathLst>
                <a:path w="42476" h="28368" fill="none" extrusionOk="0">
                  <a:moveTo>
                    <a:pt x="41388" y="-1"/>
                  </a:moveTo>
                  <a:cubicBezTo>
                    <a:pt x="42108" y="2183"/>
                    <a:pt x="42476" y="4468"/>
                    <a:pt x="42476" y="6768"/>
                  </a:cubicBezTo>
                  <a:cubicBezTo>
                    <a:pt x="42476" y="18697"/>
                    <a:pt x="32805" y="28368"/>
                    <a:pt x="20876" y="28368"/>
                  </a:cubicBezTo>
                  <a:cubicBezTo>
                    <a:pt x="11081" y="28368"/>
                    <a:pt x="2513" y="21778"/>
                    <a:pt x="-1" y="12312"/>
                  </a:cubicBezTo>
                </a:path>
                <a:path w="42476" h="28368" stroke="0" extrusionOk="0">
                  <a:moveTo>
                    <a:pt x="41388" y="-1"/>
                  </a:moveTo>
                  <a:cubicBezTo>
                    <a:pt x="42108" y="2183"/>
                    <a:pt x="42476" y="4468"/>
                    <a:pt x="42476" y="6768"/>
                  </a:cubicBezTo>
                  <a:cubicBezTo>
                    <a:pt x="42476" y="18697"/>
                    <a:pt x="32805" y="28368"/>
                    <a:pt x="20876" y="28368"/>
                  </a:cubicBezTo>
                  <a:cubicBezTo>
                    <a:pt x="11081" y="28368"/>
                    <a:pt x="2513" y="21778"/>
                    <a:pt x="-1" y="12312"/>
                  </a:cubicBezTo>
                  <a:lnTo>
                    <a:pt x="20876" y="6768"/>
                  </a:lnTo>
                  <a:lnTo>
                    <a:pt x="41388" y="-1"/>
                  </a:lnTo>
                  <a:close/>
                </a:path>
              </a:pathLst>
            </a:custGeom>
            <a:noFill/>
            <a:ln w="38100">
              <a:solidFill>
                <a:srgbClr val="80808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6" name="WordArt 7">
              <a:extLst>
                <a:ext uri="{FF2B5EF4-FFF2-40B4-BE49-F238E27FC236}">
                  <a16:creationId xmlns:a16="http://schemas.microsoft.com/office/drawing/2014/main" id="{1C9B80AF-1BA5-44B3-8F9D-46A4A4993303}"/>
                </a:ext>
              </a:extLst>
            </p:cNvPr>
            <p:cNvSpPr>
              <a:spLocks noChangeAspect="1" noChangeArrowheads="1" noChangeShapeType="1" noTextEdit="1"/>
            </p:cNvSpPr>
            <p:nvPr/>
          </p:nvSpPr>
          <p:spPr bwMode="auto">
            <a:xfrm>
              <a:off x="7736" y="2427"/>
              <a:ext cx="1457" cy="621"/>
            </a:xfrm>
            <a:prstGeom prst="rect">
              <a:avLst/>
            </a:prstGeom>
          </p:spPr>
          <p:txBody>
            <a:bodyPr wrap="none" fromWordArt="1">
              <a:prstTxWarp prst="textCanDown">
                <a:avLst>
                  <a:gd name="adj" fmla="val 33333"/>
                </a:avLst>
              </a:prstTxWarp>
            </a:bodyPr>
            <a:lstStyle/>
            <a:p>
              <a:pPr algn="ctr"/>
              <a:r>
                <a:rPr lang="de-DE" sz="3600" kern="10" spc="720">
                  <a:ln w="9525">
                    <a:solidFill>
                      <a:srgbClr val="000000"/>
                    </a:solidFill>
                    <a:round/>
                    <a:headEnd/>
                    <a:tailEnd/>
                  </a:ln>
                  <a:solidFill>
                    <a:srgbClr val="C0C0C0"/>
                  </a:solidFill>
                  <a:latin typeface="Arial Black" panose="020B0A04020102020204" pitchFamily="34" charset="0"/>
                </a:rPr>
                <a:t>D  daktik</a:t>
              </a:r>
            </a:p>
          </p:txBody>
        </p:sp>
        <p:sp>
          <p:nvSpPr>
            <p:cNvPr id="7" name="Oval 8">
              <a:extLst>
                <a:ext uri="{FF2B5EF4-FFF2-40B4-BE49-F238E27FC236}">
                  <a16:creationId xmlns:a16="http://schemas.microsoft.com/office/drawing/2014/main" id="{91FB8372-9F68-4ECB-BE42-29036A734462}"/>
                </a:ext>
              </a:extLst>
            </p:cNvPr>
            <p:cNvSpPr>
              <a:spLocks noChangeAspect="1" noChangeArrowheads="1"/>
            </p:cNvSpPr>
            <p:nvPr/>
          </p:nvSpPr>
          <p:spPr bwMode="auto">
            <a:xfrm>
              <a:off x="8658" y="1983"/>
              <a:ext cx="106" cy="114"/>
            </a:xfrm>
            <a:prstGeom prst="ellipse">
              <a:avLst/>
            </a:prstGeom>
            <a:solidFill>
              <a:srgbClr val="0000FF"/>
            </a:solidFill>
            <a:ln w="9525">
              <a:solidFill>
                <a:srgbClr val="000000"/>
              </a:solidFill>
              <a:round/>
              <a:headEnd/>
              <a:tailEnd/>
            </a:ln>
          </p:spPr>
          <p:txBody>
            <a:bodyPr/>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defRPr/>
              </a:pPr>
              <a:endParaRPr lang="de-DE" altLang="de-DE" sz="2400"/>
            </a:p>
          </p:txBody>
        </p:sp>
        <p:sp>
          <p:nvSpPr>
            <p:cNvPr id="8" name="Rectangle 9">
              <a:extLst>
                <a:ext uri="{FF2B5EF4-FFF2-40B4-BE49-F238E27FC236}">
                  <a16:creationId xmlns:a16="http://schemas.microsoft.com/office/drawing/2014/main" id="{F7F5BBC3-F238-4349-81F2-E0B3DC9DEFD5}"/>
                </a:ext>
              </a:extLst>
            </p:cNvPr>
            <p:cNvSpPr>
              <a:spLocks noChangeAspect="1" noChangeArrowheads="1"/>
            </p:cNvSpPr>
            <p:nvPr/>
          </p:nvSpPr>
          <p:spPr bwMode="auto">
            <a:xfrm>
              <a:off x="8641" y="2127"/>
              <a:ext cx="135" cy="249"/>
            </a:xfrm>
            <a:prstGeom prst="rect">
              <a:avLst/>
            </a:prstGeom>
            <a:solidFill>
              <a:srgbClr val="0000FF"/>
            </a:solidFill>
            <a:ln w="9525">
              <a:solidFill>
                <a:srgbClr val="000000"/>
              </a:solidFill>
              <a:miter lim="800000"/>
              <a:headEnd/>
              <a:tailEnd/>
            </a:ln>
          </p:spPr>
          <p:txBody>
            <a:bodyPr/>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defRPr/>
              </a:pPr>
              <a:endParaRPr lang="de-DE" altLang="de-DE" sz="2400"/>
            </a:p>
          </p:txBody>
        </p:sp>
        <p:sp>
          <p:nvSpPr>
            <p:cNvPr id="9" name="Oval 10">
              <a:extLst>
                <a:ext uri="{FF2B5EF4-FFF2-40B4-BE49-F238E27FC236}">
                  <a16:creationId xmlns:a16="http://schemas.microsoft.com/office/drawing/2014/main" id="{1A44637C-CD64-4944-A913-0DFB3CB29DC3}"/>
                </a:ext>
              </a:extLst>
            </p:cNvPr>
            <p:cNvSpPr>
              <a:spLocks noChangeAspect="1" noChangeArrowheads="1"/>
            </p:cNvSpPr>
            <p:nvPr/>
          </p:nvSpPr>
          <p:spPr bwMode="auto">
            <a:xfrm>
              <a:off x="8527" y="2008"/>
              <a:ext cx="106" cy="118"/>
            </a:xfrm>
            <a:prstGeom prst="ellipse">
              <a:avLst/>
            </a:prstGeom>
            <a:solidFill>
              <a:srgbClr val="FFFF00"/>
            </a:solidFill>
            <a:ln w="9525">
              <a:solidFill>
                <a:srgbClr val="000000"/>
              </a:solidFill>
              <a:round/>
              <a:headEnd/>
              <a:tailEnd/>
            </a:ln>
          </p:spPr>
          <p:txBody>
            <a:bodyPr/>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defRPr/>
              </a:pPr>
              <a:endParaRPr lang="de-DE" altLang="de-DE" sz="2400"/>
            </a:p>
          </p:txBody>
        </p:sp>
        <p:sp>
          <p:nvSpPr>
            <p:cNvPr id="10" name="Rectangle 11">
              <a:extLst>
                <a:ext uri="{FF2B5EF4-FFF2-40B4-BE49-F238E27FC236}">
                  <a16:creationId xmlns:a16="http://schemas.microsoft.com/office/drawing/2014/main" id="{4AFB059C-FDD9-4E95-8E38-393031AFA5F4}"/>
                </a:ext>
              </a:extLst>
            </p:cNvPr>
            <p:cNvSpPr>
              <a:spLocks noChangeAspect="1" noChangeArrowheads="1"/>
            </p:cNvSpPr>
            <p:nvPr/>
          </p:nvSpPr>
          <p:spPr bwMode="auto">
            <a:xfrm>
              <a:off x="8510" y="2156"/>
              <a:ext cx="140" cy="245"/>
            </a:xfrm>
            <a:prstGeom prst="rect">
              <a:avLst/>
            </a:prstGeom>
            <a:solidFill>
              <a:srgbClr val="FFFF00"/>
            </a:solidFill>
            <a:ln w="9525">
              <a:solidFill>
                <a:srgbClr val="000000"/>
              </a:solidFill>
              <a:miter lim="800000"/>
              <a:headEnd/>
              <a:tailEnd/>
            </a:ln>
          </p:spPr>
          <p:txBody>
            <a:bodyPr/>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defRPr/>
              </a:pPr>
              <a:endParaRPr lang="de-DE" altLang="de-DE" sz="2400"/>
            </a:p>
          </p:txBody>
        </p:sp>
        <p:sp>
          <p:nvSpPr>
            <p:cNvPr id="11" name="Oval 12">
              <a:extLst>
                <a:ext uri="{FF2B5EF4-FFF2-40B4-BE49-F238E27FC236}">
                  <a16:creationId xmlns:a16="http://schemas.microsoft.com/office/drawing/2014/main" id="{84C9F7BC-10A5-4C00-B79F-B9A769FFC0DF}"/>
                </a:ext>
              </a:extLst>
            </p:cNvPr>
            <p:cNvSpPr>
              <a:spLocks noChangeAspect="1" noChangeArrowheads="1"/>
            </p:cNvSpPr>
            <p:nvPr/>
          </p:nvSpPr>
          <p:spPr bwMode="auto">
            <a:xfrm>
              <a:off x="8772" y="2118"/>
              <a:ext cx="106" cy="114"/>
            </a:xfrm>
            <a:prstGeom prst="ellipse">
              <a:avLst/>
            </a:prstGeom>
            <a:solidFill>
              <a:srgbClr val="FF0000"/>
            </a:solidFill>
            <a:ln w="9525">
              <a:solidFill>
                <a:srgbClr val="000000"/>
              </a:solidFill>
              <a:round/>
              <a:headEnd/>
              <a:tailEnd/>
            </a:ln>
          </p:spPr>
          <p:txBody>
            <a:bodyPr/>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defRPr/>
              </a:pPr>
              <a:endParaRPr lang="de-DE" altLang="de-DE" sz="2400"/>
            </a:p>
          </p:txBody>
        </p:sp>
        <p:sp>
          <p:nvSpPr>
            <p:cNvPr id="12" name="Rectangle 13">
              <a:extLst>
                <a:ext uri="{FF2B5EF4-FFF2-40B4-BE49-F238E27FC236}">
                  <a16:creationId xmlns:a16="http://schemas.microsoft.com/office/drawing/2014/main" id="{7A84471E-F868-48C1-80F6-A6F48F290859}"/>
                </a:ext>
              </a:extLst>
            </p:cNvPr>
            <p:cNvSpPr>
              <a:spLocks noChangeAspect="1" noChangeArrowheads="1"/>
            </p:cNvSpPr>
            <p:nvPr/>
          </p:nvSpPr>
          <p:spPr bwMode="auto">
            <a:xfrm>
              <a:off x="8755" y="2262"/>
              <a:ext cx="140" cy="245"/>
            </a:xfrm>
            <a:prstGeom prst="rect">
              <a:avLst/>
            </a:prstGeom>
            <a:solidFill>
              <a:srgbClr val="FF0000"/>
            </a:solidFill>
            <a:ln w="9525">
              <a:solidFill>
                <a:srgbClr val="000000"/>
              </a:solidFill>
              <a:miter lim="800000"/>
              <a:headEnd/>
              <a:tailEnd/>
            </a:ln>
          </p:spPr>
          <p:txBody>
            <a:bodyPr/>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defRPr/>
              </a:pPr>
              <a:endParaRPr lang="de-DE" altLang="de-DE" sz="2400"/>
            </a:p>
          </p:txBody>
        </p:sp>
        <p:sp>
          <p:nvSpPr>
            <p:cNvPr id="13" name="Oval 14">
              <a:extLst>
                <a:ext uri="{FF2B5EF4-FFF2-40B4-BE49-F238E27FC236}">
                  <a16:creationId xmlns:a16="http://schemas.microsoft.com/office/drawing/2014/main" id="{A93CDAAE-4B79-4241-8284-60883641EF62}"/>
                </a:ext>
              </a:extLst>
            </p:cNvPr>
            <p:cNvSpPr>
              <a:spLocks noChangeAspect="1" noChangeArrowheads="1"/>
            </p:cNvSpPr>
            <p:nvPr/>
          </p:nvSpPr>
          <p:spPr bwMode="auto">
            <a:xfrm>
              <a:off x="8315" y="2055"/>
              <a:ext cx="106" cy="114"/>
            </a:xfrm>
            <a:prstGeom prst="ellipse">
              <a:avLst/>
            </a:prstGeom>
            <a:solidFill>
              <a:srgbClr val="00FF00"/>
            </a:solidFill>
            <a:ln w="9525">
              <a:solidFill>
                <a:srgbClr val="000000"/>
              </a:solidFill>
              <a:round/>
              <a:headEnd/>
              <a:tailEnd/>
            </a:ln>
          </p:spPr>
          <p:txBody>
            <a:bodyPr/>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defRPr/>
              </a:pPr>
              <a:endParaRPr lang="de-DE" altLang="de-DE" sz="2400"/>
            </a:p>
          </p:txBody>
        </p:sp>
        <p:sp>
          <p:nvSpPr>
            <p:cNvPr id="14" name="Rectangle 15">
              <a:extLst>
                <a:ext uri="{FF2B5EF4-FFF2-40B4-BE49-F238E27FC236}">
                  <a16:creationId xmlns:a16="http://schemas.microsoft.com/office/drawing/2014/main" id="{77FDE97F-D958-4EA6-9245-532D7CAD1C56}"/>
                </a:ext>
              </a:extLst>
            </p:cNvPr>
            <p:cNvSpPr>
              <a:spLocks noChangeAspect="1" noChangeArrowheads="1"/>
            </p:cNvSpPr>
            <p:nvPr/>
          </p:nvSpPr>
          <p:spPr bwMode="auto">
            <a:xfrm>
              <a:off x="8298" y="2199"/>
              <a:ext cx="140" cy="245"/>
            </a:xfrm>
            <a:prstGeom prst="rect">
              <a:avLst/>
            </a:prstGeom>
            <a:solidFill>
              <a:srgbClr val="00FF00"/>
            </a:solidFill>
            <a:ln w="9525">
              <a:solidFill>
                <a:srgbClr val="000000"/>
              </a:solidFill>
              <a:miter lim="800000"/>
              <a:headEnd/>
              <a:tailEnd/>
            </a:ln>
          </p:spPr>
          <p:txBody>
            <a:bodyPr/>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defRPr/>
              </a:pPr>
              <a:endParaRPr lang="de-DE" altLang="de-DE" sz="2400"/>
            </a:p>
          </p:txBody>
        </p:sp>
        <p:sp>
          <p:nvSpPr>
            <p:cNvPr id="15" name="Oval 16">
              <a:extLst>
                <a:ext uri="{FF2B5EF4-FFF2-40B4-BE49-F238E27FC236}">
                  <a16:creationId xmlns:a16="http://schemas.microsoft.com/office/drawing/2014/main" id="{781E371A-7854-4BDB-9268-A492B61B13BF}"/>
                </a:ext>
              </a:extLst>
            </p:cNvPr>
            <p:cNvSpPr>
              <a:spLocks noChangeAspect="1" noChangeArrowheads="1"/>
            </p:cNvSpPr>
            <p:nvPr/>
          </p:nvSpPr>
          <p:spPr bwMode="auto">
            <a:xfrm>
              <a:off x="8239" y="2114"/>
              <a:ext cx="106" cy="114"/>
            </a:xfrm>
            <a:prstGeom prst="ellipse">
              <a:avLst/>
            </a:prstGeom>
            <a:solidFill>
              <a:srgbClr val="0000FF"/>
            </a:solidFill>
            <a:ln w="9525">
              <a:solidFill>
                <a:srgbClr val="000000"/>
              </a:solidFill>
              <a:round/>
              <a:headEnd/>
              <a:tailEnd/>
            </a:ln>
          </p:spPr>
          <p:txBody>
            <a:bodyPr/>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defRPr/>
              </a:pPr>
              <a:endParaRPr lang="de-DE" altLang="de-DE" sz="2400"/>
            </a:p>
          </p:txBody>
        </p:sp>
        <p:sp>
          <p:nvSpPr>
            <p:cNvPr id="16" name="Rectangle 17">
              <a:extLst>
                <a:ext uri="{FF2B5EF4-FFF2-40B4-BE49-F238E27FC236}">
                  <a16:creationId xmlns:a16="http://schemas.microsoft.com/office/drawing/2014/main" id="{0B947EF9-BAA6-40B8-AEFF-261C1C87A74F}"/>
                </a:ext>
              </a:extLst>
            </p:cNvPr>
            <p:cNvSpPr>
              <a:spLocks noChangeAspect="1" noChangeArrowheads="1"/>
            </p:cNvSpPr>
            <p:nvPr/>
          </p:nvSpPr>
          <p:spPr bwMode="auto">
            <a:xfrm>
              <a:off x="8218" y="2258"/>
              <a:ext cx="140" cy="245"/>
            </a:xfrm>
            <a:prstGeom prst="rect">
              <a:avLst/>
            </a:prstGeom>
            <a:solidFill>
              <a:srgbClr val="0000FF"/>
            </a:solidFill>
            <a:ln w="9525">
              <a:solidFill>
                <a:srgbClr val="000000"/>
              </a:solidFill>
              <a:miter lim="800000"/>
              <a:headEnd/>
              <a:tailEnd/>
            </a:ln>
          </p:spPr>
          <p:txBody>
            <a:bodyPr/>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defRPr/>
              </a:pPr>
              <a:endParaRPr lang="de-DE" altLang="de-DE" sz="2400"/>
            </a:p>
          </p:txBody>
        </p:sp>
        <p:grpSp>
          <p:nvGrpSpPr>
            <p:cNvPr id="17" name="Group 18">
              <a:extLst>
                <a:ext uri="{FF2B5EF4-FFF2-40B4-BE49-F238E27FC236}">
                  <a16:creationId xmlns:a16="http://schemas.microsoft.com/office/drawing/2014/main" id="{D3594F29-3ADE-428A-B6FC-C5001D84F3D1}"/>
                </a:ext>
              </a:extLst>
            </p:cNvPr>
            <p:cNvGrpSpPr>
              <a:grpSpLocks noChangeAspect="1"/>
            </p:cNvGrpSpPr>
            <p:nvPr/>
          </p:nvGrpSpPr>
          <p:grpSpPr bwMode="auto">
            <a:xfrm>
              <a:off x="7928" y="2493"/>
              <a:ext cx="141" cy="504"/>
              <a:chOff x="1595" y="3161"/>
              <a:chExt cx="439" cy="1567"/>
            </a:xfrm>
          </p:grpSpPr>
          <p:sp>
            <p:nvSpPr>
              <p:cNvPr id="18" name="Oval 19">
                <a:extLst>
                  <a:ext uri="{FF2B5EF4-FFF2-40B4-BE49-F238E27FC236}">
                    <a16:creationId xmlns:a16="http://schemas.microsoft.com/office/drawing/2014/main" id="{AC1CE885-41FC-4BE3-95FE-E31C3243D7F4}"/>
                  </a:ext>
                </a:extLst>
              </p:cNvPr>
              <p:cNvSpPr>
                <a:spLocks noChangeAspect="1" noChangeArrowheads="1"/>
              </p:cNvSpPr>
              <p:nvPr/>
            </p:nvSpPr>
            <p:spPr bwMode="auto">
              <a:xfrm>
                <a:off x="1654" y="3165"/>
                <a:ext cx="329" cy="355"/>
              </a:xfrm>
              <a:prstGeom prst="ellipse">
                <a:avLst/>
              </a:prstGeom>
              <a:solidFill>
                <a:srgbClr val="FF0000"/>
              </a:solidFill>
              <a:ln w="9525">
                <a:solidFill>
                  <a:srgbClr val="000000"/>
                </a:solidFill>
                <a:round/>
                <a:headEnd/>
                <a:tailEnd/>
              </a:ln>
            </p:spPr>
            <p:txBody>
              <a:bodyPr/>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defRPr/>
                </a:pPr>
                <a:endParaRPr lang="de-DE" altLang="de-DE" sz="2400"/>
              </a:p>
            </p:txBody>
          </p:sp>
          <p:sp>
            <p:nvSpPr>
              <p:cNvPr id="19" name="Rectangle 20">
                <a:extLst>
                  <a:ext uri="{FF2B5EF4-FFF2-40B4-BE49-F238E27FC236}">
                    <a16:creationId xmlns:a16="http://schemas.microsoft.com/office/drawing/2014/main" id="{770AC473-8237-4701-A7A2-37A12EBB61F0}"/>
                  </a:ext>
                </a:extLst>
              </p:cNvPr>
              <p:cNvSpPr>
                <a:spLocks noChangeAspect="1" noChangeArrowheads="1"/>
              </p:cNvSpPr>
              <p:nvPr/>
            </p:nvSpPr>
            <p:spPr bwMode="auto">
              <a:xfrm>
                <a:off x="1628" y="3638"/>
                <a:ext cx="408" cy="1091"/>
              </a:xfrm>
              <a:prstGeom prst="rect">
                <a:avLst/>
              </a:prstGeom>
              <a:solidFill>
                <a:srgbClr val="FF0000"/>
              </a:solidFill>
              <a:ln w="9525">
                <a:solidFill>
                  <a:srgbClr val="000000"/>
                </a:solidFill>
                <a:miter lim="800000"/>
                <a:headEnd/>
                <a:tailEnd/>
              </a:ln>
            </p:spPr>
            <p:txBody>
              <a:bodyPr/>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defRPr/>
                </a:pPr>
                <a:endParaRPr lang="de-DE" altLang="de-DE" sz="2400"/>
              </a:p>
            </p:txBody>
          </p:sp>
        </p:grpSp>
      </p:grpSp>
      <p:pic>
        <p:nvPicPr>
          <p:cNvPr id="20" name="Picture 21" descr="compman_k">
            <a:extLst>
              <a:ext uri="{FF2B5EF4-FFF2-40B4-BE49-F238E27FC236}">
                <a16:creationId xmlns:a16="http://schemas.microsoft.com/office/drawing/2014/main" id="{C88F66FE-D227-40D9-944E-D3EF89BC44A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7650" y="6381750"/>
            <a:ext cx="1011238"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1" name="Fußzeilenplatzhalter 5">
            <a:extLst>
              <a:ext uri="{FF2B5EF4-FFF2-40B4-BE49-F238E27FC236}">
                <a16:creationId xmlns:a16="http://schemas.microsoft.com/office/drawing/2014/main" id="{18A74412-2562-4C14-A51C-47AD156EBA61}"/>
              </a:ext>
            </a:extLst>
          </p:cNvPr>
          <p:cNvSpPr>
            <a:spLocks noGrp="1"/>
          </p:cNvSpPr>
          <p:nvPr>
            <p:ph type="ftr" sz="quarter" idx="10"/>
          </p:nvPr>
        </p:nvSpPr>
        <p:spPr>
          <a:xfrm>
            <a:off x="1692275" y="6308725"/>
            <a:ext cx="575945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a:lvl1pPr>
          </a:lstStyle>
          <a:p>
            <a:pPr>
              <a:defRPr/>
            </a:pPr>
            <a:r>
              <a:rPr lang="de-DE" altLang="de-DE"/>
              <a:t>AD W. Wagner, Didaktik Chemie, &amp; AD Dr. F.-J. Scharfenberg, Didaktik Biologie, Universität Bayreuth</a:t>
            </a:r>
          </a:p>
        </p:txBody>
      </p:sp>
    </p:spTree>
    <p:extLst>
      <p:ext uri="{BB962C8B-B14F-4D97-AF65-F5344CB8AC3E}">
        <p14:creationId xmlns:p14="http://schemas.microsoft.com/office/powerpoint/2010/main" val="38439333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de-DE" dirty="0"/>
          </a:p>
        </p:txBody>
      </p:sp>
      <p:sp>
        <p:nvSpPr>
          <p:cNvPr id="4" name="Rectangle 5"/>
          <p:cNvSpPr>
            <a:spLocks noGrp="1" noChangeArrowheads="1"/>
          </p:cNvSpPr>
          <p:nvPr>
            <p:ph type="ftr" sz="quarter" idx="11"/>
          </p:nvPr>
        </p:nvSpPr>
        <p:spPr>
          <a:ln/>
        </p:spPr>
        <p:txBody>
          <a:bodyPr/>
          <a:lstStyle>
            <a:lvl1pPr>
              <a:defRPr/>
            </a:lvl1pPr>
          </a:lstStyle>
          <a:p>
            <a:pPr>
              <a:defRPr/>
            </a:pPr>
            <a:endParaRPr lang="de-DE" dirty="0"/>
          </a:p>
        </p:txBody>
      </p:sp>
      <p:sp>
        <p:nvSpPr>
          <p:cNvPr id="5"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24D57A66-EBE2-4451-99D1-8BB99C4A3D4C}" type="slidenum">
              <a:rPr lang="de-DE"/>
              <a:pPr>
                <a:defRPr/>
              </a:pPr>
              <a:t>‹Nr.›</a:t>
            </a:fld>
            <a:endParaRPr lang="de-DE"/>
          </a:p>
        </p:txBody>
      </p:sp>
    </p:spTree>
    <p:extLst>
      <p:ext uri="{BB962C8B-B14F-4D97-AF65-F5344CB8AC3E}">
        <p14:creationId xmlns:p14="http://schemas.microsoft.com/office/powerpoint/2010/main" val="35448752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el und Inhalt">
    <p:spTree>
      <p:nvGrpSpPr>
        <p:cNvPr id="1" name=""/>
        <p:cNvGrpSpPr/>
        <p:nvPr/>
      </p:nvGrpSpPr>
      <p:grpSpPr>
        <a:xfrm>
          <a:off x="0" y="0"/>
          <a:ext cx="0" cy="0"/>
          <a:chOff x="0" y="0"/>
          <a:chExt cx="0" cy="0"/>
        </a:xfrm>
      </p:grpSpPr>
      <p:grpSp>
        <p:nvGrpSpPr>
          <p:cNvPr id="4" name="Group 5"/>
          <p:cNvGrpSpPr>
            <a:grpSpLocks noChangeAspect="1"/>
          </p:cNvGrpSpPr>
          <p:nvPr userDrawn="1"/>
        </p:nvGrpSpPr>
        <p:grpSpPr bwMode="auto">
          <a:xfrm>
            <a:off x="8172450" y="6357938"/>
            <a:ext cx="576263" cy="400050"/>
            <a:chOff x="7727" y="1983"/>
            <a:chExt cx="1536" cy="1065"/>
          </a:xfrm>
        </p:grpSpPr>
        <p:sp>
          <p:nvSpPr>
            <p:cNvPr id="5" name="Arc 6"/>
            <p:cNvSpPr>
              <a:spLocks noChangeAspect="1"/>
            </p:cNvSpPr>
            <p:nvPr/>
          </p:nvSpPr>
          <p:spPr bwMode="auto">
            <a:xfrm flipV="1">
              <a:off x="7727" y="2169"/>
              <a:ext cx="1536" cy="444"/>
            </a:xfrm>
            <a:custGeom>
              <a:avLst/>
              <a:gdLst>
                <a:gd name="T0" fmla="*/ 0 w 42476"/>
                <a:gd name="T1" fmla="*/ 0 h 28368"/>
                <a:gd name="T2" fmla="*/ 0 w 42476"/>
                <a:gd name="T3" fmla="*/ 0 h 28368"/>
                <a:gd name="T4" fmla="*/ 0 w 42476"/>
                <a:gd name="T5" fmla="*/ 0 h 28368"/>
                <a:gd name="T6" fmla="*/ 0 60000 65536"/>
                <a:gd name="T7" fmla="*/ 0 60000 65536"/>
                <a:gd name="T8" fmla="*/ 0 60000 65536"/>
              </a:gdLst>
              <a:ahLst/>
              <a:cxnLst>
                <a:cxn ang="T6">
                  <a:pos x="T0" y="T1"/>
                </a:cxn>
                <a:cxn ang="T7">
                  <a:pos x="T2" y="T3"/>
                </a:cxn>
                <a:cxn ang="T8">
                  <a:pos x="T4" y="T5"/>
                </a:cxn>
              </a:cxnLst>
              <a:rect l="0" t="0" r="r" b="b"/>
              <a:pathLst>
                <a:path w="42476" h="28368" fill="none" extrusionOk="0">
                  <a:moveTo>
                    <a:pt x="41388" y="-1"/>
                  </a:moveTo>
                  <a:cubicBezTo>
                    <a:pt x="42108" y="2183"/>
                    <a:pt x="42476" y="4468"/>
                    <a:pt x="42476" y="6768"/>
                  </a:cubicBezTo>
                  <a:cubicBezTo>
                    <a:pt x="42476" y="18697"/>
                    <a:pt x="32805" y="28368"/>
                    <a:pt x="20876" y="28368"/>
                  </a:cubicBezTo>
                  <a:cubicBezTo>
                    <a:pt x="11081" y="28368"/>
                    <a:pt x="2513" y="21778"/>
                    <a:pt x="-1" y="12312"/>
                  </a:cubicBezTo>
                </a:path>
                <a:path w="42476" h="28368" stroke="0" extrusionOk="0">
                  <a:moveTo>
                    <a:pt x="41388" y="-1"/>
                  </a:moveTo>
                  <a:cubicBezTo>
                    <a:pt x="42108" y="2183"/>
                    <a:pt x="42476" y="4468"/>
                    <a:pt x="42476" y="6768"/>
                  </a:cubicBezTo>
                  <a:cubicBezTo>
                    <a:pt x="42476" y="18697"/>
                    <a:pt x="32805" y="28368"/>
                    <a:pt x="20876" y="28368"/>
                  </a:cubicBezTo>
                  <a:cubicBezTo>
                    <a:pt x="11081" y="28368"/>
                    <a:pt x="2513" y="21778"/>
                    <a:pt x="-1" y="12312"/>
                  </a:cubicBezTo>
                  <a:lnTo>
                    <a:pt x="20876" y="6768"/>
                  </a:lnTo>
                  <a:lnTo>
                    <a:pt x="41388" y="-1"/>
                  </a:lnTo>
                  <a:close/>
                </a:path>
              </a:pathLst>
            </a:custGeom>
            <a:noFill/>
            <a:ln w="38100">
              <a:solidFill>
                <a:srgbClr val="80808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6" name="WordArt 7"/>
            <p:cNvSpPr>
              <a:spLocks noChangeAspect="1" noChangeArrowheads="1" noChangeShapeType="1" noTextEdit="1"/>
            </p:cNvSpPr>
            <p:nvPr/>
          </p:nvSpPr>
          <p:spPr bwMode="auto">
            <a:xfrm>
              <a:off x="7736" y="2427"/>
              <a:ext cx="1457" cy="621"/>
            </a:xfrm>
            <a:prstGeom prst="rect">
              <a:avLst/>
            </a:prstGeom>
          </p:spPr>
          <p:txBody>
            <a:bodyPr wrap="none" fromWordArt="1">
              <a:prstTxWarp prst="textCanDown">
                <a:avLst>
                  <a:gd name="adj" fmla="val 33333"/>
                </a:avLst>
              </a:prstTxWarp>
            </a:bodyPr>
            <a:lstStyle/>
            <a:p>
              <a:pPr algn="ctr"/>
              <a:r>
                <a:rPr lang="de-DE" sz="3600" kern="10" spc="720">
                  <a:ln w="9525">
                    <a:solidFill>
                      <a:srgbClr val="000000"/>
                    </a:solidFill>
                    <a:round/>
                    <a:headEnd/>
                    <a:tailEnd/>
                  </a:ln>
                  <a:solidFill>
                    <a:srgbClr val="C0C0C0"/>
                  </a:solidFill>
                  <a:latin typeface="Arial Black" panose="020B0A04020102020204" pitchFamily="34" charset="0"/>
                </a:rPr>
                <a:t>D  daktik</a:t>
              </a:r>
            </a:p>
          </p:txBody>
        </p:sp>
        <p:sp>
          <p:nvSpPr>
            <p:cNvPr id="7" name="Oval 8"/>
            <p:cNvSpPr>
              <a:spLocks noChangeAspect="1" noChangeArrowheads="1"/>
            </p:cNvSpPr>
            <p:nvPr/>
          </p:nvSpPr>
          <p:spPr bwMode="auto">
            <a:xfrm>
              <a:off x="8658" y="1983"/>
              <a:ext cx="106" cy="114"/>
            </a:xfrm>
            <a:prstGeom prst="ellipse">
              <a:avLst/>
            </a:prstGeom>
            <a:solidFill>
              <a:srgbClr val="0000FF"/>
            </a:solidFill>
            <a:ln w="9525">
              <a:solidFill>
                <a:srgbClr val="000000"/>
              </a:solidFill>
              <a:round/>
              <a:headEnd/>
              <a:tailEnd/>
            </a:ln>
          </p:spPr>
          <p:txBody>
            <a:bodyPr/>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defRPr/>
              </a:pPr>
              <a:endParaRPr lang="de-DE" altLang="de-DE" sz="2400"/>
            </a:p>
          </p:txBody>
        </p:sp>
        <p:sp>
          <p:nvSpPr>
            <p:cNvPr id="8" name="Rectangle 9"/>
            <p:cNvSpPr>
              <a:spLocks noChangeAspect="1" noChangeArrowheads="1"/>
            </p:cNvSpPr>
            <p:nvPr/>
          </p:nvSpPr>
          <p:spPr bwMode="auto">
            <a:xfrm>
              <a:off x="8641" y="2127"/>
              <a:ext cx="135" cy="249"/>
            </a:xfrm>
            <a:prstGeom prst="rect">
              <a:avLst/>
            </a:prstGeom>
            <a:solidFill>
              <a:srgbClr val="0000FF"/>
            </a:solidFill>
            <a:ln w="9525">
              <a:solidFill>
                <a:srgbClr val="000000"/>
              </a:solidFill>
              <a:miter lim="800000"/>
              <a:headEnd/>
              <a:tailEnd/>
            </a:ln>
          </p:spPr>
          <p:txBody>
            <a:bodyPr/>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defRPr/>
              </a:pPr>
              <a:endParaRPr lang="de-DE" altLang="de-DE" sz="2400"/>
            </a:p>
          </p:txBody>
        </p:sp>
        <p:sp>
          <p:nvSpPr>
            <p:cNvPr id="9" name="Oval 10"/>
            <p:cNvSpPr>
              <a:spLocks noChangeAspect="1" noChangeArrowheads="1"/>
            </p:cNvSpPr>
            <p:nvPr/>
          </p:nvSpPr>
          <p:spPr bwMode="auto">
            <a:xfrm>
              <a:off x="8527" y="2008"/>
              <a:ext cx="106" cy="118"/>
            </a:xfrm>
            <a:prstGeom prst="ellipse">
              <a:avLst/>
            </a:prstGeom>
            <a:solidFill>
              <a:srgbClr val="FFFF00"/>
            </a:solidFill>
            <a:ln w="9525">
              <a:solidFill>
                <a:srgbClr val="000000"/>
              </a:solidFill>
              <a:round/>
              <a:headEnd/>
              <a:tailEnd/>
            </a:ln>
          </p:spPr>
          <p:txBody>
            <a:bodyPr/>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defRPr/>
              </a:pPr>
              <a:endParaRPr lang="de-DE" altLang="de-DE" sz="2400"/>
            </a:p>
          </p:txBody>
        </p:sp>
        <p:sp>
          <p:nvSpPr>
            <p:cNvPr id="10" name="Rectangle 11"/>
            <p:cNvSpPr>
              <a:spLocks noChangeAspect="1" noChangeArrowheads="1"/>
            </p:cNvSpPr>
            <p:nvPr/>
          </p:nvSpPr>
          <p:spPr bwMode="auto">
            <a:xfrm>
              <a:off x="8510" y="2156"/>
              <a:ext cx="140" cy="245"/>
            </a:xfrm>
            <a:prstGeom prst="rect">
              <a:avLst/>
            </a:prstGeom>
            <a:solidFill>
              <a:srgbClr val="FFFF00"/>
            </a:solidFill>
            <a:ln w="9525">
              <a:solidFill>
                <a:srgbClr val="000000"/>
              </a:solidFill>
              <a:miter lim="800000"/>
              <a:headEnd/>
              <a:tailEnd/>
            </a:ln>
          </p:spPr>
          <p:txBody>
            <a:bodyPr/>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defRPr/>
              </a:pPr>
              <a:endParaRPr lang="de-DE" altLang="de-DE" sz="2400"/>
            </a:p>
          </p:txBody>
        </p:sp>
        <p:sp>
          <p:nvSpPr>
            <p:cNvPr id="11" name="Oval 12"/>
            <p:cNvSpPr>
              <a:spLocks noChangeAspect="1" noChangeArrowheads="1"/>
            </p:cNvSpPr>
            <p:nvPr/>
          </p:nvSpPr>
          <p:spPr bwMode="auto">
            <a:xfrm>
              <a:off x="8772" y="2118"/>
              <a:ext cx="106" cy="114"/>
            </a:xfrm>
            <a:prstGeom prst="ellipse">
              <a:avLst/>
            </a:prstGeom>
            <a:solidFill>
              <a:srgbClr val="FF0000"/>
            </a:solidFill>
            <a:ln w="9525">
              <a:solidFill>
                <a:srgbClr val="000000"/>
              </a:solidFill>
              <a:round/>
              <a:headEnd/>
              <a:tailEnd/>
            </a:ln>
          </p:spPr>
          <p:txBody>
            <a:bodyPr/>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defRPr/>
              </a:pPr>
              <a:endParaRPr lang="de-DE" altLang="de-DE" sz="2400"/>
            </a:p>
          </p:txBody>
        </p:sp>
        <p:sp>
          <p:nvSpPr>
            <p:cNvPr id="12" name="Rectangle 13"/>
            <p:cNvSpPr>
              <a:spLocks noChangeAspect="1" noChangeArrowheads="1"/>
            </p:cNvSpPr>
            <p:nvPr/>
          </p:nvSpPr>
          <p:spPr bwMode="auto">
            <a:xfrm>
              <a:off x="8755" y="2262"/>
              <a:ext cx="140" cy="245"/>
            </a:xfrm>
            <a:prstGeom prst="rect">
              <a:avLst/>
            </a:prstGeom>
            <a:solidFill>
              <a:srgbClr val="FF0000"/>
            </a:solidFill>
            <a:ln w="9525">
              <a:solidFill>
                <a:srgbClr val="000000"/>
              </a:solidFill>
              <a:miter lim="800000"/>
              <a:headEnd/>
              <a:tailEnd/>
            </a:ln>
          </p:spPr>
          <p:txBody>
            <a:bodyPr/>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defRPr/>
              </a:pPr>
              <a:endParaRPr lang="de-DE" altLang="de-DE" sz="2400"/>
            </a:p>
          </p:txBody>
        </p:sp>
        <p:sp>
          <p:nvSpPr>
            <p:cNvPr id="13" name="Oval 14"/>
            <p:cNvSpPr>
              <a:spLocks noChangeAspect="1" noChangeArrowheads="1"/>
            </p:cNvSpPr>
            <p:nvPr/>
          </p:nvSpPr>
          <p:spPr bwMode="auto">
            <a:xfrm>
              <a:off x="8315" y="2055"/>
              <a:ext cx="106" cy="114"/>
            </a:xfrm>
            <a:prstGeom prst="ellipse">
              <a:avLst/>
            </a:prstGeom>
            <a:solidFill>
              <a:srgbClr val="00FF00"/>
            </a:solidFill>
            <a:ln w="9525">
              <a:solidFill>
                <a:srgbClr val="000000"/>
              </a:solidFill>
              <a:round/>
              <a:headEnd/>
              <a:tailEnd/>
            </a:ln>
          </p:spPr>
          <p:txBody>
            <a:bodyPr/>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defRPr/>
              </a:pPr>
              <a:endParaRPr lang="de-DE" altLang="de-DE" sz="2400"/>
            </a:p>
          </p:txBody>
        </p:sp>
        <p:sp>
          <p:nvSpPr>
            <p:cNvPr id="14" name="Rectangle 15"/>
            <p:cNvSpPr>
              <a:spLocks noChangeAspect="1" noChangeArrowheads="1"/>
            </p:cNvSpPr>
            <p:nvPr/>
          </p:nvSpPr>
          <p:spPr bwMode="auto">
            <a:xfrm>
              <a:off x="8298" y="2199"/>
              <a:ext cx="140" cy="245"/>
            </a:xfrm>
            <a:prstGeom prst="rect">
              <a:avLst/>
            </a:prstGeom>
            <a:solidFill>
              <a:srgbClr val="00FF00"/>
            </a:solidFill>
            <a:ln w="9525">
              <a:solidFill>
                <a:srgbClr val="000000"/>
              </a:solidFill>
              <a:miter lim="800000"/>
              <a:headEnd/>
              <a:tailEnd/>
            </a:ln>
          </p:spPr>
          <p:txBody>
            <a:bodyPr/>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defRPr/>
              </a:pPr>
              <a:endParaRPr lang="de-DE" altLang="de-DE" sz="2400"/>
            </a:p>
          </p:txBody>
        </p:sp>
        <p:sp>
          <p:nvSpPr>
            <p:cNvPr id="15" name="Oval 16"/>
            <p:cNvSpPr>
              <a:spLocks noChangeAspect="1" noChangeArrowheads="1"/>
            </p:cNvSpPr>
            <p:nvPr/>
          </p:nvSpPr>
          <p:spPr bwMode="auto">
            <a:xfrm>
              <a:off x="8239" y="2114"/>
              <a:ext cx="106" cy="114"/>
            </a:xfrm>
            <a:prstGeom prst="ellipse">
              <a:avLst/>
            </a:prstGeom>
            <a:solidFill>
              <a:srgbClr val="0000FF"/>
            </a:solidFill>
            <a:ln w="9525">
              <a:solidFill>
                <a:srgbClr val="000000"/>
              </a:solidFill>
              <a:round/>
              <a:headEnd/>
              <a:tailEnd/>
            </a:ln>
          </p:spPr>
          <p:txBody>
            <a:bodyPr/>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defRPr/>
              </a:pPr>
              <a:endParaRPr lang="de-DE" altLang="de-DE" sz="2400"/>
            </a:p>
          </p:txBody>
        </p:sp>
        <p:sp>
          <p:nvSpPr>
            <p:cNvPr id="16" name="Rectangle 17"/>
            <p:cNvSpPr>
              <a:spLocks noChangeAspect="1" noChangeArrowheads="1"/>
            </p:cNvSpPr>
            <p:nvPr/>
          </p:nvSpPr>
          <p:spPr bwMode="auto">
            <a:xfrm>
              <a:off x="8218" y="2258"/>
              <a:ext cx="140" cy="245"/>
            </a:xfrm>
            <a:prstGeom prst="rect">
              <a:avLst/>
            </a:prstGeom>
            <a:solidFill>
              <a:srgbClr val="0000FF"/>
            </a:solidFill>
            <a:ln w="9525">
              <a:solidFill>
                <a:srgbClr val="000000"/>
              </a:solidFill>
              <a:miter lim="800000"/>
              <a:headEnd/>
              <a:tailEnd/>
            </a:ln>
          </p:spPr>
          <p:txBody>
            <a:bodyPr/>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defRPr/>
              </a:pPr>
              <a:endParaRPr lang="de-DE" altLang="de-DE" sz="2400"/>
            </a:p>
          </p:txBody>
        </p:sp>
        <p:grpSp>
          <p:nvGrpSpPr>
            <p:cNvPr id="17" name="Group 18"/>
            <p:cNvGrpSpPr>
              <a:grpSpLocks noChangeAspect="1"/>
            </p:cNvGrpSpPr>
            <p:nvPr/>
          </p:nvGrpSpPr>
          <p:grpSpPr bwMode="auto">
            <a:xfrm>
              <a:off x="7928" y="2493"/>
              <a:ext cx="141" cy="504"/>
              <a:chOff x="1595" y="3161"/>
              <a:chExt cx="439" cy="1567"/>
            </a:xfrm>
          </p:grpSpPr>
          <p:sp>
            <p:nvSpPr>
              <p:cNvPr id="18" name="Oval 19"/>
              <p:cNvSpPr>
                <a:spLocks noChangeAspect="1" noChangeArrowheads="1"/>
              </p:cNvSpPr>
              <p:nvPr/>
            </p:nvSpPr>
            <p:spPr bwMode="auto">
              <a:xfrm>
                <a:off x="1654" y="3165"/>
                <a:ext cx="329" cy="355"/>
              </a:xfrm>
              <a:prstGeom prst="ellipse">
                <a:avLst/>
              </a:prstGeom>
              <a:solidFill>
                <a:srgbClr val="FF0000"/>
              </a:solidFill>
              <a:ln w="9525">
                <a:solidFill>
                  <a:srgbClr val="000000"/>
                </a:solidFill>
                <a:round/>
                <a:headEnd/>
                <a:tailEnd/>
              </a:ln>
            </p:spPr>
            <p:txBody>
              <a:bodyPr/>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defRPr/>
                </a:pPr>
                <a:endParaRPr lang="de-DE" altLang="de-DE" sz="2400"/>
              </a:p>
            </p:txBody>
          </p:sp>
          <p:sp>
            <p:nvSpPr>
              <p:cNvPr id="19" name="Rectangle 20"/>
              <p:cNvSpPr>
                <a:spLocks noChangeAspect="1" noChangeArrowheads="1"/>
              </p:cNvSpPr>
              <p:nvPr/>
            </p:nvSpPr>
            <p:spPr bwMode="auto">
              <a:xfrm>
                <a:off x="1628" y="3638"/>
                <a:ext cx="408" cy="1091"/>
              </a:xfrm>
              <a:prstGeom prst="rect">
                <a:avLst/>
              </a:prstGeom>
              <a:solidFill>
                <a:srgbClr val="FF0000"/>
              </a:solidFill>
              <a:ln w="9525">
                <a:solidFill>
                  <a:srgbClr val="000000"/>
                </a:solidFill>
                <a:miter lim="800000"/>
                <a:headEnd/>
                <a:tailEnd/>
              </a:ln>
            </p:spPr>
            <p:txBody>
              <a:bodyPr/>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defRPr/>
                </a:pPr>
                <a:endParaRPr lang="de-DE" altLang="de-DE" sz="2400"/>
              </a:p>
            </p:txBody>
          </p:sp>
        </p:grpSp>
      </p:grpSp>
      <p:pic>
        <p:nvPicPr>
          <p:cNvPr id="20" name="Picture 23" descr="Didaktik der Biologie"/>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0825" y="6096000"/>
            <a:ext cx="71437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1" name="Fußzeilenplatzhalter 5"/>
          <p:cNvSpPr>
            <a:spLocks noGrp="1"/>
          </p:cNvSpPr>
          <p:nvPr>
            <p:ph type="ftr" sz="quarter" idx="10"/>
          </p:nvPr>
        </p:nvSpPr>
        <p:spPr>
          <a:xfrm>
            <a:off x="1692275" y="6308725"/>
            <a:ext cx="575945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a:lvl1pPr>
          </a:lstStyle>
          <a:p>
            <a:pPr>
              <a:defRPr/>
            </a:pPr>
            <a:r>
              <a:rPr lang="de-DE" altLang="de-DE"/>
              <a:t>AD W. Wagner, Didaktik Chemie, &amp; AD Dr. F.-J. Scharfenberg, Didaktik Biologie, Universität Bayreuth</a:t>
            </a:r>
          </a:p>
        </p:txBody>
      </p:sp>
    </p:spTree>
    <p:extLst>
      <p:ext uri="{BB962C8B-B14F-4D97-AF65-F5344CB8AC3E}">
        <p14:creationId xmlns:p14="http://schemas.microsoft.com/office/powerpoint/2010/main" val="29816860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
        <p:nvSpPr>
          <p:cNvPr id="2" name="Datumsplatzhalter 3"/>
          <p:cNvSpPr>
            <a:spLocks noGrp="1"/>
          </p:cNvSpPr>
          <p:nvPr>
            <p:ph type="dt" sz="half" idx="10"/>
          </p:nvPr>
        </p:nvSpPr>
        <p:spPr>
          <a:xfrm>
            <a:off x="457200" y="6356350"/>
            <a:ext cx="2133600" cy="365125"/>
          </a:xfrm>
          <a:prstGeom prst="rect">
            <a:avLst/>
          </a:prstGeom>
        </p:spPr>
        <p:txBody>
          <a:bodyPr/>
          <a:lstStyle>
            <a:lvl1pPr>
              <a:defRPr/>
            </a:lvl1pPr>
          </a:lstStyle>
          <a:p>
            <a:pPr>
              <a:defRPr/>
            </a:pPr>
            <a:fld id="{ED4D90EB-FB99-4958-9A4E-C4F027EE1AD5}" type="datetime1">
              <a:rPr lang="de-DE"/>
              <a:pPr>
                <a:defRPr/>
              </a:pPr>
              <a:t>28.06.2021</a:t>
            </a:fld>
            <a:endParaRPr lang="en-US"/>
          </a:p>
        </p:txBody>
      </p:sp>
      <p:sp>
        <p:nvSpPr>
          <p:cNvPr id="3" name="Fußzeilenplatzhalter 4"/>
          <p:cNvSpPr>
            <a:spLocks noGrp="1"/>
          </p:cNvSpPr>
          <p:nvPr>
            <p:ph type="ftr" sz="quarter" idx="11"/>
          </p:nvPr>
        </p:nvSpPr>
        <p:spPr>
          <a:xfrm>
            <a:off x="3124200" y="6356350"/>
            <a:ext cx="2895600" cy="365125"/>
          </a:xfrm>
          <a:prstGeom prst="rect">
            <a:avLst/>
          </a:prstGeom>
        </p:spPr>
        <p:txBody>
          <a:bodyPr/>
          <a:lstStyle>
            <a:lvl1pPr>
              <a:defRPr/>
            </a:lvl1pPr>
          </a:lstStyle>
          <a:p>
            <a:pPr>
              <a:defRPr/>
            </a:pPr>
            <a:r>
              <a:rPr lang="en-US"/>
              <a:t>Pathway Consortium Meeting - Bayreuth, 10-12 October 2011</a:t>
            </a:r>
          </a:p>
        </p:txBody>
      </p:sp>
      <p:sp>
        <p:nvSpPr>
          <p:cNvPr id="4" name="Foliennummernplatzhalt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1B64EF53-8CC2-437D-883D-9549C8858A84}" type="slidenum">
              <a:rPr/>
              <a:pPr>
                <a:defRPr/>
              </a:pPr>
              <a:t>‹Nr.›</a:t>
            </a:fld>
            <a:endParaRPr lang="en-US"/>
          </a:p>
        </p:txBody>
      </p:sp>
    </p:spTree>
    <p:extLst>
      <p:ext uri="{BB962C8B-B14F-4D97-AF65-F5344CB8AC3E}">
        <p14:creationId xmlns:p14="http://schemas.microsoft.com/office/powerpoint/2010/main" val="25866564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AndTwoObj">
  <p:cSld name="Titel, Inhal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p>
            <a:r>
              <a:rPr lang="de-DE"/>
              <a:t>Titelmasterformat durch Klicken bearbeiten</a:t>
            </a:r>
          </a:p>
        </p:txBody>
      </p:sp>
      <p:sp>
        <p:nvSpPr>
          <p:cNvPr id="3" name="Inhaltsplatzhalter 2"/>
          <p:cNvSpPr>
            <a:spLocks noGrp="1"/>
          </p:cNvSpPr>
          <p:nvPr>
            <p:ph sz="half" idx="1"/>
          </p:nvPr>
        </p:nvSpPr>
        <p:spPr>
          <a:xfrm>
            <a:off x="457200" y="1600200"/>
            <a:ext cx="4038600" cy="4525963"/>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quarter" idx="2"/>
          </p:nvPr>
        </p:nvSpPr>
        <p:spPr>
          <a:xfrm>
            <a:off x="4648200" y="1600200"/>
            <a:ext cx="4038600" cy="2185988"/>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Inhaltsplatzhalter 4"/>
          <p:cNvSpPr>
            <a:spLocks noGrp="1"/>
          </p:cNvSpPr>
          <p:nvPr>
            <p:ph sz="quarter" idx="3"/>
          </p:nvPr>
        </p:nvSpPr>
        <p:spPr>
          <a:xfrm>
            <a:off x="4648200" y="3938588"/>
            <a:ext cx="4038600" cy="2187575"/>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9729630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143000" y="1122363"/>
            <a:ext cx="6858000" cy="2387600"/>
          </a:xfrm>
        </p:spPr>
        <p:txBody>
          <a:bodyPr anchor="b"/>
          <a:lstStyle>
            <a:lvl1pPr algn="ctr">
              <a:defRPr sz="6000"/>
            </a:lvl1pPr>
          </a:lstStyle>
          <a:p>
            <a:r>
              <a:rPr lang="de-DE"/>
              <a:t>Titelmasterformat durch Klicken bearbeiten</a:t>
            </a:r>
          </a:p>
        </p:txBody>
      </p:sp>
      <p:sp>
        <p:nvSpPr>
          <p:cNvPr id="3" name="Untertitel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p>
        </p:txBody>
      </p:sp>
      <p:sp>
        <p:nvSpPr>
          <p:cNvPr id="4" name="Rectangle 4"/>
          <p:cNvSpPr>
            <a:spLocks noGrp="1" noChangeArrowheads="1"/>
          </p:cNvSpPr>
          <p:nvPr>
            <p:ph type="dt" sz="half" idx="10"/>
          </p:nvPr>
        </p:nvSpPr>
        <p:spPr>
          <a:ln/>
        </p:spPr>
        <p:txBody>
          <a:bodyPr/>
          <a:lstStyle>
            <a:lvl1pPr>
              <a:defRPr/>
            </a:lvl1pPr>
          </a:lstStyle>
          <a:p>
            <a:pPr>
              <a:defRPr/>
            </a:pPr>
            <a:fld id="{048F2B8A-7635-489D-8148-8D7145298749}" type="datetimeFigureOut">
              <a:rPr lang="de-DE" altLang="de-DE"/>
              <a:pPr>
                <a:defRPr/>
              </a:pPr>
              <a:t>28.06.2021</a:t>
            </a:fld>
            <a:endParaRPr lang="de-DE" alt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ltLang="de-DE"/>
          </a:p>
        </p:txBody>
      </p:sp>
      <p:sp>
        <p:nvSpPr>
          <p:cNvPr id="6" name="Rectangle 6"/>
          <p:cNvSpPr>
            <a:spLocks noGrp="1" noChangeArrowheads="1"/>
          </p:cNvSpPr>
          <p:nvPr>
            <p:ph type="sldNum" sz="quarter" idx="12"/>
          </p:nvPr>
        </p:nvSpPr>
        <p:spPr>
          <a:ln/>
        </p:spPr>
        <p:txBody>
          <a:bodyPr/>
          <a:lstStyle>
            <a:lvl1pPr>
              <a:defRPr/>
            </a:lvl1pPr>
          </a:lstStyle>
          <a:p>
            <a:pPr>
              <a:defRPr/>
            </a:pPr>
            <a:fld id="{B89F88C9-CDD7-4101-AB08-29C5A057CD7D}" type="slidenum">
              <a:rPr lang="de-DE" altLang="de-DE"/>
              <a:pPr>
                <a:defRPr/>
              </a:pPr>
              <a:t>‹Nr.›</a:t>
            </a:fld>
            <a:endParaRPr lang="de-DE" altLang="de-DE"/>
          </a:p>
        </p:txBody>
      </p:sp>
    </p:spTree>
    <p:extLst>
      <p:ext uri="{BB962C8B-B14F-4D97-AF65-F5344CB8AC3E}">
        <p14:creationId xmlns:p14="http://schemas.microsoft.com/office/powerpoint/2010/main" val="26602011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4"/>
          <p:cNvSpPr>
            <a:spLocks noGrp="1" noChangeArrowheads="1"/>
          </p:cNvSpPr>
          <p:nvPr>
            <p:ph type="dt" sz="half" idx="10"/>
          </p:nvPr>
        </p:nvSpPr>
        <p:spPr>
          <a:ln/>
        </p:spPr>
        <p:txBody>
          <a:bodyPr/>
          <a:lstStyle>
            <a:lvl1pPr>
              <a:defRPr/>
            </a:lvl1pPr>
          </a:lstStyle>
          <a:p>
            <a:pPr>
              <a:defRPr/>
            </a:pPr>
            <a:fld id="{8E8F5A41-3A64-4D21-BE73-BFDCD8B780FA}" type="datetimeFigureOut">
              <a:rPr lang="de-DE" altLang="de-DE"/>
              <a:pPr>
                <a:defRPr/>
              </a:pPr>
              <a:t>28.06.2021</a:t>
            </a:fld>
            <a:endParaRPr lang="de-DE" alt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ltLang="de-DE"/>
          </a:p>
        </p:txBody>
      </p:sp>
      <p:sp>
        <p:nvSpPr>
          <p:cNvPr id="6" name="Rectangle 6"/>
          <p:cNvSpPr>
            <a:spLocks noGrp="1" noChangeArrowheads="1"/>
          </p:cNvSpPr>
          <p:nvPr>
            <p:ph type="sldNum" sz="quarter" idx="12"/>
          </p:nvPr>
        </p:nvSpPr>
        <p:spPr>
          <a:ln/>
        </p:spPr>
        <p:txBody>
          <a:bodyPr/>
          <a:lstStyle>
            <a:lvl1pPr>
              <a:defRPr/>
            </a:lvl1pPr>
          </a:lstStyle>
          <a:p>
            <a:pPr>
              <a:defRPr/>
            </a:pPr>
            <a:fld id="{B99298ED-8646-4E76-A50E-DA02B7DAF621}" type="slidenum">
              <a:rPr lang="de-DE" altLang="de-DE"/>
              <a:pPr>
                <a:defRPr/>
              </a:pPr>
              <a:t>‹Nr.›</a:t>
            </a:fld>
            <a:endParaRPr lang="de-DE" altLang="de-DE"/>
          </a:p>
        </p:txBody>
      </p:sp>
    </p:spTree>
    <p:extLst>
      <p:ext uri="{BB962C8B-B14F-4D97-AF65-F5344CB8AC3E}">
        <p14:creationId xmlns:p14="http://schemas.microsoft.com/office/powerpoint/2010/main" val="15442064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23888" y="1709738"/>
            <a:ext cx="7886700" cy="2852737"/>
          </a:xfrm>
        </p:spPr>
        <p:txBody>
          <a:bodyPr anchor="b"/>
          <a:lstStyle>
            <a:lvl1pPr>
              <a:defRPr sz="6000"/>
            </a:lvl1pPr>
          </a:lstStyle>
          <a:p>
            <a:r>
              <a:rPr lang="de-DE"/>
              <a:t>Titelmasterformat durch Klicken bearbeiten</a:t>
            </a:r>
          </a:p>
        </p:txBody>
      </p:sp>
      <p:sp>
        <p:nvSpPr>
          <p:cNvPr id="3" name="Textplatzhalt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de-DE"/>
              <a:t>Textmasterformat bearbeiten</a:t>
            </a:r>
          </a:p>
        </p:txBody>
      </p:sp>
      <p:sp>
        <p:nvSpPr>
          <p:cNvPr id="4" name="Rectangle 4"/>
          <p:cNvSpPr>
            <a:spLocks noGrp="1" noChangeArrowheads="1"/>
          </p:cNvSpPr>
          <p:nvPr>
            <p:ph type="dt" sz="half" idx="10"/>
          </p:nvPr>
        </p:nvSpPr>
        <p:spPr>
          <a:ln/>
        </p:spPr>
        <p:txBody>
          <a:bodyPr/>
          <a:lstStyle>
            <a:lvl1pPr>
              <a:defRPr/>
            </a:lvl1pPr>
          </a:lstStyle>
          <a:p>
            <a:pPr>
              <a:defRPr/>
            </a:pPr>
            <a:fld id="{80798A4D-5963-4C1E-BF50-4A00958C374D}" type="datetimeFigureOut">
              <a:rPr lang="de-DE" altLang="de-DE"/>
              <a:pPr>
                <a:defRPr/>
              </a:pPr>
              <a:t>28.06.2021</a:t>
            </a:fld>
            <a:endParaRPr lang="de-DE" alt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ltLang="de-DE"/>
          </a:p>
        </p:txBody>
      </p:sp>
      <p:sp>
        <p:nvSpPr>
          <p:cNvPr id="6" name="Rectangle 6"/>
          <p:cNvSpPr>
            <a:spLocks noGrp="1" noChangeArrowheads="1"/>
          </p:cNvSpPr>
          <p:nvPr>
            <p:ph type="sldNum" sz="quarter" idx="12"/>
          </p:nvPr>
        </p:nvSpPr>
        <p:spPr>
          <a:ln/>
        </p:spPr>
        <p:txBody>
          <a:bodyPr/>
          <a:lstStyle>
            <a:lvl1pPr>
              <a:defRPr/>
            </a:lvl1pPr>
          </a:lstStyle>
          <a:p>
            <a:pPr>
              <a:defRPr/>
            </a:pPr>
            <a:fld id="{1AFEE713-721E-44A6-9153-50A5BC6703AF}" type="slidenum">
              <a:rPr lang="de-DE" altLang="de-DE"/>
              <a:pPr>
                <a:defRPr/>
              </a:pPr>
              <a:t>‹Nr.›</a:t>
            </a:fld>
            <a:endParaRPr lang="de-DE" altLang="de-DE"/>
          </a:p>
        </p:txBody>
      </p:sp>
    </p:spTree>
    <p:extLst>
      <p:ext uri="{BB962C8B-B14F-4D97-AF65-F5344CB8AC3E}">
        <p14:creationId xmlns:p14="http://schemas.microsoft.com/office/powerpoint/2010/main" val="39258851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57200" y="1600200"/>
            <a:ext cx="4038600" cy="4525963"/>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600200"/>
            <a:ext cx="4038600" cy="4525963"/>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4"/>
          <p:cNvSpPr>
            <a:spLocks noGrp="1" noChangeArrowheads="1"/>
          </p:cNvSpPr>
          <p:nvPr>
            <p:ph type="dt" sz="half" idx="10"/>
          </p:nvPr>
        </p:nvSpPr>
        <p:spPr>
          <a:ln/>
        </p:spPr>
        <p:txBody>
          <a:bodyPr/>
          <a:lstStyle>
            <a:lvl1pPr>
              <a:defRPr/>
            </a:lvl1pPr>
          </a:lstStyle>
          <a:p>
            <a:pPr>
              <a:defRPr/>
            </a:pPr>
            <a:fld id="{3772A404-7DA4-4F30-8F24-B4C6CA906E18}" type="datetimeFigureOut">
              <a:rPr lang="de-DE" altLang="de-DE"/>
              <a:pPr>
                <a:defRPr/>
              </a:pPr>
              <a:t>28.06.2021</a:t>
            </a:fld>
            <a:endParaRPr lang="de-DE" alt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ltLang="de-DE"/>
          </a:p>
        </p:txBody>
      </p:sp>
      <p:sp>
        <p:nvSpPr>
          <p:cNvPr id="7" name="Rectangle 6"/>
          <p:cNvSpPr>
            <a:spLocks noGrp="1" noChangeArrowheads="1"/>
          </p:cNvSpPr>
          <p:nvPr>
            <p:ph type="sldNum" sz="quarter" idx="12"/>
          </p:nvPr>
        </p:nvSpPr>
        <p:spPr>
          <a:ln/>
        </p:spPr>
        <p:txBody>
          <a:bodyPr/>
          <a:lstStyle>
            <a:lvl1pPr>
              <a:defRPr/>
            </a:lvl1pPr>
          </a:lstStyle>
          <a:p>
            <a:pPr>
              <a:defRPr/>
            </a:pPr>
            <a:fld id="{F3D3FE64-C3D9-4294-8FC0-C43D2A03E057}" type="slidenum">
              <a:rPr lang="de-DE" altLang="de-DE"/>
              <a:pPr>
                <a:defRPr/>
              </a:pPr>
              <a:t>‹Nr.›</a:t>
            </a:fld>
            <a:endParaRPr lang="de-DE" altLang="de-DE"/>
          </a:p>
        </p:txBody>
      </p:sp>
    </p:spTree>
    <p:extLst>
      <p:ext uri="{BB962C8B-B14F-4D97-AF65-F5344CB8AC3E}">
        <p14:creationId xmlns:p14="http://schemas.microsoft.com/office/powerpoint/2010/main" val="22008369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30238" y="365125"/>
            <a:ext cx="7886700" cy="1325563"/>
          </a:xfrm>
        </p:spPr>
        <p:txBody>
          <a:bodyPr/>
          <a:lstStyle/>
          <a:p>
            <a:r>
              <a:rPr lang="de-DE"/>
              <a:t>Titelmasterformat durch Klicken bearbeiten</a:t>
            </a:r>
          </a:p>
        </p:txBody>
      </p:sp>
      <p:sp>
        <p:nvSpPr>
          <p:cNvPr id="3" name="Textplatzhalt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630238" y="2505075"/>
            <a:ext cx="3868737"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29150" y="2505075"/>
            <a:ext cx="3887788"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Rectangle 4"/>
          <p:cNvSpPr>
            <a:spLocks noGrp="1" noChangeArrowheads="1"/>
          </p:cNvSpPr>
          <p:nvPr>
            <p:ph type="dt" sz="half" idx="10"/>
          </p:nvPr>
        </p:nvSpPr>
        <p:spPr>
          <a:ln/>
        </p:spPr>
        <p:txBody>
          <a:bodyPr/>
          <a:lstStyle>
            <a:lvl1pPr>
              <a:defRPr/>
            </a:lvl1pPr>
          </a:lstStyle>
          <a:p>
            <a:pPr>
              <a:defRPr/>
            </a:pPr>
            <a:fld id="{D265C1F8-FAC9-4BBF-BA2B-951DDD858112}" type="datetimeFigureOut">
              <a:rPr lang="de-DE" altLang="de-DE"/>
              <a:pPr>
                <a:defRPr/>
              </a:pPr>
              <a:t>28.06.2021</a:t>
            </a:fld>
            <a:endParaRPr lang="de-DE" altLang="de-DE"/>
          </a:p>
        </p:txBody>
      </p:sp>
      <p:sp>
        <p:nvSpPr>
          <p:cNvPr id="8" name="Rectangle 5"/>
          <p:cNvSpPr>
            <a:spLocks noGrp="1" noChangeArrowheads="1"/>
          </p:cNvSpPr>
          <p:nvPr>
            <p:ph type="ftr" sz="quarter" idx="11"/>
          </p:nvPr>
        </p:nvSpPr>
        <p:spPr>
          <a:ln/>
        </p:spPr>
        <p:txBody>
          <a:bodyPr/>
          <a:lstStyle>
            <a:lvl1pPr>
              <a:defRPr/>
            </a:lvl1pPr>
          </a:lstStyle>
          <a:p>
            <a:pPr>
              <a:defRPr/>
            </a:pPr>
            <a:endParaRPr lang="de-DE" altLang="de-DE"/>
          </a:p>
        </p:txBody>
      </p:sp>
      <p:sp>
        <p:nvSpPr>
          <p:cNvPr id="9" name="Rectangle 6"/>
          <p:cNvSpPr>
            <a:spLocks noGrp="1" noChangeArrowheads="1"/>
          </p:cNvSpPr>
          <p:nvPr>
            <p:ph type="sldNum" sz="quarter" idx="12"/>
          </p:nvPr>
        </p:nvSpPr>
        <p:spPr>
          <a:ln/>
        </p:spPr>
        <p:txBody>
          <a:bodyPr/>
          <a:lstStyle>
            <a:lvl1pPr>
              <a:defRPr/>
            </a:lvl1pPr>
          </a:lstStyle>
          <a:p>
            <a:pPr>
              <a:defRPr/>
            </a:pPr>
            <a:fld id="{FB16E0C3-2C67-4F7D-A351-807BF3F7F350}" type="slidenum">
              <a:rPr lang="de-DE" altLang="de-DE"/>
              <a:pPr>
                <a:defRPr/>
              </a:pPr>
              <a:t>‹Nr.›</a:t>
            </a:fld>
            <a:endParaRPr lang="de-DE" altLang="de-DE"/>
          </a:p>
        </p:txBody>
      </p:sp>
    </p:spTree>
    <p:extLst>
      <p:ext uri="{BB962C8B-B14F-4D97-AF65-F5344CB8AC3E}">
        <p14:creationId xmlns:p14="http://schemas.microsoft.com/office/powerpoint/2010/main" val="24490698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bwMode="auto">
          <a:xfrm>
            <a:off x="0" y="3175"/>
            <a:ext cx="9144000" cy="617538"/>
          </a:xfrm>
          <a:prstGeom prst="rect">
            <a:avLst/>
          </a:prstGeom>
          <a:solidFill>
            <a:schemeClr val="bg1">
              <a:lumMod val="75000"/>
            </a:schemeClr>
          </a:solid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de-DE" altLang="de-DE"/>
              <a:t>9 Animationen und Simulationen</a:t>
            </a:r>
          </a:p>
        </p:txBody>
      </p:sp>
      <p:sp>
        <p:nvSpPr>
          <p:cNvPr id="1027" name="Rectangle 3"/>
          <p:cNvSpPr>
            <a:spLocks noGrp="1" noChangeArrowheads="1"/>
          </p:cNvSpPr>
          <p:nvPr>
            <p:ph type="body" idx="1"/>
          </p:nvPr>
        </p:nvSpPr>
        <p:spPr bwMode="auto">
          <a:xfrm>
            <a:off x="685800" y="1295400"/>
            <a:ext cx="77724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Waren aktuelle Missionen (zum Mars, Jupiter oder Saturn) Thema im Unterricht? Wenn ja, in welchem Fach?</a:t>
            </a:r>
          </a:p>
          <a:p>
            <a:pPr lvl="0"/>
            <a:r>
              <a:rPr lang="de-DE" altLang="de-DE"/>
              <a:t>dhdfgh</a:t>
            </a:r>
          </a:p>
        </p:txBody>
      </p:sp>
      <p:grpSp>
        <p:nvGrpSpPr>
          <p:cNvPr id="1028" name="Group 5"/>
          <p:cNvGrpSpPr>
            <a:grpSpLocks noChangeAspect="1"/>
          </p:cNvGrpSpPr>
          <p:nvPr userDrawn="1"/>
        </p:nvGrpSpPr>
        <p:grpSpPr bwMode="auto">
          <a:xfrm>
            <a:off x="8172450" y="6357938"/>
            <a:ext cx="576263" cy="400050"/>
            <a:chOff x="7727" y="1983"/>
            <a:chExt cx="1536" cy="1065"/>
          </a:xfrm>
        </p:grpSpPr>
        <p:sp>
          <p:nvSpPr>
            <p:cNvPr id="1031" name="Arc 6"/>
            <p:cNvSpPr>
              <a:spLocks noChangeAspect="1"/>
            </p:cNvSpPr>
            <p:nvPr/>
          </p:nvSpPr>
          <p:spPr bwMode="auto">
            <a:xfrm flipV="1">
              <a:off x="7727" y="2169"/>
              <a:ext cx="1536" cy="444"/>
            </a:xfrm>
            <a:custGeom>
              <a:avLst/>
              <a:gdLst>
                <a:gd name="T0" fmla="*/ 0 w 42476"/>
                <a:gd name="T1" fmla="*/ 0 h 28368"/>
                <a:gd name="T2" fmla="*/ 0 w 42476"/>
                <a:gd name="T3" fmla="*/ 0 h 28368"/>
                <a:gd name="T4" fmla="*/ 0 w 42476"/>
                <a:gd name="T5" fmla="*/ 0 h 28368"/>
                <a:gd name="T6" fmla="*/ 0 60000 65536"/>
                <a:gd name="T7" fmla="*/ 0 60000 65536"/>
                <a:gd name="T8" fmla="*/ 0 60000 65536"/>
              </a:gdLst>
              <a:ahLst/>
              <a:cxnLst>
                <a:cxn ang="T6">
                  <a:pos x="T0" y="T1"/>
                </a:cxn>
                <a:cxn ang="T7">
                  <a:pos x="T2" y="T3"/>
                </a:cxn>
                <a:cxn ang="T8">
                  <a:pos x="T4" y="T5"/>
                </a:cxn>
              </a:cxnLst>
              <a:rect l="0" t="0" r="r" b="b"/>
              <a:pathLst>
                <a:path w="42476" h="28368" fill="none" extrusionOk="0">
                  <a:moveTo>
                    <a:pt x="41388" y="-1"/>
                  </a:moveTo>
                  <a:cubicBezTo>
                    <a:pt x="42108" y="2183"/>
                    <a:pt x="42476" y="4468"/>
                    <a:pt x="42476" y="6768"/>
                  </a:cubicBezTo>
                  <a:cubicBezTo>
                    <a:pt x="42476" y="18697"/>
                    <a:pt x="32805" y="28368"/>
                    <a:pt x="20876" y="28368"/>
                  </a:cubicBezTo>
                  <a:cubicBezTo>
                    <a:pt x="11081" y="28368"/>
                    <a:pt x="2513" y="21778"/>
                    <a:pt x="-1" y="12312"/>
                  </a:cubicBezTo>
                </a:path>
                <a:path w="42476" h="28368" stroke="0" extrusionOk="0">
                  <a:moveTo>
                    <a:pt x="41388" y="-1"/>
                  </a:moveTo>
                  <a:cubicBezTo>
                    <a:pt x="42108" y="2183"/>
                    <a:pt x="42476" y="4468"/>
                    <a:pt x="42476" y="6768"/>
                  </a:cubicBezTo>
                  <a:cubicBezTo>
                    <a:pt x="42476" y="18697"/>
                    <a:pt x="32805" y="28368"/>
                    <a:pt x="20876" y="28368"/>
                  </a:cubicBezTo>
                  <a:cubicBezTo>
                    <a:pt x="11081" y="28368"/>
                    <a:pt x="2513" y="21778"/>
                    <a:pt x="-1" y="12312"/>
                  </a:cubicBezTo>
                  <a:lnTo>
                    <a:pt x="20876" y="6768"/>
                  </a:lnTo>
                  <a:lnTo>
                    <a:pt x="41388" y="-1"/>
                  </a:lnTo>
                  <a:close/>
                </a:path>
              </a:pathLst>
            </a:custGeom>
            <a:noFill/>
            <a:ln w="38100">
              <a:solidFill>
                <a:srgbClr val="80808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1032" name="WordArt 7"/>
            <p:cNvSpPr>
              <a:spLocks noChangeAspect="1" noChangeArrowheads="1" noChangeShapeType="1" noTextEdit="1"/>
            </p:cNvSpPr>
            <p:nvPr/>
          </p:nvSpPr>
          <p:spPr bwMode="auto">
            <a:xfrm>
              <a:off x="7736" y="2427"/>
              <a:ext cx="1457" cy="621"/>
            </a:xfrm>
            <a:prstGeom prst="rect">
              <a:avLst/>
            </a:prstGeom>
          </p:spPr>
          <p:txBody>
            <a:bodyPr wrap="none" fromWordArt="1">
              <a:prstTxWarp prst="textCanDown">
                <a:avLst>
                  <a:gd name="adj" fmla="val 33333"/>
                </a:avLst>
              </a:prstTxWarp>
            </a:bodyPr>
            <a:lstStyle/>
            <a:p>
              <a:pPr algn="ctr"/>
              <a:r>
                <a:rPr lang="de-DE" sz="3600" kern="10" spc="720">
                  <a:ln w="9525">
                    <a:solidFill>
                      <a:srgbClr val="000000"/>
                    </a:solidFill>
                    <a:round/>
                    <a:headEnd/>
                    <a:tailEnd/>
                  </a:ln>
                  <a:solidFill>
                    <a:srgbClr val="C0C0C0"/>
                  </a:solidFill>
                  <a:latin typeface="Arial Black" panose="020B0A04020102020204" pitchFamily="34" charset="0"/>
                </a:rPr>
                <a:t>D  daktik</a:t>
              </a:r>
            </a:p>
          </p:txBody>
        </p:sp>
        <p:sp>
          <p:nvSpPr>
            <p:cNvPr id="1033" name="Oval 8"/>
            <p:cNvSpPr>
              <a:spLocks noChangeAspect="1" noChangeArrowheads="1"/>
            </p:cNvSpPr>
            <p:nvPr/>
          </p:nvSpPr>
          <p:spPr bwMode="auto">
            <a:xfrm>
              <a:off x="8658" y="1983"/>
              <a:ext cx="106" cy="114"/>
            </a:xfrm>
            <a:prstGeom prst="ellipse">
              <a:avLst/>
            </a:prstGeom>
            <a:solidFill>
              <a:srgbClr val="0000FF"/>
            </a:solidFill>
            <a:ln w="9525">
              <a:solidFill>
                <a:srgbClr val="000000"/>
              </a:solidFill>
              <a:round/>
              <a:headEnd/>
              <a:tailEnd/>
            </a:ln>
          </p:spPr>
          <p:txBody>
            <a:bodyPr/>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defRPr/>
              </a:pPr>
              <a:endParaRPr lang="de-DE" altLang="de-DE" sz="2400"/>
            </a:p>
          </p:txBody>
        </p:sp>
        <p:sp>
          <p:nvSpPr>
            <p:cNvPr id="1034" name="Rectangle 9"/>
            <p:cNvSpPr>
              <a:spLocks noChangeAspect="1" noChangeArrowheads="1"/>
            </p:cNvSpPr>
            <p:nvPr/>
          </p:nvSpPr>
          <p:spPr bwMode="auto">
            <a:xfrm>
              <a:off x="8641" y="2127"/>
              <a:ext cx="135" cy="249"/>
            </a:xfrm>
            <a:prstGeom prst="rect">
              <a:avLst/>
            </a:prstGeom>
            <a:solidFill>
              <a:srgbClr val="0000FF"/>
            </a:solidFill>
            <a:ln w="9525">
              <a:solidFill>
                <a:srgbClr val="000000"/>
              </a:solidFill>
              <a:miter lim="800000"/>
              <a:headEnd/>
              <a:tailEnd/>
            </a:ln>
          </p:spPr>
          <p:txBody>
            <a:bodyPr/>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defRPr/>
              </a:pPr>
              <a:endParaRPr lang="de-DE" altLang="de-DE" sz="2400"/>
            </a:p>
          </p:txBody>
        </p:sp>
        <p:sp>
          <p:nvSpPr>
            <p:cNvPr id="1035" name="Oval 10"/>
            <p:cNvSpPr>
              <a:spLocks noChangeAspect="1" noChangeArrowheads="1"/>
            </p:cNvSpPr>
            <p:nvPr/>
          </p:nvSpPr>
          <p:spPr bwMode="auto">
            <a:xfrm>
              <a:off x="8527" y="2008"/>
              <a:ext cx="106" cy="118"/>
            </a:xfrm>
            <a:prstGeom prst="ellipse">
              <a:avLst/>
            </a:prstGeom>
            <a:solidFill>
              <a:srgbClr val="FFFF00"/>
            </a:solidFill>
            <a:ln w="9525">
              <a:solidFill>
                <a:srgbClr val="000000"/>
              </a:solidFill>
              <a:round/>
              <a:headEnd/>
              <a:tailEnd/>
            </a:ln>
          </p:spPr>
          <p:txBody>
            <a:bodyPr/>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defRPr/>
              </a:pPr>
              <a:endParaRPr lang="de-DE" altLang="de-DE" sz="2400"/>
            </a:p>
          </p:txBody>
        </p:sp>
        <p:sp>
          <p:nvSpPr>
            <p:cNvPr id="1036" name="Rectangle 11"/>
            <p:cNvSpPr>
              <a:spLocks noChangeAspect="1" noChangeArrowheads="1"/>
            </p:cNvSpPr>
            <p:nvPr/>
          </p:nvSpPr>
          <p:spPr bwMode="auto">
            <a:xfrm>
              <a:off x="8510" y="2156"/>
              <a:ext cx="140" cy="245"/>
            </a:xfrm>
            <a:prstGeom prst="rect">
              <a:avLst/>
            </a:prstGeom>
            <a:solidFill>
              <a:srgbClr val="FFFF00"/>
            </a:solidFill>
            <a:ln w="9525">
              <a:solidFill>
                <a:srgbClr val="000000"/>
              </a:solidFill>
              <a:miter lim="800000"/>
              <a:headEnd/>
              <a:tailEnd/>
            </a:ln>
          </p:spPr>
          <p:txBody>
            <a:bodyPr/>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defRPr/>
              </a:pPr>
              <a:endParaRPr lang="de-DE" altLang="de-DE" sz="2400"/>
            </a:p>
          </p:txBody>
        </p:sp>
        <p:sp>
          <p:nvSpPr>
            <p:cNvPr id="1037" name="Oval 12"/>
            <p:cNvSpPr>
              <a:spLocks noChangeAspect="1" noChangeArrowheads="1"/>
            </p:cNvSpPr>
            <p:nvPr/>
          </p:nvSpPr>
          <p:spPr bwMode="auto">
            <a:xfrm>
              <a:off x="8772" y="2118"/>
              <a:ext cx="106" cy="114"/>
            </a:xfrm>
            <a:prstGeom prst="ellipse">
              <a:avLst/>
            </a:prstGeom>
            <a:solidFill>
              <a:srgbClr val="FF0000"/>
            </a:solidFill>
            <a:ln w="9525">
              <a:solidFill>
                <a:srgbClr val="000000"/>
              </a:solidFill>
              <a:round/>
              <a:headEnd/>
              <a:tailEnd/>
            </a:ln>
          </p:spPr>
          <p:txBody>
            <a:bodyPr/>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defRPr/>
              </a:pPr>
              <a:endParaRPr lang="de-DE" altLang="de-DE" sz="2400"/>
            </a:p>
          </p:txBody>
        </p:sp>
        <p:sp>
          <p:nvSpPr>
            <p:cNvPr id="1038" name="Rectangle 13"/>
            <p:cNvSpPr>
              <a:spLocks noChangeAspect="1" noChangeArrowheads="1"/>
            </p:cNvSpPr>
            <p:nvPr/>
          </p:nvSpPr>
          <p:spPr bwMode="auto">
            <a:xfrm>
              <a:off x="8755" y="2262"/>
              <a:ext cx="140" cy="245"/>
            </a:xfrm>
            <a:prstGeom prst="rect">
              <a:avLst/>
            </a:prstGeom>
            <a:solidFill>
              <a:srgbClr val="FF0000"/>
            </a:solidFill>
            <a:ln w="9525">
              <a:solidFill>
                <a:srgbClr val="000000"/>
              </a:solidFill>
              <a:miter lim="800000"/>
              <a:headEnd/>
              <a:tailEnd/>
            </a:ln>
          </p:spPr>
          <p:txBody>
            <a:bodyPr/>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defRPr/>
              </a:pPr>
              <a:endParaRPr lang="de-DE" altLang="de-DE" sz="2400"/>
            </a:p>
          </p:txBody>
        </p:sp>
        <p:sp>
          <p:nvSpPr>
            <p:cNvPr id="1039" name="Oval 14"/>
            <p:cNvSpPr>
              <a:spLocks noChangeAspect="1" noChangeArrowheads="1"/>
            </p:cNvSpPr>
            <p:nvPr/>
          </p:nvSpPr>
          <p:spPr bwMode="auto">
            <a:xfrm>
              <a:off x="8315" y="2055"/>
              <a:ext cx="106" cy="114"/>
            </a:xfrm>
            <a:prstGeom prst="ellipse">
              <a:avLst/>
            </a:prstGeom>
            <a:solidFill>
              <a:srgbClr val="00FF00"/>
            </a:solidFill>
            <a:ln w="9525">
              <a:solidFill>
                <a:srgbClr val="000000"/>
              </a:solidFill>
              <a:round/>
              <a:headEnd/>
              <a:tailEnd/>
            </a:ln>
          </p:spPr>
          <p:txBody>
            <a:bodyPr/>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defRPr/>
              </a:pPr>
              <a:endParaRPr lang="de-DE" altLang="de-DE" sz="2400"/>
            </a:p>
          </p:txBody>
        </p:sp>
        <p:sp>
          <p:nvSpPr>
            <p:cNvPr id="1040" name="Rectangle 15"/>
            <p:cNvSpPr>
              <a:spLocks noChangeAspect="1" noChangeArrowheads="1"/>
            </p:cNvSpPr>
            <p:nvPr/>
          </p:nvSpPr>
          <p:spPr bwMode="auto">
            <a:xfrm>
              <a:off x="8298" y="2199"/>
              <a:ext cx="140" cy="245"/>
            </a:xfrm>
            <a:prstGeom prst="rect">
              <a:avLst/>
            </a:prstGeom>
            <a:solidFill>
              <a:srgbClr val="00FF00"/>
            </a:solidFill>
            <a:ln w="9525">
              <a:solidFill>
                <a:srgbClr val="000000"/>
              </a:solidFill>
              <a:miter lim="800000"/>
              <a:headEnd/>
              <a:tailEnd/>
            </a:ln>
          </p:spPr>
          <p:txBody>
            <a:bodyPr/>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defRPr/>
              </a:pPr>
              <a:endParaRPr lang="de-DE" altLang="de-DE" sz="2400"/>
            </a:p>
          </p:txBody>
        </p:sp>
        <p:sp>
          <p:nvSpPr>
            <p:cNvPr id="1041" name="Oval 16"/>
            <p:cNvSpPr>
              <a:spLocks noChangeAspect="1" noChangeArrowheads="1"/>
            </p:cNvSpPr>
            <p:nvPr/>
          </p:nvSpPr>
          <p:spPr bwMode="auto">
            <a:xfrm>
              <a:off x="8239" y="2114"/>
              <a:ext cx="106" cy="114"/>
            </a:xfrm>
            <a:prstGeom prst="ellipse">
              <a:avLst/>
            </a:prstGeom>
            <a:solidFill>
              <a:srgbClr val="0000FF"/>
            </a:solidFill>
            <a:ln w="9525">
              <a:solidFill>
                <a:srgbClr val="000000"/>
              </a:solidFill>
              <a:round/>
              <a:headEnd/>
              <a:tailEnd/>
            </a:ln>
          </p:spPr>
          <p:txBody>
            <a:bodyPr/>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defRPr/>
              </a:pPr>
              <a:endParaRPr lang="de-DE" altLang="de-DE" sz="2400"/>
            </a:p>
          </p:txBody>
        </p:sp>
        <p:sp>
          <p:nvSpPr>
            <p:cNvPr id="1042" name="Rectangle 17"/>
            <p:cNvSpPr>
              <a:spLocks noChangeAspect="1" noChangeArrowheads="1"/>
            </p:cNvSpPr>
            <p:nvPr/>
          </p:nvSpPr>
          <p:spPr bwMode="auto">
            <a:xfrm>
              <a:off x="8218" y="2258"/>
              <a:ext cx="140" cy="245"/>
            </a:xfrm>
            <a:prstGeom prst="rect">
              <a:avLst/>
            </a:prstGeom>
            <a:solidFill>
              <a:srgbClr val="0000FF"/>
            </a:solidFill>
            <a:ln w="9525">
              <a:solidFill>
                <a:srgbClr val="000000"/>
              </a:solidFill>
              <a:miter lim="800000"/>
              <a:headEnd/>
              <a:tailEnd/>
            </a:ln>
          </p:spPr>
          <p:txBody>
            <a:bodyPr/>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defRPr/>
              </a:pPr>
              <a:endParaRPr lang="de-DE" altLang="de-DE" sz="2400"/>
            </a:p>
          </p:txBody>
        </p:sp>
        <p:grpSp>
          <p:nvGrpSpPr>
            <p:cNvPr id="1043" name="Group 18"/>
            <p:cNvGrpSpPr>
              <a:grpSpLocks noChangeAspect="1"/>
            </p:cNvGrpSpPr>
            <p:nvPr/>
          </p:nvGrpSpPr>
          <p:grpSpPr bwMode="auto">
            <a:xfrm>
              <a:off x="7928" y="2493"/>
              <a:ext cx="141" cy="504"/>
              <a:chOff x="1595" y="3161"/>
              <a:chExt cx="439" cy="1567"/>
            </a:xfrm>
          </p:grpSpPr>
          <p:sp>
            <p:nvSpPr>
              <p:cNvPr id="1044" name="Oval 19"/>
              <p:cNvSpPr>
                <a:spLocks noChangeAspect="1" noChangeArrowheads="1"/>
              </p:cNvSpPr>
              <p:nvPr/>
            </p:nvSpPr>
            <p:spPr bwMode="auto">
              <a:xfrm>
                <a:off x="1654" y="3165"/>
                <a:ext cx="329" cy="355"/>
              </a:xfrm>
              <a:prstGeom prst="ellipse">
                <a:avLst/>
              </a:prstGeom>
              <a:solidFill>
                <a:srgbClr val="FF0000"/>
              </a:solidFill>
              <a:ln w="9525">
                <a:solidFill>
                  <a:srgbClr val="000000"/>
                </a:solidFill>
                <a:round/>
                <a:headEnd/>
                <a:tailEnd/>
              </a:ln>
            </p:spPr>
            <p:txBody>
              <a:bodyPr/>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defRPr/>
                </a:pPr>
                <a:endParaRPr lang="de-DE" altLang="de-DE" sz="2400"/>
              </a:p>
            </p:txBody>
          </p:sp>
          <p:sp>
            <p:nvSpPr>
              <p:cNvPr id="1045" name="Rectangle 20"/>
              <p:cNvSpPr>
                <a:spLocks noChangeAspect="1" noChangeArrowheads="1"/>
              </p:cNvSpPr>
              <p:nvPr/>
            </p:nvSpPr>
            <p:spPr bwMode="auto">
              <a:xfrm>
                <a:off x="1628" y="3638"/>
                <a:ext cx="408" cy="1091"/>
              </a:xfrm>
              <a:prstGeom prst="rect">
                <a:avLst/>
              </a:prstGeom>
              <a:solidFill>
                <a:srgbClr val="FF0000"/>
              </a:solidFill>
              <a:ln w="9525">
                <a:solidFill>
                  <a:srgbClr val="000000"/>
                </a:solidFill>
                <a:miter lim="800000"/>
                <a:headEnd/>
                <a:tailEnd/>
              </a:ln>
            </p:spPr>
            <p:txBody>
              <a:bodyPr/>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defRPr/>
                </a:pPr>
                <a:endParaRPr lang="de-DE" altLang="de-DE" sz="2400"/>
              </a:p>
            </p:txBody>
          </p:sp>
        </p:grpSp>
      </p:grpSp>
      <p:pic>
        <p:nvPicPr>
          <p:cNvPr id="1029" name="Picture 21" descr="compman_k"/>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47650" y="6381750"/>
            <a:ext cx="1011238"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0" name="Fußzeilenplatzhalter 5"/>
          <p:cNvSpPr>
            <a:spLocks/>
          </p:cNvSpPr>
          <p:nvPr/>
        </p:nvSpPr>
        <p:spPr bwMode="auto">
          <a:xfrm>
            <a:off x="1692275" y="6308725"/>
            <a:ext cx="57594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defRPr/>
            </a:pPr>
            <a:r>
              <a:rPr lang="de-DE" altLang="de-DE"/>
              <a:t>AD W. Wagner, Didaktik Chemie, &amp; AD Dr. F.-J. Scharfenberg, Didaktik Biologie, Universität Bayreuth</a:t>
            </a:r>
          </a:p>
        </p:txBody>
      </p:sp>
    </p:spTree>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18" r:id="rId4"/>
  </p:sldLayoutIdLst>
  <p:hf sldNum="0" hdr="0" dt="0"/>
  <p:txStyles>
    <p:titleStyle>
      <a:lvl1pPr algn="ctr" rtl="0" eaLnBrk="0" fontAlgn="base" hangingPunct="0">
        <a:spcBef>
          <a:spcPct val="0"/>
        </a:spcBef>
        <a:spcAft>
          <a:spcPct val="0"/>
        </a:spcAft>
        <a:defRPr sz="3600" b="1">
          <a:solidFill>
            <a:schemeClr val="tx1"/>
          </a:solidFill>
          <a:latin typeface="+mj-lt"/>
          <a:ea typeface="+mj-ea"/>
          <a:cs typeface="+mj-cs"/>
        </a:defRPr>
      </a:lvl1pPr>
      <a:lvl2pPr algn="ctr" rtl="0" eaLnBrk="0" fontAlgn="base" hangingPunct="0">
        <a:spcBef>
          <a:spcPct val="0"/>
        </a:spcBef>
        <a:spcAft>
          <a:spcPct val="0"/>
        </a:spcAft>
        <a:defRPr sz="3600" b="1">
          <a:solidFill>
            <a:schemeClr val="tx1"/>
          </a:solidFill>
          <a:latin typeface="Arial" charset="0"/>
        </a:defRPr>
      </a:lvl2pPr>
      <a:lvl3pPr algn="ctr" rtl="0" eaLnBrk="0" fontAlgn="base" hangingPunct="0">
        <a:spcBef>
          <a:spcPct val="0"/>
        </a:spcBef>
        <a:spcAft>
          <a:spcPct val="0"/>
        </a:spcAft>
        <a:defRPr sz="3600" b="1">
          <a:solidFill>
            <a:schemeClr val="tx1"/>
          </a:solidFill>
          <a:latin typeface="Arial" charset="0"/>
        </a:defRPr>
      </a:lvl3pPr>
      <a:lvl4pPr algn="ctr" rtl="0" eaLnBrk="0" fontAlgn="base" hangingPunct="0">
        <a:spcBef>
          <a:spcPct val="0"/>
        </a:spcBef>
        <a:spcAft>
          <a:spcPct val="0"/>
        </a:spcAft>
        <a:defRPr sz="3600" b="1">
          <a:solidFill>
            <a:schemeClr val="tx1"/>
          </a:solidFill>
          <a:latin typeface="Arial" charset="0"/>
        </a:defRPr>
      </a:lvl4pPr>
      <a:lvl5pPr algn="ctr" rtl="0" eaLnBrk="0" fontAlgn="base" hangingPunct="0">
        <a:spcBef>
          <a:spcPct val="0"/>
        </a:spcBef>
        <a:spcAft>
          <a:spcPct val="0"/>
        </a:spcAft>
        <a:defRPr sz="3600" b="1">
          <a:solidFill>
            <a:schemeClr val="tx1"/>
          </a:solidFill>
          <a:latin typeface="Arial" charset="0"/>
        </a:defRPr>
      </a:lvl5pPr>
      <a:lvl6pPr marL="457200" algn="ctr" rtl="0" fontAlgn="base">
        <a:spcBef>
          <a:spcPct val="0"/>
        </a:spcBef>
        <a:spcAft>
          <a:spcPct val="0"/>
        </a:spcAft>
        <a:defRPr sz="3600" b="1">
          <a:solidFill>
            <a:srgbClr val="800000"/>
          </a:solidFill>
          <a:latin typeface="Arial" charset="0"/>
        </a:defRPr>
      </a:lvl6pPr>
      <a:lvl7pPr marL="914400" algn="ctr" rtl="0" fontAlgn="base">
        <a:spcBef>
          <a:spcPct val="0"/>
        </a:spcBef>
        <a:spcAft>
          <a:spcPct val="0"/>
        </a:spcAft>
        <a:defRPr sz="3600" b="1">
          <a:solidFill>
            <a:srgbClr val="800000"/>
          </a:solidFill>
          <a:latin typeface="Arial" charset="0"/>
        </a:defRPr>
      </a:lvl7pPr>
      <a:lvl8pPr marL="1371600" algn="ctr" rtl="0" fontAlgn="base">
        <a:spcBef>
          <a:spcPct val="0"/>
        </a:spcBef>
        <a:spcAft>
          <a:spcPct val="0"/>
        </a:spcAft>
        <a:defRPr sz="3600" b="1">
          <a:solidFill>
            <a:srgbClr val="800000"/>
          </a:solidFill>
          <a:latin typeface="Arial" charset="0"/>
        </a:defRPr>
      </a:lvl8pPr>
      <a:lvl9pPr marL="1828800" algn="ctr" rtl="0" fontAlgn="base">
        <a:spcBef>
          <a:spcPct val="0"/>
        </a:spcBef>
        <a:spcAft>
          <a:spcPct val="0"/>
        </a:spcAft>
        <a:defRPr sz="3600" b="1">
          <a:solidFill>
            <a:srgbClr val="800000"/>
          </a:solidFill>
          <a:latin typeface="Arial" charset="0"/>
        </a:defRPr>
      </a:lvl9pPr>
    </p:titleStyle>
    <p:bodyStyle>
      <a:lvl1pPr marL="457200" indent="-457200" algn="l" rtl="0" eaLnBrk="0" fontAlgn="base" hangingPunct="0">
        <a:spcBef>
          <a:spcPct val="20000"/>
        </a:spcBef>
        <a:spcAft>
          <a:spcPct val="0"/>
        </a:spcAft>
        <a:buAutoNum type="arabicPeriod"/>
        <a:defRPr sz="2400">
          <a:solidFill>
            <a:schemeClr val="tx1"/>
          </a:solidFill>
          <a:latin typeface="+mn-lt"/>
          <a:ea typeface="+mn-ea"/>
          <a:cs typeface="+mn-cs"/>
        </a:defRPr>
      </a:lvl1pPr>
      <a:lvl2pPr marL="990600" indent="-533400" algn="l" rtl="0" eaLnBrk="0" fontAlgn="base" hangingPunct="0">
        <a:spcBef>
          <a:spcPct val="20000"/>
        </a:spcBef>
        <a:spcAft>
          <a:spcPct val="0"/>
        </a:spcAft>
        <a:buChar char="–"/>
        <a:defRPr sz="2800">
          <a:solidFill>
            <a:srgbClr val="800000"/>
          </a:solidFill>
          <a:latin typeface="+mn-lt"/>
        </a:defRPr>
      </a:lvl2pPr>
      <a:lvl3pPr marL="1371600" indent="-457200" algn="l" rtl="0" eaLnBrk="0" fontAlgn="base" hangingPunct="0">
        <a:spcBef>
          <a:spcPct val="20000"/>
        </a:spcBef>
        <a:spcAft>
          <a:spcPct val="0"/>
        </a:spcAft>
        <a:buChar char="•"/>
        <a:defRPr sz="2400">
          <a:solidFill>
            <a:srgbClr val="800000"/>
          </a:solidFill>
          <a:latin typeface="+mn-lt"/>
        </a:defRPr>
      </a:lvl3pPr>
      <a:lvl4pPr marL="1752600" indent="-381000" algn="l" rtl="0" eaLnBrk="0" fontAlgn="base" hangingPunct="0">
        <a:spcBef>
          <a:spcPct val="20000"/>
        </a:spcBef>
        <a:spcAft>
          <a:spcPct val="0"/>
        </a:spcAft>
        <a:buChar char="–"/>
        <a:defRPr sz="2000">
          <a:solidFill>
            <a:srgbClr val="800000"/>
          </a:solidFill>
          <a:latin typeface="+mn-lt"/>
        </a:defRPr>
      </a:lvl4pPr>
      <a:lvl5pPr marL="2209800" indent="-381000" algn="l" rtl="0" eaLnBrk="0" fontAlgn="base" hangingPunct="0">
        <a:spcBef>
          <a:spcPct val="20000"/>
        </a:spcBef>
        <a:spcAft>
          <a:spcPct val="0"/>
        </a:spcAft>
        <a:buChar char="»"/>
        <a:defRPr sz="2000">
          <a:solidFill>
            <a:srgbClr val="800000"/>
          </a:solidFill>
          <a:latin typeface="+mn-lt"/>
        </a:defRPr>
      </a:lvl5pPr>
      <a:lvl6pPr marL="2667000" indent="-381000" algn="l" rtl="0" fontAlgn="base">
        <a:spcBef>
          <a:spcPct val="20000"/>
        </a:spcBef>
        <a:spcAft>
          <a:spcPct val="0"/>
        </a:spcAft>
        <a:buChar char="»"/>
        <a:defRPr sz="2000">
          <a:solidFill>
            <a:srgbClr val="800000"/>
          </a:solidFill>
          <a:latin typeface="+mn-lt"/>
        </a:defRPr>
      </a:lvl6pPr>
      <a:lvl7pPr marL="3124200" indent="-381000" algn="l" rtl="0" fontAlgn="base">
        <a:spcBef>
          <a:spcPct val="20000"/>
        </a:spcBef>
        <a:spcAft>
          <a:spcPct val="0"/>
        </a:spcAft>
        <a:buChar char="»"/>
        <a:defRPr sz="2000">
          <a:solidFill>
            <a:srgbClr val="800000"/>
          </a:solidFill>
          <a:latin typeface="+mn-lt"/>
        </a:defRPr>
      </a:lvl7pPr>
      <a:lvl8pPr marL="3581400" indent="-381000" algn="l" rtl="0" fontAlgn="base">
        <a:spcBef>
          <a:spcPct val="20000"/>
        </a:spcBef>
        <a:spcAft>
          <a:spcPct val="0"/>
        </a:spcAft>
        <a:buChar char="»"/>
        <a:defRPr sz="2000">
          <a:solidFill>
            <a:srgbClr val="800000"/>
          </a:solidFill>
          <a:latin typeface="+mn-lt"/>
        </a:defRPr>
      </a:lvl8pPr>
      <a:lvl9pPr marL="4038600" indent="-381000" algn="l" rtl="0" fontAlgn="base">
        <a:spcBef>
          <a:spcPct val="20000"/>
        </a:spcBef>
        <a:spcAft>
          <a:spcPct val="0"/>
        </a:spcAft>
        <a:buChar char="»"/>
        <a:defRPr sz="2000">
          <a:solidFill>
            <a:srgbClr val="800000"/>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de-DE" altLang="de-DE"/>
              <a:t>Titelmasterformat durch Klicken bearbeiten</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altLang="de-DE"/>
              <a:t>Textmasterformate durch Klicken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sp>
        <p:nvSpPr>
          <p:cNvPr id="5018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400"/>
            </a:lvl1pPr>
          </a:lstStyle>
          <a:p>
            <a:pPr>
              <a:defRPr/>
            </a:pPr>
            <a:fld id="{1104E17F-EE6C-466D-A098-93470860E798}" type="datetimeFigureOut">
              <a:rPr lang="de-DE" altLang="de-DE"/>
              <a:pPr>
                <a:defRPr/>
              </a:pPr>
              <a:t>28.06.2021</a:t>
            </a:fld>
            <a:endParaRPr lang="de-DE" altLang="de-DE"/>
          </a:p>
        </p:txBody>
      </p:sp>
      <p:sp>
        <p:nvSpPr>
          <p:cNvPr id="50181"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de-DE" altLang="de-DE"/>
          </a:p>
        </p:txBody>
      </p:sp>
      <p:sp>
        <p:nvSpPr>
          <p:cNvPr id="50182"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AC5E9852-1407-47AD-8DB0-818184EEC5B4}" type="slidenum">
              <a:rPr lang="de-DE" altLang="de-DE"/>
              <a:pPr>
                <a:defRPr/>
              </a:pPr>
              <a:t>‹Nr.›</a:t>
            </a:fld>
            <a:endParaRPr lang="de-DE" altLang="de-DE"/>
          </a:p>
        </p:txBody>
      </p:sp>
    </p:spTree>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76DB9F3E-008B-4DA6-AA36-DA9739C2C3D7}"/>
              </a:ext>
            </a:extLst>
          </p:cNvPr>
          <p:cNvSpPr>
            <a:spLocks noGrp="1" noChangeArrowheads="1"/>
          </p:cNvSpPr>
          <p:nvPr>
            <p:ph type="title"/>
          </p:nvPr>
        </p:nvSpPr>
        <p:spPr bwMode="auto">
          <a:xfrm>
            <a:off x="0" y="3175"/>
            <a:ext cx="9144000" cy="617538"/>
          </a:xfrm>
          <a:prstGeom prst="rect">
            <a:avLst/>
          </a:prstGeom>
          <a:solidFill>
            <a:schemeClr val="bg1">
              <a:lumMod val="75000"/>
            </a:schemeClr>
          </a:solid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de-DE" dirty="0"/>
              <a:t>Zahl der zu erwartenden Dateien</a:t>
            </a:r>
          </a:p>
        </p:txBody>
      </p:sp>
      <p:sp>
        <p:nvSpPr>
          <p:cNvPr id="1027" name="Rectangle 3">
            <a:extLst>
              <a:ext uri="{FF2B5EF4-FFF2-40B4-BE49-F238E27FC236}">
                <a16:creationId xmlns:a16="http://schemas.microsoft.com/office/drawing/2014/main" id="{8AC03E4D-C99B-4A68-8577-9E46B61A1E3A}"/>
              </a:ext>
            </a:extLst>
          </p:cNvPr>
          <p:cNvSpPr>
            <a:spLocks noGrp="1" noChangeArrowheads="1"/>
          </p:cNvSpPr>
          <p:nvPr>
            <p:ph type="body" idx="1"/>
          </p:nvPr>
        </p:nvSpPr>
        <p:spPr bwMode="auto">
          <a:xfrm>
            <a:off x="685800" y="1295400"/>
            <a:ext cx="77724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Waren aktuelle Missionen (zum Mars, Jupiter oder Saturn) Thema im Unterricht? Wenn ja, in welchem Fach?</a:t>
            </a:r>
          </a:p>
          <a:p>
            <a:pPr lvl="0"/>
            <a:r>
              <a:rPr lang="de-DE" altLang="de-DE"/>
              <a:t>dhdfgh</a:t>
            </a:r>
          </a:p>
        </p:txBody>
      </p:sp>
      <p:grpSp>
        <p:nvGrpSpPr>
          <p:cNvPr id="1028" name="Group 5">
            <a:extLst>
              <a:ext uri="{FF2B5EF4-FFF2-40B4-BE49-F238E27FC236}">
                <a16:creationId xmlns:a16="http://schemas.microsoft.com/office/drawing/2014/main" id="{85E1908B-AC29-4F51-ABDC-D3EB66755E32}"/>
              </a:ext>
            </a:extLst>
          </p:cNvPr>
          <p:cNvGrpSpPr>
            <a:grpSpLocks noChangeAspect="1"/>
          </p:cNvGrpSpPr>
          <p:nvPr userDrawn="1"/>
        </p:nvGrpSpPr>
        <p:grpSpPr bwMode="auto">
          <a:xfrm>
            <a:off x="8172450" y="6357938"/>
            <a:ext cx="576263" cy="400050"/>
            <a:chOff x="7727" y="1983"/>
            <a:chExt cx="1536" cy="1065"/>
          </a:xfrm>
        </p:grpSpPr>
        <p:sp>
          <p:nvSpPr>
            <p:cNvPr id="1031" name="Arc 6">
              <a:extLst>
                <a:ext uri="{FF2B5EF4-FFF2-40B4-BE49-F238E27FC236}">
                  <a16:creationId xmlns:a16="http://schemas.microsoft.com/office/drawing/2014/main" id="{F1810FEB-F5BA-4E3E-8FE4-FCA953A88427}"/>
                </a:ext>
              </a:extLst>
            </p:cNvPr>
            <p:cNvSpPr>
              <a:spLocks noChangeAspect="1"/>
            </p:cNvSpPr>
            <p:nvPr/>
          </p:nvSpPr>
          <p:spPr bwMode="auto">
            <a:xfrm flipV="1">
              <a:off x="7727" y="2169"/>
              <a:ext cx="1536" cy="444"/>
            </a:xfrm>
            <a:custGeom>
              <a:avLst/>
              <a:gdLst>
                <a:gd name="T0" fmla="*/ 0 w 42476"/>
                <a:gd name="T1" fmla="*/ 0 h 28368"/>
                <a:gd name="T2" fmla="*/ 0 w 42476"/>
                <a:gd name="T3" fmla="*/ 0 h 28368"/>
                <a:gd name="T4" fmla="*/ 0 w 42476"/>
                <a:gd name="T5" fmla="*/ 0 h 28368"/>
                <a:gd name="T6" fmla="*/ 0 60000 65536"/>
                <a:gd name="T7" fmla="*/ 0 60000 65536"/>
                <a:gd name="T8" fmla="*/ 0 60000 65536"/>
              </a:gdLst>
              <a:ahLst/>
              <a:cxnLst>
                <a:cxn ang="T6">
                  <a:pos x="T0" y="T1"/>
                </a:cxn>
                <a:cxn ang="T7">
                  <a:pos x="T2" y="T3"/>
                </a:cxn>
                <a:cxn ang="T8">
                  <a:pos x="T4" y="T5"/>
                </a:cxn>
              </a:cxnLst>
              <a:rect l="0" t="0" r="r" b="b"/>
              <a:pathLst>
                <a:path w="42476" h="28368" fill="none" extrusionOk="0">
                  <a:moveTo>
                    <a:pt x="41388" y="-1"/>
                  </a:moveTo>
                  <a:cubicBezTo>
                    <a:pt x="42108" y="2183"/>
                    <a:pt x="42476" y="4468"/>
                    <a:pt x="42476" y="6768"/>
                  </a:cubicBezTo>
                  <a:cubicBezTo>
                    <a:pt x="42476" y="18697"/>
                    <a:pt x="32805" y="28368"/>
                    <a:pt x="20876" y="28368"/>
                  </a:cubicBezTo>
                  <a:cubicBezTo>
                    <a:pt x="11081" y="28368"/>
                    <a:pt x="2513" y="21778"/>
                    <a:pt x="-1" y="12312"/>
                  </a:cubicBezTo>
                </a:path>
                <a:path w="42476" h="28368" stroke="0" extrusionOk="0">
                  <a:moveTo>
                    <a:pt x="41388" y="-1"/>
                  </a:moveTo>
                  <a:cubicBezTo>
                    <a:pt x="42108" y="2183"/>
                    <a:pt x="42476" y="4468"/>
                    <a:pt x="42476" y="6768"/>
                  </a:cubicBezTo>
                  <a:cubicBezTo>
                    <a:pt x="42476" y="18697"/>
                    <a:pt x="32805" y="28368"/>
                    <a:pt x="20876" y="28368"/>
                  </a:cubicBezTo>
                  <a:cubicBezTo>
                    <a:pt x="11081" y="28368"/>
                    <a:pt x="2513" y="21778"/>
                    <a:pt x="-1" y="12312"/>
                  </a:cubicBezTo>
                  <a:lnTo>
                    <a:pt x="20876" y="6768"/>
                  </a:lnTo>
                  <a:lnTo>
                    <a:pt x="41388" y="-1"/>
                  </a:lnTo>
                  <a:close/>
                </a:path>
              </a:pathLst>
            </a:custGeom>
            <a:noFill/>
            <a:ln w="38100">
              <a:solidFill>
                <a:srgbClr val="808080"/>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1032" name="WordArt 7">
              <a:extLst>
                <a:ext uri="{FF2B5EF4-FFF2-40B4-BE49-F238E27FC236}">
                  <a16:creationId xmlns:a16="http://schemas.microsoft.com/office/drawing/2014/main" id="{4009A6B7-70D1-43A0-A9A5-66AD5FFC7E19}"/>
                </a:ext>
              </a:extLst>
            </p:cNvPr>
            <p:cNvSpPr>
              <a:spLocks noChangeAspect="1" noChangeArrowheads="1" noChangeShapeType="1" noTextEdit="1"/>
            </p:cNvSpPr>
            <p:nvPr/>
          </p:nvSpPr>
          <p:spPr bwMode="auto">
            <a:xfrm>
              <a:off x="7736" y="2427"/>
              <a:ext cx="1457" cy="621"/>
            </a:xfrm>
            <a:prstGeom prst="rect">
              <a:avLst/>
            </a:prstGeom>
          </p:spPr>
          <p:txBody>
            <a:bodyPr wrap="none" fromWordArt="1">
              <a:prstTxWarp prst="textCanDown">
                <a:avLst>
                  <a:gd name="adj" fmla="val 33333"/>
                </a:avLst>
              </a:prstTxWarp>
            </a:bodyPr>
            <a:lstStyle/>
            <a:p>
              <a:pPr algn="ctr"/>
              <a:r>
                <a:rPr lang="de-DE" sz="3600" kern="10" spc="720">
                  <a:ln w="9525">
                    <a:solidFill>
                      <a:srgbClr val="000000"/>
                    </a:solidFill>
                    <a:round/>
                    <a:headEnd/>
                    <a:tailEnd/>
                  </a:ln>
                  <a:solidFill>
                    <a:srgbClr val="C0C0C0"/>
                  </a:solidFill>
                  <a:latin typeface="Arial Black" panose="020B0A04020102020204" pitchFamily="34" charset="0"/>
                </a:rPr>
                <a:t>D  daktik</a:t>
              </a:r>
            </a:p>
          </p:txBody>
        </p:sp>
        <p:sp>
          <p:nvSpPr>
            <p:cNvPr id="1033" name="Oval 8">
              <a:extLst>
                <a:ext uri="{FF2B5EF4-FFF2-40B4-BE49-F238E27FC236}">
                  <a16:creationId xmlns:a16="http://schemas.microsoft.com/office/drawing/2014/main" id="{79644A70-2794-4ADE-9FEB-1BB4F4B7DFC3}"/>
                </a:ext>
              </a:extLst>
            </p:cNvPr>
            <p:cNvSpPr>
              <a:spLocks noChangeAspect="1" noChangeArrowheads="1"/>
            </p:cNvSpPr>
            <p:nvPr/>
          </p:nvSpPr>
          <p:spPr bwMode="auto">
            <a:xfrm>
              <a:off x="8658" y="1983"/>
              <a:ext cx="106" cy="114"/>
            </a:xfrm>
            <a:prstGeom prst="ellipse">
              <a:avLst/>
            </a:prstGeom>
            <a:solidFill>
              <a:srgbClr val="0000FF"/>
            </a:solidFill>
            <a:ln w="9525">
              <a:solidFill>
                <a:srgbClr val="000000"/>
              </a:solidFill>
              <a:round/>
              <a:headEnd/>
              <a:tailEnd/>
            </a:ln>
          </p:spPr>
          <p:txBody>
            <a:bodyPr/>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defRPr/>
              </a:pPr>
              <a:endParaRPr lang="de-DE" altLang="de-DE" sz="2400"/>
            </a:p>
          </p:txBody>
        </p:sp>
        <p:sp>
          <p:nvSpPr>
            <p:cNvPr id="1034" name="Rectangle 9">
              <a:extLst>
                <a:ext uri="{FF2B5EF4-FFF2-40B4-BE49-F238E27FC236}">
                  <a16:creationId xmlns:a16="http://schemas.microsoft.com/office/drawing/2014/main" id="{D9A8249E-BF0C-4776-BDE1-E144FCCD6A77}"/>
                </a:ext>
              </a:extLst>
            </p:cNvPr>
            <p:cNvSpPr>
              <a:spLocks noChangeAspect="1" noChangeArrowheads="1"/>
            </p:cNvSpPr>
            <p:nvPr/>
          </p:nvSpPr>
          <p:spPr bwMode="auto">
            <a:xfrm>
              <a:off x="8641" y="2127"/>
              <a:ext cx="135" cy="249"/>
            </a:xfrm>
            <a:prstGeom prst="rect">
              <a:avLst/>
            </a:prstGeom>
            <a:solidFill>
              <a:srgbClr val="0000FF"/>
            </a:solidFill>
            <a:ln w="9525">
              <a:solidFill>
                <a:srgbClr val="000000"/>
              </a:solidFill>
              <a:miter lim="800000"/>
              <a:headEnd/>
              <a:tailEnd/>
            </a:ln>
          </p:spPr>
          <p:txBody>
            <a:bodyPr/>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defRPr/>
              </a:pPr>
              <a:endParaRPr lang="de-DE" altLang="de-DE" sz="2400"/>
            </a:p>
          </p:txBody>
        </p:sp>
        <p:sp>
          <p:nvSpPr>
            <p:cNvPr id="1035" name="Oval 10">
              <a:extLst>
                <a:ext uri="{FF2B5EF4-FFF2-40B4-BE49-F238E27FC236}">
                  <a16:creationId xmlns:a16="http://schemas.microsoft.com/office/drawing/2014/main" id="{CEA81690-A32F-4D41-B506-94E4A24E4386}"/>
                </a:ext>
              </a:extLst>
            </p:cNvPr>
            <p:cNvSpPr>
              <a:spLocks noChangeAspect="1" noChangeArrowheads="1"/>
            </p:cNvSpPr>
            <p:nvPr/>
          </p:nvSpPr>
          <p:spPr bwMode="auto">
            <a:xfrm>
              <a:off x="8527" y="2008"/>
              <a:ext cx="106" cy="118"/>
            </a:xfrm>
            <a:prstGeom prst="ellipse">
              <a:avLst/>
            </a:prstGeom>
            <a:solidFill>
              <a:srgbClr val="FFFF00"/>
            </a:solidFill>
            <a:ln w="9525">
              <a:solidFill>
                <a:srgbClr val="000000"/>
              </a:solidFill>
              <a:round/>
              <a:headEnd/>
              <a:tailEnd/>
            </a:ln>
          </p:spPr>
          <p:txBody>
            <a:bodyPr/>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defRPr/>
              </a:pPr>
              <a:endParaRPr lang="de-DE" altLang="de-DE" sz="2400"/>
            </a:p>
          </p:txBody>
        </p:sp>
        <p:sp>
          <p:nvSpPr>
            <p:cNvPr id="1036" name="Rectangle 11">
              <a:extLst>
                <a:ext uri="{FF2B5EF4-FFF2-40B4-BE49-F238E27FC236}">
                  <a16:creationId xmlns:a16="http://schemas.microsoft.com/office/drawing/2014/main" id="{BCBED8A4-0606-40F7-81AC-2DEFBDAB7475}"/>
                </a:ext>
              </a:extLst>
            </p:cNvPr>
            <p:cNvSpPr>
              <a:spLocks noChangeAspect="1" noChangeArrowheads="1"/>
            </p:cNvSpPr>
            <p:nvPr/>
          </p:nvSpPr>
          <p:spPr bwMode="auto">
            <a:xfrm>
              <a:off x="8510" y="2156"/>
              <a:ext cx="140" cy="245"/>
            </a:xfrm>
            <a:prstGeom prst="rect">
              <a:avLst/>
            </a:prstGeom>
            <a:solidFill>
              <a:srgbClr val="FFFF00"/>
            </a:solidFill>
            <a:ln w="9525">
              <a:solidFill>
                <a:srgbClr val="000000"/>
              </a:solidFill>
              <a:miter lim="800000"/>
              <a:headEnd/>
              <a:tailEnd/>
            </a:ln>
          </p:spPr>
          <p:txBody>
            <a:bodyPr/>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defRPr/>
              </a:pPr>
              <a:endParaRPr lang="de-DE" altLang="de-DE" sz="2400"/>
            </a:p>
          </p:txBody>
        </p:sp>
        <p:sp>
          <p:nvSpPr>
            <p:cNvPr id="1037" name="Oval 12">
              <a:extLst>
                <a:ext uri="{FF2B5EF4-FFF2-40B4-BE49-F238E27FC236}">
                  <a16:creationId xmlns:a16="http://schemas.microsoft.com/office/drawing/2014/main" id="{5C14BEC5-62E4-4A13-8E28-B799DA3E7002}"/>
                </a:ext>
              </a:extLst>
            </p:cNvPr>
            <p:cNvSpPr>
              <a:spLocks noChangeAspect="1" noChangeArrowheads="1"/>
            </p:cNvSpPr>
            <p:nvPr/>
          </p:nvSpPr>
          <p:spPr bwMode="auto">
            <a:xfrm>
              <a:off x="8772" y="2118"/>
              <a:ext cx="106" cy="114"/>
            </a:xfrm>
            <a:prstGeom prst="ellipse">
              <a:avLst/>
            </a:prstGeom>
            <a:solidFill>
              <a:srgbClr val="FF0000"/>
            </a:solidFill>
            <a:ln w="9525">
              <a:solidFill>
                <a:srgbClr val="000000"/>
              </a:solidFill>
              <a:round/>
              <a:headEnd/>
              <a:tailEnd/>
            </a:ln>
          </p:spPr>
          <p:txBody>
            <a:bodyPr/>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defRPr/>
              </a:pPr>
              <a:endParaRPr lang="de-DE" altLang="de-DE" sz="2400"/>
            </a:p>
          </p:txBody>
        </p:sp>
        <p:sp>
          <p:nvSpPr>
            <p:cNvPr id="1038" name="Rectangle 13">
              <a:extLst>
                <a:ext uri="{FF2B5EF4-FFF2-40B4-BE49-F238E27FC236}">
                  <a16:creationId xmlns:a16="http://schemas.microsoft.com/office/drawing/2014/main" id="{51CA0B4B-3B33-4762-8031-407D8154BFF2}"/>
                </a:ext>
              </a:extLst>
            </p:cNvPr>
            <p:cNvSpPr>
              <a:spLocks noChangeAspect="1" noChangeArrowheads="1"/>
            </p:cNvSpPr>
            <p:nvPr/>
          </p:nvSpPr>
          <p:spPr bwMode="auto">
            <a:xfrm>
              <a:off x="8755" y="2262"/>
              <a:ext cx="140" cy="245"/>
            </a:xfrm>
            <a:prstGeom prst="rect">
              <a:avLst/>
            </a:prstGeom>
            <a:solidFill>
              <a:srgbClr val="FF0000"/>
            </a:solidFill>
            <a:ln w="9525">
              <a:solidFill>
                <a:srgbClr val="000000"/>
              </a:solidFill>
              <a:miter lim="800000"/>
              <a:headEnd/>
              <a:tailEnd/>
            </a:ln>
          </p:spPr>
          <p:txBody>
            <a:bodyPr/>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defRPr/>
              </a:pPr>
              <a:endParaRPr lang="de-DE" altLang="de-DE" sz="2400"/>
            </a:p>
          </p:txBody>
        </p:sp>
        <p:sp>
          <p:nvSpPr>
            <p:cNvPr id="1039" name="Oval 14">
              <a:extLst>
                <a:ext uri="{FF2B5EF4-FFF2-40B4-BE49-F238E27FC236}">
                  <a16:creationId xmlns:a16="http://schemas.microsoft.com/office/drawing/2014/main" id="{7D0A9798-BEDE-483F-BB69-8716148174E6}"/>
                </a:ext>
              </a:extLst>
            </p:cNvPr>
            <p:cNvSpPr>
              <a:spLocks noChangeAspect="1" noChangeArrowheads="1"/>
            </p:cNvSpPr>
            <p:nvPr/>
          </p:nvSpPr>
          <p:spPr bwMode="auto">
            <a:xfrm>
              <a:off x="8315" y="2055"/>
              <a:ext cx="106" cy="114"/>
            </a:xfrm>
            <a:prstGeom prst="ellipse">
              <a:avLst/>
            </a:prstGeom>
            <a:solidFill>
              <a:srgbClr val="00FF00"/>
            </a:solidFill>
            <a:ln w="9525">
              <a:solidFill>
                <a:srgbClr val="000000"/>
              </a:solidFill>
              <a:round/>
              <a:headEnd/>
              <a:tailEnd/>
            </a:ln>
          </p:spPr>
          <p:txBody>
            <a:bodyPr/>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defRPr/>
              </a:pPr>
              <a:endParaRPr lang="de-DE" altLang="de-DE" sz="2400"/>
            </a:p>
          </p:txBody>
        </p:sp>
        <p:sp>
          <p:nvSpPr>
            <p:cNvPr id="1040" name="Rectangle 15">
              <a:extLst>
                <a:ext uri="{FF2B5EF4-FFF2-40B4-BE49-F238E27FC236}">
                  <a16:creationId xmlns:a16="http://schemas.microsoft.com/office/drawing/2014/main" id="{0387E47C-1CBD-4A31-8093-1EAAF4FAEF04}"/>
                </a:ext>
              </a:extLst>
            </p:cNvPr>
            <p:cNvSpPr>
              <a:spLocks noChangeAspect="1" noChangeArrowheads="1"/>
            </p:cNvSpPr>
            <p:nvPr/>
          </p:nvSpPr>
          <p:spPr bwMode="auto">
            <a:xfrm>
              <a:off x="8298" y="2199"/>
              <a:ext cx="140" cy="245"/>
            </a:xfrm>
            <a:prstGeom prst="rect">
              <a:avLst/>
            </a:prstGeom>
            <a:solidFill>
              <a:srgbClr val="00FF00"/>
            </a:solidFill>
            <a:ln w="9525">
              <a:solidFill>
                <a:srgbClr val="000000"/>
              </a:solidFill>
              <a:miter lim="800000"/>
              <a:headEnd/>
              <a:tailEnd/>
            </a:ln>
          </p:spPr>
          <p:txBody>
            <a:bodyPr/>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defRPr/>
              </a:pPr>
              <a:endParaRPr lang="de-DE" altLang="de-DE" sz="2400"/>
            </a:p>
          </p:txBody>
        </p:sp>
        <p:sp>
          <p:nvSpPr>
            <p:cNvPr id="1041" name="Oval 16">
              <a:extLst>
                <a:ext uri="{FF2B5EF4-FFF2-40B4-BE49-F238E27FC236}">
                  <a16:creationId xmlns:a16="http://schemas.microsoft.com/office/drawing/2014/main" id="{9A97F9CE-D2EC-41FE-A09F-26DA7A85A937}"/>
                </a:ext>
              </a:extLst>
            </p:cNvPr>
            <p:cNvSpPr>
              <a:spLocks noChangeAspect="1" noChangeArrowheads="1"/>
            </p:cNvSpPr>
            <p:nvPr/>
          </p:nvSpPr>
          <p:spPr bwMode="auto">
            <a:xfrm>
              <a:off x="8239" y="2114"/>
              <a:ext cx="106" cy="114"/>
            </a:xfrm>
            <a:prstGeom prst="ellipse">
              <a:avLst/>
            </a:prstGeom>
            <a:solidFill>
              <a:srgbClr val="0000FF"/>
            </a:solidFill>
            <a:ln w="9525">
              <a:solidFill>
                <a:srgbClr val="000000"/>
              </a:solidFill>
              <a:round/>
              <a:headEnd/>
              <a:tailEnd/>
            </a:ln>
          </p:spPr>
          <p:txBody>
            <a:bodyPr/>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defRPr/>
              </a:pPr>
              <a:endParaRPr lang="de-DE" altLang="de-DE" sz="2400"/>
            </a:p>
          </p:txBody>
        </p:sp>
        <p:sp>
          <p:nvSpPr>
            <p:cNvPr id="1042" name="Rectangle 17">
              <a:extLst>
                <a:ext uri="{FF2B5EF4-FFF2-40B4-BE49-F238E27FC236}">
                  <a16:creationId xmlns:a16="http://schemas.microsoft.com/office/drawing/2014/main" id="{E1E86776-1A20-4693-8A88-9BD00B0D03B9}"/>
                </a:ext>
              </a:extLst>
            </p:cNvPr>
            <p:cNvSpPr>
              <a:spLocks noChangeAspect="1" noChangeArrowheads="1"/>
            </p:cNvSpPr>
            <p:nvPr/>
          </p:nvSpPr>
          <p:spPr bwMode="auto">
            <a:xfrm>
              <a:off x="8218" y="2258"/>
              <a:ext cx="140" cy="245"/>
            </a:xfrm>
            <a:prstGeom prst="rect">
              <a:avLst/>
            </a:prstGeom>
            <a:solidFill>
              <a:srgbClr val="0000FF"/>
            </a:solidFill>
            <a:ln w="9525">
              <a:solidFill>
                <a:srgbClr val="000000"/>
              </a:solidFill>
              <a:miter lim="800000"/>
              <a:headEnd/>
              <a:tailEnd/>
            </a:ln>
          </p:spPr>
          <p:txBody>
            <a:bodyPr/>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defRPr/>
              </a:pPr>
              <a:endParaRPr lang="de-DE" altLang="de-DE" sz="2400"/>
            </a:p>
          </p:txBody>
        </p:sp>
        <p:grpSp>
          <p:nvGrpSpPr>
            <p:cNvPr id="1043" name="Group 18">
              <a:extLst>
                <a:ext uri="{FF2B5EF4-FFF2-40B4-BE49-F238E27FC236}">
                  <a16:creationId xmlns:a16="http://schemas.microsoft.com/office/drawing/2014/main" id="{BBBFE6E0-3316-43C8-AF3B-FD5903C614B7}"/>
                </a:ext>
              </a:extLst>
            </p:cNvPr>
            <p:cNvGrpSpPr>
              <a:grpSpLocks noChangeAspect="1"/>
            </p:cNvGrpSpPr>
            <p:nvPr/>
          </p:nvGrpSpPr>
          <p:grpSpPr bwMode="auto">
            <a:xfrm>
              <a:off x="7928" y="2493"/>
              <a:ext cx="141" cy="504"/>
              <a:chOff x="1595" y="3161"/>
              <a:chExt cx="439" cy="1567"/>
            </a:xfrm>
          </p:grpSpPr>
          <p:sp>
            <p:nvSpPr>
              <p:cNvPr id="1044" name="Oval 19">
                <a:extLst>
                  <a:ext uri="{FF2B5EF4-FFF2-40B4-BE49-F238E27FC236}">
                    <a16:creationId xmlns:a16="http://schemas.microsoft.com/office/drawing/2014/main" id="{6C5C3BB2-DB88-45B0-A172-ABC03B6834B2}"/>
                  </a:ext>
                </a:extLst>
              </p:cNvPr>
              <p:cNvSpPr>
                <a:spLocks noChangeAspect="1" noChangeArrowheads="1"/>
              </p:cNvSpPr>
              <p:nvPr/>
            </p:nvSpPr>
            <p:spPr bwMode="auto">
              <a:xfrm>
                <a:off x="1654" y="3165"/>
                <a:ext cx="329" cy="355"/>
              </a:xfrm>
              <a:prstGeom prst="ellipse">
                <a:avLst/>
              </a:prstGeom>
              <a:solidFill>
                <a:srgbClr val="FF0000"/>
              </a:solidFill>
              <a:ln w="9525">
                <a:solidFill>
                  <a:srgbClr val="000000"/>
                </a:solidFill>
                <a:round/>
                <a:headEnd/>
                <a:tailEnd/>
              </a:ln>
            </p:spPr>
            <p:txBody>
              <a:bodyPr/>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defRPr/>
                </a:pPr>
                <a:endParaRPr lang="de-DE" altLang="de-DE" sz="2400"/>
              </a:p>
            </p:txBody>
          </p:sp>
          <p:sp>
            <p:nvSpPr>
              <p:cNvPr id="1045" name="Rectangle 20">
                <a:extLst>
                  <a:ext uri="{FF2B5EF4-FFF2-40B4-BE49-F238E27FC236}">
                    <a16:creationId xmlns:a16="http://schemas.microsoft.com/office/drawing/2014/main" id="{D57C1110-D5D4-4CF7-9E14-D73AC90823F9}"/>
                  </a:ext>
                </a:extLst>
              </p:cNvPr>
              <p:cNvSpPr>
                <a:spLocks noChangeAspect="1" noChangeArrowheads="1"/>
              </p:cNvSpPr>
              <p:nvPr/>
            </p:nvSpPr>
            <p:spPr bwMode="auto">
              <a:xfrm>
                <a:off x="1628" y="3638"/>
                <a:ext cx="408" cy="1091"/>
              </a:xfrm>
              <a:prstGeom prst="rect">
                <a:avLst/>
              </a:prstGeom>
              <a:solidFill>
                <a:srgbClr val="FF0000"/>
              </a:solidFill>
              <a:ln w="9525">
                <a:solidFill>
                  <a:srgbClr val="000000"/>
                </a:solidFill>
                <a:miter lim="800000"/>
                <a:headEnd/>
                <a:tailEnd/>
              </a:ln>
            </p:spPr>
            <p:txBody>
              <a:bodyPr/>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defRPr/>
                </a:pPr>
                <a:endParaRPr lang="de-DE" altLang="de-DE" sz="2400"/>
              </a:p>
            </p:txBody>
          </p:sp>
        </p:grpSp>
      </p:grpSp>
      <p:pic>
        <p:nvPicPr>
          <p:cNvPr id="1029" name="Picture 21" descr="compman_k">
            <a:extLst>
              <a:ext uri="{FF2B5EF4-FFF2-40B4-BE49-F238E27FC236}">
                <a16:creationId xmlns:a16="http://schemas.microsoft.com/office/drawing/2014/main" id="{00A42C3D-C8DE-443D-9967-D91C9A7314CE}"/>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47650" y="6381750"/>
            <a:ext cx="1011238"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0" name="Fußzeilenplatzhalter 5">
            <a:extLst>
              <a:ext uri="{FF2B5EF4-FFF2-40B4-BE49-F238E27FC236}">
                <a16:creationId xmlns:a16="http://schemas.microsoft.com/office/drawing/2014/main" id="{05980834-65F2-4FCB-8CFA-D9492EC2F71C}"/>
              </a:ext>
            </a:extLst>
          </p:cNvPr>
          <p:cNvSpPr>
            <a:spLocks/>
          </p:cNvSpPr>
          <p:nvPr/>
        </p:nvSpPr>
        <p:spPr bwMode="auto">
          <a:xfrm>
            <a:off x="1364283" y="6408117"/>
            <a:ext cx="6487629" cy="350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a:defRPr sz="1200">
                <a:solidFill>
                  <a:schemeClr val="tx1"/>
                </a:solidFill>
                <a:latin typeface="Arial" panose="020B0604020202020204" pitchFamily="34" charset="0"/>
              </a:defRPr>
            </a:lvl1pPr>
            <a:lvl2pPr marL="742950" indent="-285750" algn="ctr">
              <a:defRPr sz="1200">
                <a:solidFill>
                  <a:schemeClr val="tx1"/>
                </a:solidFill>
                <a:latin typeface="Arial" panose="020B0604020202020204" pitchFamily="34" charset="0"/>
              </a:defRPr>
            </a:lvl2pPr>
            <a:lvl3pPr marL="1143000" indent="-228600" algn="ctr">
              <a:defRPr sz="1200">
                <a:solidFill>
                  <a:schemeClr val="tx1"/>
                </a:solidFill>
                <a:latin typeface="Arial" panose="020B0604020202020204" pitchFamily="34" charset="0"/>
              </a:defRPr>
            </a:lvl3pPr>
            <a:lvl4pPr marL="1600200" indent="-228600" algn="ctr">
              <a:defRPr sz="1200">
                <a:solidFill>
                  <a:schemeClr val="tx1"/>
                </a:solidFill>
                <a:latin typeface="Arial" panose="020B0604020202020204" pitchFamily="34" charset="0"/>
              </a:defRPr>
            </a:lvl4pPr>
            <a:lvl5pPr marL="2057400" indent="-228600" algn="ctr">
              <a:defRPr sz="1200">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defRPr/>
            </a:pPr>
            <a:endParaRPr lang="de-DE" altLang="de-DE" dirty="0"/>
          </a:p>
        </p:txBody>
      </p:sp>
    </p:spTree>
    <p:extLst>
      <p:ext uri="{BB962C8B-B14F-4D97-AF65-F5344CB8AC3E}">
        <p14:creationId xmlns:p14="http://schemas.microsoft.com/office/powerpoint/2010/main" val="206819157"/>
      </p:ext>
    </p:extLst>
  </p:cSld>
  <p:clrMap bg1="lt1" tx1="dk1" bg2="lt2" tx2="dk2" accent1="accent1" accent2="accent2" accent3="accent3" accent4="accent4" accent5="accent5" accent6="accent6" hlink="hlink" folHlink="folHlink"/>
  <p:sldLayoutIdLst>
    <p:sldLayoutId id="2147483834" r:id="rId1"/>
    <p:sldLayoutId id="2147483835" r:id="rId2"/>
  </p:sldLayoutIdLst>
  <p:hf sldNum="0" hdr="0" dt="0"/>
  <p:txStyles>
    <p:titleStyle>
      <a:lvl1pPr algn="ctr" rtl="0" eaLnBrk="0" fontAlgn="base" hangingPunct="0">
        <a:spcBef>
          <a:spcPct val="0"/>
        </a:spcBef>
        <a:spcAft>
          <a:spcPct val="0"/>
        </a:spcAft>
        <a:defRPr sz="3600" b="1">
          <a:solidFill>
            <a:schemeClr val="tx1"/>
          </a:solidFill>
          <a:latin typeface="+mj-lt"/>
          <a:ea typeface="+mj-ea"/>
          <a:cs typeface="+mj-cs"/>
        </a:defRPr>
      </a:lvl1pPr>
      <a:lvl2pPr algn="ctr" rtl="0" eaLnBrk="0" fontAlgn="base" hangingPunct="0">
        <a:spcBef>
          <a:spcPct val="0"/>
        </a:spcBef>
        <a:spcAft>
          <a:spcPct val="0"/>
        </a:spcAft>
        <a:defRPr sz="3600" b="1">
          <a:solidFill>
            <a:schemeClr val="tx1"/>
          </a:solidFill>
          <a:latin typeface="Arial" charset="0"/>
        </a:defRPr>
      </a:lvl2pPr>
      <a:lvl3pPr algn="ctr" rtl="0" eaLnBrk="0" fontAlgn="base" hangingPunct="0">
        <a:spcBef>
          <a:spcPct val="0"/>
        </a:spcBef>
        <a:spcAft>
          <a:spcPct val="0"/>
        </a:spcAft>
        <a:defRPr sz="3600" b="1">
          <a:solidFill>
            <a:schemeClr val="tx1"/>
          </a:solidFill>
          <a:latin typeface="Arial" charset="0"/>
        </a:defRPr>
      </a:lvl3pPr>
      <a:lvl4pPr algn="ctr" rtl="0" eaLnBrk="0" fontAlgn="base" hangingPunct="0">
        <a:spcBef>
          <a:spcPct val="0"/>
        </a:spcBef>
        <a:spcAft>
          <a:spcPct val="0"/>
        </a:spcAft>
        <a:defRPr sz="3600" b="1">
          <a:solidFill>
            <a:schemeClr val="tx1"/>
          </a:solidFill>
          <a:latin typeface="Arial" charset="0"/>
        </a:defRPr>
      </a:lvl4pPr>
      <a:lvl5pPr algn="ctr" rtl="0" eaLnBrk="0" fontAlgn="base" hangingPunct="0">
        <a:spcBef>
          <a:spcPct val="0"/>
        </a:spcBef>
        <a:spcAft>
          <a:spcPct val="0"/>
        </a:spcAft>
        <a:defRPr sz="3600" b="1">
          <a:solidFill>
            <a:schemeClr val="tx1"/>
          </a:solidFill>
          <a:latin typeface="Arial" charset="0"/>
        </a:defRPr>
      </a:lvl5pPr>
      <a:lvl6pPr marL="457200" algn="ctr" rtl="0" fontAlgn="base">
        <a:spcBef>
          <a:spcPct val="0"/>
        </a:spcBef>
        <a:spcAft>
          <a:spcPct val="0"/>
        </a:spcAft>
        <a:defRPr sz="3600" b="1">
          <a:solidFill>
            <a:srgbClr val="800000"/>
          </a:solidFill>
          <a:latin typeface="Arial" charset="0"/>
        </a:defRPr>
      </a:lvl6pPr>
      <a:lvl7pPr marL="914400" algn="ctr" rtl="0" fontAlgn="base">
        <a:spcBef>
          <a:spcPct val="0"/>
        </a:spcBef>
        <a:spcAft>
          <a:spcPct val="0"/>
        </a:spcAft>
        <a:defRPr sz="3600" b="1">
          <a:solidFill>
            <a:srgbClr val="800000"/>
          </a:solidFill>
          <a:latin typeface="Arial" charset="0"/>
        </a:defRPr>
      </a:lvl7pPr>
      <a:lvl8pPr marL="1371600" algn="ctr" rtl="0" fontAlgn="base">
        <a:spcBef>
          <a:spcPct val="0"/>
        </a:spcBef>
        <a:spcAft>
          <a:spcPct val="0"/>
        </a:spcAft>
        <a:defRPr sz="3600" b="1">
          <a:solidFill>
            <a:srgbClr val="800000"/>
          </a:solidFill>
          <a:latin typeface="Arial" charset="0"/>
        </a:defRPr>
      </a:lvl8pPr>
      <a:lvl9pPr marL="1828800" algn="ctr" rtl="0" fontAlgn="base">
        <a:spcBef>
          <a:spcPct val="0"/>
        </a:spcBef>
        <a:spcAft>
          <a:spcPct val="0"/>
        </a:spcAft>
        <a:defRPr sz="3600" b="1">
          <a:solidFill>
            <a:srgbClr val="800000"/>
          </a:solidFill>
          <a:latin typeface="Arial" charset="0"/>
        </a:defRPr>
      </a:lvl9pPr>
    </p:titleStyle>
    <p:bodyStyle>
      <a:lvl1pPr marL="457200" indent="-457200" algn="l" rtl="0" eaLnBrk="0" fontAlgn="base" hangingPunct="0">
        <a:spcBef>
          <a:spcPct val="20000"/>
        </a:spcBef>
        <a:spcAft>
          <a:spcPct val="0"/>
        </a:spcAft>
        <a:buAutoNum type="arabicPeriod"/>
        <a:defRPr sz="2400">
          <a:solidFill>
            <a:schemeClr val="tx1"/>
          </a:solidFill>
          <a:latin typeface="+mn-lt"/>
          <a:ea typeface="+mn-ea"/>
          <a:cs typeface="+mn-cs"/>
        </a:defRPr>
      </a:lvl1pPr>
      <a:lvl2pPr marL="990600" indent="-533400" algn="l" rtl="0" eaLnBrk="0" fontAlgn="base" hangingPunct="0">
        <a:spcBef>
          <a:spcPct val="20000"/>
        </a:spcBef>
        <a:spcAft>
          <a:spcPct val="0"/>
        </a:spcAft>
        <a:buChar char="–"/>
        <a:defRPr sz="2800">
          <a:solidFill>
            <a:srgbClr val="800000"/>
          </a:solidFill>
          <a:latin typeface="+mn-lt"/>
        </a:defRPr>
      </a:lvl2pPr>
      <a:lvl3pPr marL="1371600" indent="-457200" algn="l" rtl="0" eaLnBrk="0" fontAlgn="base" hangingPunct="0">
        <a:spcBef>
          <a:spcPct val="20000"/>
        </a:spcBef>
        <a:spcAft>
          <a:spcPct val="0"/>
        </a:spcAft>
        <a:buChar char="•"/>
        <a:defRPr sz="2400">
          <a:solidFill>
            <a:srgbClr val="800000"/>
          </a:solidFill>
          <a:latin typeface="+mn-lt"/>
        </a:defRPr>
      </a:lvl3pPr>
      <a:lvl4pPr marL="1752600" indent="-381000" algn="l" rtl="0" eaLnBrk="0" fontAlgn="base" hangingPunct="0">
        <a:spcBef>
          <a:spcPct val="20000"/>
        </a:spcBef>
        <a:spcAft>
          <a:spcPct val="0"/>
        </a:spcAft>
        <a:buChar char="–"/>
        <a:defRPr sz="2000">
          <a:solidFill>
            <a:srgbClr val="800000"/>
          </a:solidFill>
          <a:latin typeface="+mn-lt"/>
        </a:defRPr>
      </a:lvl4pPr>
      <a:lvl5pPr marL="2209800" indent="-381000" algn="l" rtl="0" eaLnBrk="0" fontAlgn="base" hangingPunct="0">
        <a:spcBef>
          <a:spcPct val="20000"/>
        </a:spcBef>
        <a:spcAft>
          <a:spcPct val="0"/>
        </a:spcAft>
        <a:buChar char="»"/>
        <a:defRPr sz="2000">
          <a:solidFill>
            <a:srgbClr val="800000"/>
          </a:solidFill>
          <a:latin typeface="+mn-lt"/>
        </a:defRPr>
      </a:lvl5pPr>
      <a:lvl6pPr marL="2667000" indent="-381000" algn="l" rtl="0" fontAlgn="base">
        <a:spcBef>
          <a:spcPct val="20000"/>
        </a:spcBef>
        <a:spcAft>
          <a:spcPct val="0"/>
        </a:spcAft>
        <a:buChar char="»"/>
        <a:defRPr sz="2000">
          <a:solidFill>
            <a:srgbClr val="800000"/>
          </a:solidFill>
          <a:latin typeface="+mn-lt"/>
        </a:defRPr>
      </a:lvl6pPr>
      <a:lvl7pPr marL="3124200" indent="-381000" algn="l" rtl="0" fontAlgn="base">
        <a:spcBef>
          <a:spcPct val="20000"/>
        </a:spcBef>
        <a:spcAft>
          <a:spcPct val="0"/>
        </a:spcAft>
        <a:buChar char="»"/>
        <a:defRPr sz="2000">
          <a:solidFill>
            <a:srgbClr val="800000"/>
          </a:solidFill>
          <a:latin typeface="+mn-lt"/>
        </a:defRPr>
      </a:lvl7pPr>
      <a:lvl8pPr marL="3581400" indent="-381000" algn="l" rtl="0" fontAlgn="base">
        <a:spcBef>
          <a:spcPct val="20000"/>
        </a:spcBef>
        <a:spcAft>
          <a:spcPct val="0"/>
        </a:spcAft>
        <a:buChar char="»"/>
        <a:defRPr sz="2000">
          <a:solidFill>
            <a:srgbClr val="800000"/>
          </a:solidFill>
          <a:latin typeface="+mn-lt"/>
        </a:defRPr>
      </a:lvl8pPr>
      <a:lvl9pPr marL="4038600" indent="-381000" algn="l" rtl="0" fontAlgn="base">
        <a:spcBef>
          <a:spcPct val="20000"/>
        </a:spcBef>
        <a:spcAft>
          <a:spcPct val="0"/>
        </a:spcAft>
        <a:buChar char="»"/>
        <a:defRPr sz="2000">
          <a:solidFill>
            <a:srgbClr val="800000"/>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1.emf"/></Relationships>
</file>

<file path=ppt/slides/_rels/slide12.xml.rels><?xml version="1.0" encoding="UTF-8" standalone="yes"?>
<Relationships xmlns="http://schemas.openxmlformats.org/package/2006/relationships"><Relationship Id="rId3" Type="http://schemas.openxmlformats.org/officeDocument/2006/relationships/hyperlink" Target="https://tales.nmc.unibas.ch/de/histologie-12/epithel-allgemeine-histologie-38/einschichtiges-epithel-niere-217"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hyperlink" Target="https://labdocs.leylab.de/users/share/Hf9cF42R/C1122Vde.html?hash=sQy3OsHhp"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hyperlink" Target="http://remote.physik.tu-berlin.de/live-streams/" TargetMode="Externa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hyperlink" Target="https://youtu.be/bA3MaQ6GImU"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hyperlink" Target="https://immunequest.com/?n=Homehttp://www.asmscience.org/content/journal/jmbe/10.1128/jmbe.v17i2.1060" TargetMode="External"/><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mikie.hoou.tuhh.de/virtuellesLabor.html" TargetMode="External"/><Relationship Id="rId5" Type="http://schemas.openxmlformats.org/officeDocument/2006/relationships/hyperlink" Target="https://basf.kids-interactive.de/" TargetMode="External"/><Relationship Id="rId4" Type="http://schemas.openxmlformats.org/officeDocument/2006/relationships/hyperlink" Target="http://media.hhmi.org/biointeractive/vlabs/bacterial_id/index.html" TargetMode="Externa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4D2FAB7C-6A44-4246-8286-BCFD95DA1770}"/>
              </a:ext>
            </a:extLst>
          </p:cNvPr>
          <p:cNvPicPr>
            <a:picLocks noChangeAspect="1"/>
          </p:cNvPicPr>
          <p:nvPr/>
        </p:nvPicPr>
        <p:blipFill rotWithShape="1">
          <a:blip r:embed="rId3"/>
          <a:srcRect l="26986" t="22055" r="30959" b="12436"/>
          <a:stretch/>
        </p:blipFill>
        <p:spPr>
          <a:xfrm>
            <a:off x="1828799" y="620713"/>
            <a:ext cx="4835048" cy="4236574"/>
          </a:xfrm>
          <a:prstGeom prst="rect">
            <a:avLst/>
          </a:prstGeom>
        </p:spPr>
      </p:pic>
      <p:sp>
        <p:nvSpPr>
          <p:cNvPr id="8195" name="Rectangle 1026"/>
          <p:cNvSpPr>
            <a:spLocks noGrp="1" noChangeArrowheads="1"/>
          </p:cNvSpPr>
          <p:nvPr>
            <p:ph type="title" idx="4294967295"/>
          </p:nvPr>
        </p:nvSpPr>
        <p:spPr>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dirty="0"/>
              <a:t>10 Sonstige Internet-Nutzungen</a:t>
            </a:r>
          </a:p>
        </p:txBody>
      </p:sp>
      <p:sp>
        <p:nvSpPr>
          <p:cNvPr id="8196" name="Fußzeilenplatzhalter 5"/>
          <p:cNvSpPr txBox="1">
            <a:spLocks noGrp="1"/>
          </p:cNvSpPr>
          <p:nvPr/>
        </p:nvSpPr>
        <p:spPr bwMode="auto">
          <a:xfrm>
            <a:off x="1692275" y="6448425"/>
            <a:ext cx="57594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de-DE" altLang="de-DE"/>
              <a:t>F.-J. Scharfenberg, Didaktik Biologie; W. Wagner, Didaktik Chemie</a:t>
            </a:r>
          </a:p>
        </p:txBody>
      </p:sp>
      <p:sp>
        <p:nvSpPr>
          <p:cNvPr id="10" name="Textfeld 9">
            <a:extLst>
              <a:ext uri="{FF2B5EF4-FFF2-40B4-BE49-F238E27FC236}">
                <a16:creationId xmlns:a16="http://schemas.microsoft.com/office/drawing/2014/main" id="{C1828089-A648-4BE5-A2C6-80FA225201DB}"/>
              </a:ext>
            </a:extLst>
          </p:cNvPr>
          <p:cNvSpPr txBox="1"/>
          <p:nvPr/>
        </p:nvSpPr>
        <p:spPr>
          <a:xfrm>
            <a:off x="1607432" y="4665553"/>
            <a:ext cx="5547431" cy="470117"/>
          </a:xfrm>
          <a:prstGeom prst="rect">
            <a:avLst/>
          </a:prstGeom>
          <a:noFill/>
        </p:spPr>
        <p:txBody>
          <a:bodyPr wrap="square" rtlCol="0">
            <a:spAutoFit/>
          </a:bodyPr>
          <a:lstStyle/>
          <a:p>
            <a:pPr eaLnBrk="1" hangingPunct="1">
              <a:defRPr/>
            </a:pPr>
            <a:r>
              <a:rPr lang="de-DE" sz="2400" dirty="0">
                <a:solidFill>
                  <a:srgbClr val="000000"/>
                </a:solidFill>
                <a:latin typeface="Arial" charset="0"/>
              </a:rPr>
              <a:t>1. bzw. 8.7. Seminar: Übungen 1 bis 5</a:t>
            </a:r>
          </a:p>
        </p:txBody>
      </p:sp>
      <p:pic>
        <p:nvPicPr>
          <p:cNvPr id="5" name="Grafik 4">
            <a:extLst>
              <a:ext uri="{FF2B5EF4-FFF2-40B4-BE49-F238E27FC236}">
                <a16:creationId xmlns:a16="http://schemas.microsoft.com/office/drawing/2014/main" id="{7021B5D1-9C4F-4E17-8316-C6FC4FA4E93D}"/>
              </a:ext>
            </a:extLst>
          </p:cNvPr>
          <p:cNvPicPr>
            <a:picLocks noChangeAspect="1"/>
          </p:cNvPicPr>
          <p:nvPr/>
        </p:nvPicPr>
        <p:blipFill rotWithShape="1">
          <a:blip r:embed="rId4"/>
          <a:srcRect l="27808" t="23517" r="31370" b="70395"/>
          <a:stretch/>
        </p:blipFill>
        <p:spPr>
          <a:xfrm>
            <a:off x="363253" y="5229225"/>
            <a:ext cx="8739331" cy="73316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3" name="Rectangle 1027"/>
          <p:cNvSpPr>
            <a:spLocks noGrp="1" noChangeArrowheads="1"/>
          </p:cNvSpPr>
          <p:nvPr>
            <p:ph idx="4294967295"/>
          </p:nvPr>
        </p:nvSpPr>
        <p:spPr>
          <a:xfrm>
            <a:off x="250825" y="568325"/>
            <a:ext cx="8893175" cy="2036763"/>
          </a:xfrm>
        </p:spPr>
        <p:txBody>
          <a:bodyPr/>
          <a:lstStyle/>
          <a:p>
            <a:pPr eaLnBrk="1" hangingPunct="1">
              <a:buFontTx/>
              <a:buNone/>
            </a:pPr>
            <a:r>
              <a:rPr lang="de-DE" altLang="de-DE" sz="2800" b="1" dirty="0">
                <a:cs typeface="Times New Roman" panose="02020603050405020304" pitchFamily="18" charset="0"/>
              </a:rPr>
              <a:t>10.1.1 Schüler-Ebene</a:t>
            </a:r>
          </a:p>
          <a:p>
            <a:pPr lvl="1" eaLnBrk="1" hangingPunct="1">
              <a:buFontTx/>
              <a:buNone/>
            </a:pPr>
            <a:r>
              <a:rPr lang="de-DE" altLang="de-DE" sz="2400" b="1" dirty="0">
                <a:solidFill>
                  <a:schemeClr val="tx1"/>
                </a:solidFill>
                <a:cs typeface="Times New Roman" panose="02020603050405020304" pitchFamily="18" charset="0"/>
              </a:rPr>
              <a:t>Experimente  und E-</a:t>
            </a:r>
            <a:r>
              <a:rPr lang="de-DE" altLang="de-DE" sz="2400" b="1" dirty="0" err="1">
                <a:solidFill>
                  <a:schemeClr val="tx1"/>
                </a:solidFill>
                <a:cs typeface="Times New Roman" panose="02020603050405020304" pitchFamily="18" charset="0"/>
              </a:rPr>
              <a:t>learning</a:t>
            </a:r>
            <a:endParaRPr lang="de-DE" altLang="de-DE" sz="2400" b="1" dirty="0">
              <a:solidFill>
                <a:schemeClr val="tx1"/>
              </a:solidFill>
              <a:cs typeface="Times New Roman" panose="02020603050405020304" pitchFamily="18" charset="0"/>
            </a:endParaRPr>
          </a:p>
          <a:p>
            <a:pPr lvl="1" eaLnBrk="1" hangingPunct="1">
              <a:buFontTx/>
              <a:buNone/>
            </a:pPr>
            <a:r>
              <a:rPr lang="de-DE" altLang="de-DE" sz="2400" b="1" dirty="0">
                <a:solidFill>
                  <a:schemeClr val="tx1"/>
                </a:solidFill>
                <a:cs typeface="Times New Roman" panose="02020603050405020304" pitchFamily="18" charset="0"/>
              </a:rPr>
              <a:t>Unterscheidungen </a:t>
            </a:r>
            <a:r>
              <a:rPr lang="de-DE" altLang="de-DE" sz="1400" b="1" dirty="0">
                <a:solidFill>
                  <a:schemeClr val="tx1"/>
                </a:solidFill>
                <a:cs typeface="Times New Roman" panose="02020603050405020304" pitchFamily="18" charset="0"/>
              </a:rPr>
              <a:t>(</a:t>
            </a:r>
            <a:r>
              <a:rPr lang="de-DE" altLang="de-DE" sz="1400" b="1" dirty="0" err="1">
                <a:solidFill>
                  <a:schemeClr val="tx1"/>
                </a:solidFill>
                <a:cs typeface="Times New Roman" panose="02020603050405020304" pitchFamily="18" charset="0"/>
              </a:rPr>
              <a:t>Crippen</a:t>
            </a:r>
            <a:r>
              <a:rPr lang="de-DE" altLang="de-DE" sz="1400" b="1" dirty="0">
                <a:solidFill>
                  <a:schemeClr val="tx1"/>
                </a:solidFill>
                <a:cs typeface="Times New Roman" panose="02020603050405020304" pitchFamily="18" charset="0"/>
              </a:rPr>
              <a:t> et al., 2013)</a:t>
            </a:r>
          </a:p>
          <a:p>
            <a:pPr lvl="1" eaLnBrk="1" hangingPunct="1">
              <a:buFontTx/>
              <a:buChar char="•"/>
            </a:pPr>
            <a:r>
              <a:rPr lang="de-DE" altLang="de-DE" sz="2400" dirty="0">
                <a:solidFill>
                  <a:schemeClr val="tx1"/>
                </a:solidFill>
                <a:cs typeface="Times New Roman" panose="02020603050405020304" pitchFamily="18" charset="0"/>
              </a:rPr>
              <a:t>Virtuelles Experiment: virtueller (= nicht realer) Aufbau und virtuelle Durchführung des Versuchs</a:t>
            </a:r>
          </a:p>
          <a:p>
            <a:pPr lvl="1" eaLnBrk="1" hangingPunct="1">
              <a:buFontTx/>
              <a:buChar char="•"/>
            </a:pPr>
            <a:r>
              <a:rPr lang="de-DE" altLang="de-DE" sz="2400" dirty="0">
                <a:solidFill>
                  <a:schemeClr val="tx1"/>
                </a:solidFill>
                <a:cs typeface="Times New Roman" panose="02020603050405020304" pitchFamily="18" charset="0"/>
              </a:rPr>
              <a:t>Hands-on Experiment: realer (= nicht virtueller) Aufbau und reale Durchführung des Versuchs</a:t>
            </a:r>
          </a:p>
          <a:p>
            <a:pPr lvl="1" eaLnBrk="1" hangingPunct="1">
              <a:buFontTx/>
              <a:buNone/>
            </a:pPr>
            <a:endParaRPr lang="de-DE" altLang="de-DE" sz="2400" b="1" dirty="0">
              <a:solidFill>
                <a:schemeClr val="tx1"/>
              </a:solidFill>
              <a:cs typeface="Times New Roman" panose="02020603050405020304" pitchFamily="18" charset="0"/>
            </a:endParaRPr>
          </a:p>
          <a:p>
            <a:pPr lvl="1" eaLnBrk="1" hangingPunct="1">
              <a:buFontTx/>
              <a:buNone/>
            </a:pPr>
            <a:endParaRPr lang="de-DE" altLang="de-DE" sz="2400" dirty="0">
              <a:solidFill>
                <a:schemeClr val="tx1"/>
              </a:solidFill>
              <a:cs typeface="Times New Roman" panose="02020603050405020304" pitchFamily="18" charset="0"/>
            </a:endParaRPr>
          </a:p>
        </p:txBody>
      </p:sp>
      <p:sp>
        <p:nvSpPr>
          <p:cNvPr id="28675" name="Rectangle 1026"/>
          <p:cNvSpPr>
            <a:spLocks noGrp="1" noChangeArrowheads="1"/>
          </p:cNvSpPr>
          <p:nvPr>
            <p:ph type="title" idx="4294967295"/>
          </p:nvPr>
        </p:nvSpPr>
        <p:spPr>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a:t>10 Sonstige Internet-Nutzungen</a:t>
            </a:r>
          </a:p>
        </p:txBody>
      </p:sp>
      <p:sp>
        <p:nvSpPr>
          <p:cNvPr id="28676" name="Fußzeilenplatzhalter 5"/>
          <p:cNvSpPr txBox="1">
            <a:spLocks noGrp="1"/>
          </p:cNvSpPr>
          <p:nvPr/>
        </p:nvSpPr>
        <p:spPr bwMode="auto">
          <a:xfrm>
            <a:off x="1692275" y="6448425"/>
            <a:ext cx="57594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de-DE" altLang="de-DE"/>
              <a:t>F.-J. Scharfenberg, Didaktik Biologie; W. Wagner, Didaktik Chemie</a:t>
            </a:r>
          </a:p>
        </p:txBody>
      </p:sp>
      <p:pic>
        <p:nvPicPr>
          <p:cNvPr id="217094" name="Picture 6" descr="http://gbgseelze.de/uploads/images/unterricht_schulleben/F%C3%A4cher/Biologie/120718_fg_bio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5988" y="3522663"/>
            <a:ext cx="4770437" cy="318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170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2" name="Rectangle 1027"/>
          <p:cNvSpPr>
            <a:spLocks noGrp="1" noChangeArrowheads="1"/>
          </p:cNvSpPr>
          <p:nvPr>
            <p:ph idx="4294967295"/>
          </p:nvPr>
        </p:nvSpPr>
        <p:spPr>
          <a:xfrm>
            <a:off x="250825" y="568325"/>
            <a:ext cx="8893175" cy="2036763"/>
          </a:xfrm>
        </p:spPr>
        <p:txBody>
          <a:bodyPr/>
          <a:lstStyle/>
          <a:p>
            <a:pPr eaLnBrk="1" hangingPunct="1">
              <a:buFontTx/>
              <a:buNone/>
            </a:pPr>
            <a:r>
              <a:rPr lang="de-DE" altLang="de-DE" sz="2800" b="1" dirty="0">
                <a:cs typeface="Times New Roman" panose="02020603050405020304" pitchFamily="18" charset="0"/>
              </a:rPr>
              <a:t>10.1.1 Schüler-Ebene</a:t>
            </a:r>
          </a:p>
          <a:p>
            <a:pPr lvl="1" eaLnBrk="1" hangingPunct="1">
              <a:buFontTx/>
              <a:buNone/>
            </a:pPr>
            <a:r>
              <a:rPr lang="de-DE" altLang="de-DE" sz="2400" b="1" dirty="0">
                <a:solidFill>
                  <a:schemeClr val="tx1"/>
                </a:solidFill>
                <a:cs typeface="Times New Roman" panose="02020603050405020304" pitchFamily="18" charset="0"/>
              </a:rPr>
              <a:t>Experimente  und </a:t>
            </a:r>
            <a:r>
              <a:rPr lang="de-DE" altLang="de-DE" sz="2400" b="1" dirty="0" err="1">
                <a:solidFill>
                  <a:schemeClr val="tx1"/>
                </a:solidFill>
                <a:cs typeface="Times New Roman" panose="02020603050405020304" pitchFamily="18" charset="0"/>
              </a:rPr>
              <a:t>E-learning</a:t>
            </a:r>
            <a:endParaRPr lang="de-DE" altLang="de-DE" sz="2400" b="1" dirty="0">
              <a:solidFill>
                <a:schemeClr val="tx1"/>
              </a:solidFill>
              <a:cs typeface="Times New Roman" panose="02020603050405020304" pitchFamily="18" charset="0"/>
            </a:endParaRPr>
          </a:p>
          <a:p>
            <a:pPr lvl="1" eaLnBrk="1" hangingPunct="1">
              <a:buFontTx/>
              <a:buNone/>
            </a:pPr>
            <a:r>
              <a:rPr lang="de-DE" altLang="de-DE" sz="2400" b="1" dirty="0">
                <a:solidFill>
                  <a:schemeClr val="tx1"/>
                </a:solidFill>
                <a:cs typeface="Times New Roman" panose="02020603050405020304" pitchFamily="18" charset="0"/>
              </a:rPr>
              <a:t>Unterscheidungen </a:t>
            </a:r>
            <a:r>
              <a:rPr lang="de-DE" altLang="de-DE" sz="1400" b="1" dirty="0">
                <a:solidFill>
                  <a:schemeClr val="tx1"/>
                </a:solidFill>
                <a:cs typeface="Times New Roman" panose="02020603050405020304" pitchFamily="18" charset="0"/>
              </a:rPr>
              <a:t>(</a:t>
            </a:r>
            <a:r>
              <a:rPr lang="de-DE" altLang="de-DE" sz="1400" b="1" dirty="0" err="1">
                <a:solidFill>
                  <a:schemeClr val="tx1"/>
                </a:solidFill>
                <a:cs typeface="Times New Roman" panose="02020603050405020304" pitchFamily="18" charset="0"/>
              </a:rPr>
              <a:t>Crippen</a:t>
            </a:r>
            <a:r>
              <a:rPr lang="de-DE" altLang="de-DE" sz="1400" b="1" dirty="0">
                <a:solidFill>
                  <a:schemeClr val="tx1"/>
                </a:solidFill>
                <a:cs typeface="Times New Roman" panose="02020603050405020304" pitchFamily="18" charset="0"/>
              </a:rPr>
              <a:t> et al., 2013)</a:t>
            </a:r>
          </a:p>
          <a:p>
            <a:pPr lvl="1" eaLnBrk="1" hangingPunct="1">
              <a:buFontTx/>
              <a:buChar char="•"/>
            </a:pPr>
            <a:r>
              <a:rPr lang="de-DE" altLang="de-DE" sz="2400" dirty="0">
                <a:solidFill>
                  <a:schemeClr val="tx1"/>
                </a:solidFill>
                <a:cs typeface="Times New Roman" panose="02020603050405020304" pitchFamily="18" charset="0"/>
              </a:rPr>
              <a:t>Virtuelles Experiment: virtueller (= nicht realer) Aufbau und virtuelle Durchführung des Versuchs</a:t>
            </a:r>
          </a:p>
          <a:p>
            <a:pPr lvl="1" eaLnBrk="1" hangingPunct="1">
              <a:buFontTx/>
              <a:buChar char="•"/>
            </a:pPr>
            <a:r>
              <a:rPr lang="de-DE" altLang="de-DE" sz="2400" dirty="0">
                <a:solidFill>
                  <a:schemeClr val="tx1"/>
                </a:solidFill>
                <a:cs typeface="Times New Roman" panose="02020603050405020304" pitchFamily="18" charset="0"/>
              </a:rPr>
              <a:t>Hands-on Experiment: realer (= nicht virtueller) Aufbau und reale Durchführung des Versuchs</a:t>
            </a:r>
          </a:p>
          <a:p>
            <a:pPr lvl="1" eaLnBrk="1" hangingPunct="1">
              <a:buFontTx/>
              <a:buNone/>
            </a:pPr>
            <a:endParaRPr lang="de-DE" altLang="de-DE" sz="2400" b="1" dirty="0">
              <a:solidFill>
                <a:schemeClr val="tx1"/>
              </a:solidFill>
              <a:cs typeface="Times New Roman" panose="02020603050405020304" pitchFamily="18" charset="0"/>
            </a:endParaRPr>
          </a:p>
          <a:p>
            <a:pPr lvl="1" eaLnBrk="1" hangingPunct="1">
              <a:buFontTx/>
              <a:buNone/>
            </a:pPr>
            <a:endParaRPr lang="de-DE" altLang="de-DE" sz="2400" dirty="0">
              <a:solidFill>
                <a:schemeClr val="tx1"/>
              </a:solidFill>
              <a:cs typeface="Times New Roman" panose="02020603050405020304" pitchFamily="18" charset="0"/>
            </a:endParaRPr>
          </a:p>
        </p:txBody>
      </p:sp>
      <p:sp>
        <p:nvSpPr>
          <p:cNvPr id="30723" name="Rectangle 1026"/>
          <p:cNvSpPr>
            <a:spLocks noGrp="1" noChangeArrowheads="1"/>
          </p:cNvSpPr>
          <p:nvPr>
            <p:ph type="title" idx="4294967295"/>
          </p:nvPr>
        </p:nvSpPr>
        <p:spPr>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a:t>10 Sonstige Internet-Nutzungen</a:t>
            </a:r>
          </a:p>
        </p:txBody>
      </p:sp>
      <p:sp>
        <p:nvSpPr>
          <p:cNvPr id="30724" name="Fußzeilenplatzhalter 5"/>
          <p:cNvSpPr txBox="1">
            <a:spLocks noGrp="1"/>
          </p:cNvSpPr>
          <p:nvPr/>
        </p:nvSpPr>
        <p:spPr bwMode="auto">
          <a:xfrm>
            <a:off x="1692275" y="6448425"/>
            <a:ext cx="57594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de-DE" altLang="de-DE"/>
              <a:t>F.-J. Scharfenberg, Didaktik Biologie; W. Wagner, Didaktik Chemie</a:t>
            </a:r>
          </a:p>
        </p:txBody>
      </p:sp>
      <p:pic>
        <p:nvPicPr>
          <p:cNvPr id="2" name="Grafik 1"/>
          <p:cNvPicPr>
            <a:picLocks noChangeAspect="1"/>
          </p:cNvPicPr>
          <p:nvPr/>
        </p:nvPicPr>
        <p:blipFill>
          <a:blip r:embed="rId3">
            <a:extLst>
              <a:ext uri="{28A0092B-C50C-407E-A947-70E740481C1C}">
                <a14:useLocalDpi xmlns:a14="http://schemas.microsoft.com/office/drawing/2010/main" val="0"/>
              </a:ext>
            </a:extLst>
          </a:blip>
          <a:srcRect l="4935" r="12837"/>
          <a:stretch>
            <a:fillRect/>
          </a:stretch>
        </p:blipFill>
        <p:spPr bwMode="auto">
          <a:xfrm>
            <a:off x="523875" y="3619500"/>
            <a:ext cx="3016250" cy="319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rafik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49675" y="3619500"/>
            <a:ext cx="5221288" cy="30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feld 3"/>
          <p:cNvSpPr txBox="1">
            <a:spLocks noChangeArrowheads="1"/>
          </p:cNvSpPr>
          <p:nvPr/>
        </p:nvSpPr>
        <p:spPr bwMode="auto">
          <a:xfrm>
            <a:off x="6442075" y="4967288"/>
            <a:ext cx="2528888"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r>
              <a:rPr lang="de-DE" altLang="de-DE" sz="1800" b="1"/>
              <a:t>Kein Ersatz von Real- durch virtuelles Experiment in Testsituation</a:t>
            </a:r>
          </a:p>
          <a:p>
            <a:r>
              <a:rPr lang="de-DE" altLang="de-DE" b="1"/>
              <a:t>(Schreiber et al., 2015)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6" name="Rectangle 1027">
            <a:extLst>
              <a:ext uri="{FF2B5EF4-FFF2-40B4-BE49-F238E27FC236}">
                <a16:creationId xmlns:a16="http://schemas.microsoft.com/office/drawing/2014/main" id="{54CAEE91-4AC3-4595-96E8-0E81D1C4AD42}"/>
              </a:ext>
            </a:extLst>
          </p:cNvPr>
          <p:cNvSpPr>
            <a:spLocks noGrp="1" noChangeArrowheads="1"/>
          </p:cNvSpPr>
          <p:nvPr>
            <p:ph idx="4294967295"/>
          </p:nvPr>
        </p:nvSpPr>
        <p:spPr>
          <a:xfrm>
            <a:off x="250825" y="568325"/>
            <a:ext cx="8893175" cy="2036763"/>
          </a:xfrm>
        </p:spPr>
        <p:txBody>
          <a:bodyPr/>
          <a:lstStyle/>
          <a:p>
            <a:pPr eaLnBrk="1" hangingPunct="1">
              <a:buFontTx/>
              <a:buNone/>
            </a:pPr>
            <a:r>
              <a:rPr lang="de-DE" altLang="de-DE" sz="2800" b="1" dirty="0">
                <a:cs typeface="Times New Roman" panose="02020603050405020304" pitchFamily="18" charset="0"/>
              </a:rPr>
              <a:t>10.1.1 Schüler-Ebene</a:t>
            </a:r>
          </a:p>
          <a:p>
            <a:pPr lvl="1" eaLnBrk="1" hangingPunct="1">
              <a:buFontTx/>
              <a:buNone/>
            </a:pPr>
            <a:r>
              <a:rPr lang="de-DE" altLang="de-DE" sz="2400" dirty="0">
                <a:solidFill>
                  <a:schemeClr val="tx1"/>
                </a:solidFill>
                <a:cs typeface="Times New Roman" panose="02020603050405020304" pitchFamily="18" charset="0"/>
              </a:rPr>
              <a:t>Simuliertes Experiment: kein Versuchsaufbau, nur </a:t>
            </a:r>
            <a:r>
              <a:rPr lang="de-DE" altLang="de-DE" sz="2400" dirty="0">
                <a:solidFill>
                  <a:schemeClr val="tx1"/>
                </a:solidFill>
                <a:cs typeface="Times New Roman" panose="02020603050405020304" pitchFamily="18" charset="0"/>
                <a:hlinkClick r:id="rId3"/>
              </a:rPr>
              <a:t>virtuelle</a:t>
            </a:r>
            <a:r>
              <a:rPr lang="de-DE" altLang="de-DE" sz="2400" dirty="0">
                <a:solidFill>
                  <a:schemeClr val="tx1"/>
                </a:solidFill>
                <a:cs typeface="Times New Roman" panose="02020603050405020304" pitchFamily="18" charset="0"/>
              </a:rPr>
              <a:t> Durchführung des Versuchs</a:t>
            </a:r>
          </a:p>
          <a:p>
            <a:pPr lvl="1" eaLnBrk="1" hangingPunct="1">
              <a:buFontTx/>
              <a:buNone/>
            </a:pPr>
            <a:endParaRPr lang="de-DE" altLang="de-DE" sz="2400" dirty="0">
              <a:solidFill>
                <a:schemeClr val="tx1"/>
              </a:solidFill>
              <a:cs typeface="Times New Roman" panose="02020603050405020304" pitchFamily="18" charset="0"/>
            </a:endParaRPr>
          </a:p>
        </p:txBody>
      </p:sp>
      <p:sp>
        <p:nvSpPr>
          <p:cNvPr id="36867" name="Rectangle 1026">
            <a:extLst>
              <a:ext uri="{FF2B5EF4-FFF2-40B4-BE49-F238E27FC236}">
                <a16:creationId xmlns:a16="http://schemas.microsoft.com/office/drawing/2014/main" id="{D42035FA-373F-4037-A63E-C4BE906D0A25}"/>
              </a:ext>
            </a:extLst>
          </p:cNvPr>
          <p:cNvSpPr>
            <a:spLocks noGrp="1" noChangeArrowheads="1"/>
          </p:cNvSpPr>
          <p:nvPr>
            <p:ph type="title" idx="4294967295"/>
          </p:nvPr>
        </p:nvSpPr>
        <p:spPr>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a:t>10 Sonstige Internet-Nutzungen</a:t>
            </a:r>
          </a:p>
        </p:txBody>
      </p:sp>
      <p:sp>
        <p:nvSpPr>
          <p:cNvPr id="36868" name="Fußzeilenplatzhalter 5">
            <a:extLst>
              <a:ext uri="{FF2B5EF4-FFF2-40B4-BE49-F238E27FC236}">
                <a16:creationId xmlns:a16="http://schemas.microsoft.com/office/drawing/2014/main" id="{227D6644-457C-4AF5-B088-9019933D074C}"/>
              </a:ext>
            </a:extLst>
          </p:cNvPr>
          <p:cNvSpPr txBox="1">
            <a:spLocks noGrp="1"/>
          </p:cNvSpPr>
          <p:nvPr/>
        </p:nvSpPr>
        <p:spPr bwMode="auto">
          <a:xfrm>
            <a:off x="1692275" y="6448425"/>
            <a:ext cx="57594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de-DE" altLang="de-DE"/>
              <a:t>F.-J. Scharfenberg, Didaktik Biologie; W. Wagner, Didaktik Chemie</a:t>
            </a:r>
          </a:p>
        </p:txBody>
      </p:sp>
      <p:pic>
        <p:nvPicPr>
          <p:cNvPr id="3" name="Grafik 2">
            <a:extLst>
              <a:ext uri="{FF2B5EF4-FFF2-40B4-BE49-F238E27FC236}">
                <a16:creationId xmlns:a16="http://schemas.microsoft.com/office/drawing/2014/main" id="{FDEAB521-FBAF-45F1-8CA9-C9888C234FBD}"/>
              </a:ext>
            </a:extLst>
          </p:cNvPr>
          <p:cNvPicPr>
            <a:picLocks noChangeAspect="1"/>
          </p:cNvPicPr>
          <p:nvPr/>
        </p:nvPicPr>
        <p:blipFill rotWithShape="1">
          <a:blip r:embed="rId4"/>
          <a:srcRect l="11506" t="12313" r="11508" b="6347"/>
          <a:stretch/>
        </p:blipFill>
        <p:spPr>
          <a:xfrm>
            <a:off x="1052186" y="1778696"/>
            <a:ext cx="7039628" cy="4183694"/>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3" name="Rectangle 1027"/>
          <p:cNvSpPr>
            <a:spLocks noGrp="1" noChangeArrowheads="1"/>
          </p:cNvSpPr>
          <p:nvPr>
            <p:ph idx="4294967295"/>
          </p:nvPr>
        </p:nvSpPr>
        <p:spPr>
          <a:xfrm>
            <a:off x="250825" y="568325"/>
            <a:ext cx="8893175" cy="5186363"/>
          </a:xfrm>
        </p:spPr>
        <p:txBody>
          <a:bodyPr/>
          <a:lstStyle/>
          <a:p>
            <a:pPr eaLnBrk="1" hangingPunct="1">
              <a:buFontTx/>
              <a:buNone/>
            </a:pPr>
            <a:r>
              <a:rPr lang="de-DE" altLang="de-DE" sz="2800" b="1" dirty="0">
                <a:cs typeface="Times New Roman" panose="02020603050405020304" pitchFamily="18" charset="0"/>
              </a:rPr>
              <a:t>10.1.1 Schüler-Ebene</a:t>
            </a:r>
          </a:p>
          <a:p>
            <a:pPr lvl="1" eaLnBrk="1" hangingPunct="1">
              <a:buFontTx/>
              <a:buNone/>
            </a:pPr>
            <a:r>
              <a:rPr lang="de-DE" altLang="de-DE" sz="2400" b="1" dirty="0">
                <a:solidFill>
                  <a:schemeClr val="tx1"/>
                </a:solidFill>
                <a:cs typeface="Times New Roman" panose="02020603050405020304" pitchFamily="18" charset="0"/>
              </a:rPr>
              <a:t>Experimente  und E-</a:t>
            </a:r>
            <a:r>
              <a:rPr lang="de-DE" altLang="de-DE" sz="2400" b="1" dirty="0" err="1">
                <a:solidFill>
                  <a:schemeClr val="tx1"/>
                </a:solidFill>
                <a:cs typeface="Times New Roman" panose="02020603050405020304" pitchFamily="18" charset="0"/>
              </a:rPr>
              <a:t>learning</a:t>
            </a:r>
            <a:endParaRPr lang="de-DE" altLang="de-DE" sz="2400" b="1" dirty="0">
              <a:solidFill>
                <a:schemeClr val="tx1"/>
              </a:solidFill>
              <a:cs typeface="Times New Roman" panose="02020603050405020304" pitchFamily="18" charset="0"/>
            </a:endParaRPr>
          </a:p>
          <a:p>
            <a:pPr lvl="1" eaLnBrk="1" hangingPunct="1">
              <a:buFontTx/>
              <a:buNone/>
            </a:pPr>
            <a:r>
              <a:rPr lang="de-DE" altLang="de-DE" sz="2400" b="1" dirty="0">
                <a:solidFill>
                  <a:schemeClr val="tx1"/>
                </a:solidFill>
                <a:cs typeface="Times New Roman" panose="02020603050405020304" pitchFamily="18" charset="0"/>
              </a:rPr>
              <a:t>Unterscheidungen </a:t>
            </a:r>
            <a:r>
              <a:rPr lang="de-DE" altLang="de-DE" sz="1400" b="1" dirty="0">
                <a:solidFill>
                  <a:schemeClr val="tx1"/>
                </a:solidFill>
                <a:cs typeface="Times New Roman" panose="02020603050405020304" pitchFamily="18" charset="0"/>
              </a:rPr>
              <a:t>(</a:t>
            </a:r>
            <a:r>
              <a:rPr lang="de-DE" altLang="de-DE" sz="1400" b="1" dirty="0" err="1">
                <a:solidFill>
                  <a:schemeClr val="tx1"/>
                </a:solidFill>
                <a:cs typeface="Times New Roman" panose="02020603050405020304" pitchFamily="18" charset="0"/>
              </a:rPr>
              <a:t>Crippen</a:t>
            </a:r>
            <a:r>
              <a:rPr lang="de-DE" altLang="de-DE" sz="1400" b="1" dirty="0">
                <a:solidFill>
                  <a:schemeClr val="tx1"/>
                </a:solidFill>
                <a:cs typeface="Times New Roman" panose="02020603050405020304" pitchFamily="18" charset="0"/>
              </a:rPr>
              <a:t> et al., 2013)</a:t>
            </a:r>
          </a:p>
          <a:p>
            <a:pPr lvl="1" eaLnBrk="1" hangingPunct="1">
              <a:buFontTx/>
              <a:buChar char="•"/>
            </a:pPr>
            <a:r>
              <a:rPr lang="de-DE" altLang="de-DE" sz="2400" dirty="0">
                <a:solidFill>
                  <a:schemeClr val="tx1"/>
                </a:solidFill>
                <a:cs typeface="Times New Roman" panose="02020603050405020304" pitchFamily="18" charset="0"/>
              </a:rPr>
              <a:t>Virtuelles Experiment: virtueller (= nicht realer) Aufbau und virtuelle Durchführung des Versuchs</a:t>
            </a:r>
          </a:p>
          <a:p>
            <a:pPr lvl="1" eaLnBrk="1" hangingPunct="1">
              <a:buFontTx/>
              <a:buChar char="•"/>
            </a:pPr>
            <a:r>
              <a:rPr lang="de-DE" altLang="de-DE" sz="2400" dirty="0">
                <a:solidFill>
                  <a:schemeClr val="tx1"/>
                </a:solidFill>
                <a:cs typeface="Times New Roman" panose="02020603050405020304" pitchFamily="18" charset="0"/>
              </a:rPr>
              <a:t>Hands-on-Experiment: realer (= nicht virtueller) Aufbau und reale Durchführung des Versuchs</a:t>
            </a:r>
          </a:p>
          <a:p>
            <a:pPr lvl="1" eaLnBrk="1" hangingPunct="1">
              <a:buFontTx/>
              <a:buChar char="•"/>
            </a:pPr>
            <a:r>
              <a:rPr lang="de-DE" altLang="de-DE" sz="2400" dirty="0">
                <a:solidFill>
                  <a:schemeClr val="tx1"/>
                </a:solidFill>
                <a:cs typeface="Times New Roman" panose="02020603050405020304" pitchFamily="18" charset="0"/>
              </a:rPr>
              <a:t>Simuliertes Experiment: kein Versuchsaufbau, nur virtuelle Durchführung des Versuchs</a:t>
            </a:r>
          </a:p>
          <a:p>
            <a:pPr lvl="1" eaLnBrk="1" hangingPunct="1">
              <a:buFontTx/>
              <a:buChar char="•"/>
            </a:pPr>
            <a:r>
              <a:rPr lang="de-DE" altLang="de-DE" sz="2400" dirty="0">
                <a:solidFill>
                  <a:schemeClr val="tx1"/>
                </a:solidFill>
                <a:cs typeface="Times New Roman" panose="02020603050405020304" pitchFamily="18" charset="0"/>
              </a:rPr>
              <a:t>„Remote“-Experiment: im Netz verfügbarer, realer Versuchsaufbau, ferngesteuerte (= für den Schüler virtuelle) Durchführung an diesen realen Aufbauten</a:t>
            </a:r>
          </a:p>
          <a:p>
            <a:pPr lvl="1" eaLnBrk="1" hangingPunct="1">
              <a:buFontTx/>
              <a:buChar char="•"/>
            </a:pPr>
            <a:r>
              <a:rPr lang="de-DE" altLang="de-DE" sz="2400" dirty="0">
                <a:solidFill>
                  <a:schemeClr val="tx1"/>
                </a:solidFill>
                <a:cs typeface="Times New Roman" panose="02020603050405020304" pitchFamily="18" charset="0"/>
              </a:rPr>
              <a:t>Achtung: gefilmtes Experiment: keine Beeinflussung</a:t>
            </a:r>
          </a:p>
          <a:p>
            <a:pPr lvl="1" eaLnBrk="1" hangingPunct="1">
              <a:buFontTx/>
              <a:buNone/>
            </a:pPr>
            <a:endParaRPr lang="de-DE" altLang="de-DE" sz="2400" dirty="0">
              <a:solidFill>
                <a:schemeClr val="tx1"/>
              </a:solidFill>
              <a:cs typeface="Times New Roman" panose="02020603050405020304" pitchFamily="18" charset="0"/>
            </a:endParaRPr>
          </a:p>
        </p:txBody>
      </p:sp>
      <p:sp>
        <p:nvSpPr>
          <p:cNvPr id="36867" name="Rectangle 1026"/>
          <p:cNvSpPr>
            <a:spLocks noGrp="1" noChangeArrowheads="1"/>
          </p:cNvSpPr>
          <p:nvPr>
            <p:ph type="title" idx="4294967295"/>
          </p:nvPr>
        </p:nvSpPr>
        <p:spPr>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a:t>10 Sonstige Internet-Nutzungen</a:t>
            </a:r>
          </a:p>
        </p:txBody>
      </p:sp>
      <p:sp>
        <p:nvSpPr>
          <p:cNvPr id="36868" name="Fußzeilenplatzhalter 5"/>
          <p:cNvSpPr txBox="1">
            <a:spLocks noGrp="1"/>
          </p:cNvSpPr>
          <p:nvPr/>
        </p:nvSpPr>
        <p:spPr bwMode="auto">
          <a:xfrm>
            <a:off x="1692275" y="6448425"/>
            <a:ext cx="57594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de-DE" altLang="de-DE"/>
              <a:t>F.-J. Scharfenberg, Didaktik Biologie; W. Wagner, Didaktik Chemie</a:t>
            </a:r>
          </a:p>
        </p:txBody>
      </p:sp>
      <p:sp>
        <p:nvSpPr>
          <p:cNvPr id="2" name="Interaktive Schaltfläche: Video 1">
            <a:hlinkClick r:id="rId3" highlightClick="1"/>
            <a:extLst>
              <a:ext uri="{FF2B5EF4-FFF2-40B4-BE49-F238E27FC236}">
                <a16:creationId xmlns:a16="http://schemas.microsoft.com/office/drawing/2014/main" id="{586DEBD1-EBF1-41F2-9F63-B0E5F394BFA7}"/>
              </a:ext>
            </a:extLst>
          </p:cNvPr>
          <p:cNvSpPr/>
          <p:nvPr/>
        </p:nvSpPr>
        <p:spPr bwMode="auto">
          <a:xfrm>
            <a:off x="8404964" y="5511452"/>
            <a:ext cx="601250" cy="463463"/>
          </a:xfrm>
          <a:prstGeom prst="actionButtonMovie">
            <a:avLst/>
          </a:prstGeom>
          <a:noFill/>
          <a:ln w="28575" cap="flat" cmpd="sng" algn="ctr">
            <a:solidFill>
              <a:srgbClr val="8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4" name="Rectangle 1027"/>
          <p:cNvSpPr>
            <a:spLocks noGrp="1" noChangeArrowheads="1"/>
          </p:cNvSpPr>
          <p:nvPr>
            <p:ph idx="4294967295"/>
          </p:nvPr>
        </p:nvSpPr>
        <p:spPr>
          <a:xfrm>
            <a:off x="125412" y="1244731"/>
            <a:ext cx="8692911" cy="2036763"/>
          </a:xfrm>
        </p:spPr>
        <p:txBody>
          <a:bodyPr/>
          <a:lstStyle/>
          <a:p>
            <a:pPr lvl="1" eaLnBrk="1" hangingPunct="1">
              <a:buFontTx/>
              <a:buNone/>
            </a:pPr>
            <a:r>
              <a:rPr lang="de-DE" altLang="de-DE" sz="2400" dirty="0">
                <a:solidFill>
                  <a:schemeClr val="tx1"/>
                </a:solidFill>
                <a:cs typeface="Times New Roman" panose="02020603050405020304" pitchFamily="18" charset="0"/>
              </a:rPr>
              <a:t>Remote-Experiment</a:t>
            </a:r>
          </a:p>
        </p:txBody>
      </p:sp>
      <p:sp>
        <p:nvSpPr>
          <p:cNvPr id="38915" name="Rectangle 1026"/>
          <p:cNvSpPr>
            <a:spLocks noGrp="1" noChangeArrowheads="1"/>
          </p:cNvSpPr>
          <p:nvPr>
            <p:ph type="title" idx="4294967295"/>
          </p:nvPr>
        </p:nvSpPr>
        <p:spPr>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a:t>10 Sonstige Internet-Nutzungen</a:t>
            </a:r>
          </a:p>
        </p:txBody>
      </p:sp>
      <p:sp>
        <p:nvSpPr>
          <p:cNvPr id="38916" name="Fußzeilenplatzhalter 5"/>
          <p:cNvSpPr txBox="1">
            <a:spLocks noGrp="1"/>
          </p:cNvSpPr>
          <p:nvPr/>
        </p:nvSpPr>
        <p:spPr bwMode="auto">
          <a:xfrm>
            <a:off x="1692275" y="6448425"/>
            <a:ext cx="57594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de-DE" altLang="de-DE"/>
              <a:t>F.-J. Scharfenberg, Didaktik Biologie; W. Wagner, Didaktik Chemie</a:t>
            </a:r>
          </a:p>
        </p:txBody>
      </p:sp>
      <p:pic>
        <p:nvPicPr>
          <p:cNvPr id="227334" name="Picture 6" descr="http://remote.physik.tu-berlin.de/typo3temp/pics/9e6ee4043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4477" y="1003724"/>
            <a:ext cx="2857500" cy="349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7335" name="Picture 7"/>
          <p:cNvPicPr>
            <a:picLocks noChangeAspect="1" noChangeArrowheads="1"/>
          </p:cNvPicPr>
          <p:nvPr/>
        </p:nvPicPr>
        <p:blipFill>
          <a:blip r:embed="rId4">
            <a:extLst>
              <a:ext uri="{28A0092B-C50C-407E-A947-70E740481C1C}">
                <a14:useLocalDpi xmlns:a14="http://schemas.microsoft.com/office/drawing/2010/main" val="0"/>
              </a:ext>
            </a:extLst>
          </a:blip>
          <a:srcRect t="18211" b="33911"/>
          <a:stretch>
            <a:fillRect/>
          </a:stretch>
        </p:blipFill>
        <p:spPr bwMode="auto">
          <a:xfrm>
            <a:off x="376238" y="3721100"/>
            <a:ext cx="8389937" cy="3013075"/>
          </a:xfrm>
          <a:prstGeom prst="rect">
            <a:avLst/>
          </a:prstGeom>
          <a:noFill/>
          <a:ln>
            <a:noFill/>
          </a:ln>
          <a:effectLst/>
          <a:extLst>
            <a:ext uri="{909E8E84-426E-40DD-AFC4-6F175D3DCCD1}">
              <a14:hiddenFill xmlns:a14="http://schemas.microsoft.com/office/drawing/2010/main">
                <a:solidFill>
                  <a:schemeClr val="bg1">
                    <a:alpha val="0"/>
                  </a:schemeClr>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8919" name="AutoShape 8">
            <a:hlinkClick r:id="" action="ppaction://noaction" highlightClick="1"/>
          </p:cNvPr>
          <p:cNvSpPr>
            <a:spLocks noChangeArrowheads="1"/>
          </p:cNvSpPr>
          <p:nvPr/>
        </p:nvSpPr>
        <p:spPr bwMode="auto">
          <a:xfrm>
            <a:off x="7915275" y="3073400"/>
            <a:ext cx="1042988" cy="1042988"/>
          </a:xfrm>
          <a:prstGeom prst="actionButtonMovie">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endParaRPr lang="de-DE" altLang="de-DE"/>
          </a:p>
        </p:txBody>
      </p:sp>
      <p:sp>
        <p:nvSpPr>
          <p:cNvPr id="38920" name="AutoShape 9">
            <a:hlinkClick r:id="" action="ppaction://noaction" highlightClick="1"/>
          </p:cNvPr>
          <p:cNvSpPr>
            <a:spLocks noChangeArrowheads="1"/>
          </p:cNvSpPr>
          <p:nvPr/>
        </p:nvSpPr>
        <p:spPr bwMode="auto">
          <a:xfrm>
            <a:off x="8124825" y="3148013"/>
            <a:ext cx="1042988" cy="1042987"/>
          </a:xfrm>
          <a:prstGeom prst="actionButtonMovie">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endParaRPr lang="de-DE" altLang="de-DE"/>
          </a:p>
        </p:txBody>
      </p:sp>
      <p:sp>
        <p:nvSpPr>
          <p:cNvPr id="38921" name="AutoShape 10">
            <a:hlinkClick r:id="rId5" highlightClick="1"/>
          </p:cNvPr>
          <p:cNvSpPr>
            <a:spLocks noChangeArrowheads="1"/>
          </p:cNvSpPr>
          <p:nvPr/>
        </p:nvSpPr>
        <p:spPr bwMode="auto">
          <a:xfrm>
            <a:off x="8320088" y="1274763"/>
            <a:ext cx="533400" cy="561975"/>
          </a:xfrm>
          <a:prstGeom prst="actionButtonMovie">
            <a:avLst/>
          </a:prstGeom>
          <a:noFill/>
          <a:ln w="9525">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endParaRPr lang="de-DE" altLang="de-DE"/>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73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250" name="Rectangle 1027">
            <a:extLst>
              <a:ext uri="{FF2B5EF4-FFF2-40B4-BE49-F238E27FC236}">
                <a16:creationId xmlns:a16="http://schemas.microsoft.com/office/drawing/2014/main" id="{E9BCB25B-B077-4F2F-9441-A7C2FE703FC7}"/>
              </a:ext>
            </a:extLst>
          </p:cNvPr>
          <p:cNvSpPr>
            <a:spLocks noGrp="1" noChangeArrowheads="1"/>
          </p:cNvSpPr>
          <p:nvPr>
            <p:ph idx="4294967295"/>
          </p:nvPr>
        </p:nvSpPr>
        <p:spPr>
          <a:xfrm>
            <a:off x="250825" y="568325"/>
            <a:ext cx="8893175" cy="2036763"/>
          </a:xfrm>
        </p:spPr>
        <p:txBody>
          <a:bodyPr/>
          <a:lstStyle/>
          <a:p>
            <a:pPr eaLnBrk="1" hangingPunct="1">
              <a:buFontTx/>
              <a:buNone/>
            </a:pPr>
            <a:r>
              <a:rPr lang="de-DE" altLang="de-DE" sz="2800" b="1" dirty="0">
                <a:cs typeface="Times New Roman" panose="02020603050405020304" pitchFamily="18" charset="0"/>
              </a:rPr>
              <a:t>10.1.1 Schüler-Ebene</a:t>
            </a:r>
          </a:p>
          <a:p>
            <a:pPr lvl="1" eaLnBrk="1" hangingPunct="1">
              <a:buFontTx/>
              <a:buChar char="•"/>
            </a:pPr>
            <a:r>
              <a:rPr lang="de-DE" altLang="de-DE" sz="2400" dirty="0">
                <a:solidFill>
                  <a:schemeClr val="tx1"/>
                </a:solidFill>
                <a:cs typeface="Times New Roman" panose="02020603050405020304" pitchFamily="18" charset="0"/>
              </a:rPr>
              <a:t>„</a:t>
            </a:r>
            <a:r>
              <a:rPr lang="de-DE" altLang="de-DE" sz="2400" dirty="0" err="1">
                <a:solidFill>
                  <a:schemeClr val="tx1"/>
                </a:solidFill>
                <a:cs typeface="Times New Roman" panose="02020603050405020304" pitchFamily="18" charset="0"/>
              </a:rPr>
              <a:t>Augmented</a:t>
            </a:r>
            <a:r>
              <a:rPr lang="de-DE" altLang="de-DE" sz="2400" dirty="0">
                <a:solidFill>
                  <a:schemeClr val="tx1"/>
                </a:solidFill>
                <a:cs typeface="Times New Roman" panose="02020603050405020304" pitchFamily="18" charset="0"/>
              </a:rPr>
              <a:t>-</a:t>
            </a:r>
            <a:r>
              <a:rPr lang="de-DE" altLang="de-DE" sz="2400" dirty="0" err="1">
                <a:solidFill>
                  <a:schemeClr val="tx1"/>
                </a:solidFill>
                <a:cs typeface="Times New Roman" panose="02020603050405020304" pitchFamily="18" charset="0"/>
              </a:rPr>
              <a:t>realty</a:t>
            </a:r>
            <a:r>
              <a:rPr lang="de-DE" altLang="de-DE" sz="2400" dirty="0">
                <a:solidFill>
                  <a:schemeClr val="tx1"/>
                </a:solidFill>
                <a:cs typeface="Times New Roman" panose="02020603050405020304" pitchFamily="18" charset="0"/>
              </a:rPr>
              <a:t>“-Experiment: realer Versuchsaufbau, reale Durchführung mit virtueller Ergänzung</a:t>
            </a:r>
          </a:p>
          <a:p>
            <a:pPr lvl="1" eaLnBrk="1" hangingPunct="1">
              <a:buFontTx/>
              <a:buChar char="•"/>
            </a:pPr>
            <a:r>
              <a:rPr lang="de-DE" altLang="de-DE" sz="2400" dirty="0">
                <a:solidFill>
                  <a:schemeClr val="tx1"/>
                </a:solidFill>
                <a:cs typeface="Times New Roman" panose="02020603050405020304" pitchFamily="18" charset="0"/>
                <a:sym typeface="Wingdings" panose="05000000000000000000" pitchFamily="2" charset="2"/>
              </a:rPr>
              <a:t> Der Science-</a:t>
            </a:r>
            <a:r>
              <a:rPr lang="de-DE" altLang="de-DE" sz="2400" dirty="0" err="1">
                <a:solidFill>
                  <a:schemeClr val="tx1"/>
                </a:solidFill>
                <a:cs typeface="Times New Roman" panose="02020603050405020304" pitchFamily="18" charset="0"/>
                <a:sym typeface="Wingdings" panose="05000000000000000000" pitchFamily="2" charset="2"/>
              </a:rPr>
              <a:t>to</a:t>
            </a:r>
            <a:r>
              <a:rPr lang="de-DE" altLang="de-DE" sz="2400" dirty="0">
                <a:solidFill>
                  <a:schemeClr val="tx1"/>
                </a:solidFill>
                <a:cs typeface="Times New Roman" panose="02020603050405020304" pitchFamily="18" charset="0"/>
                <a:sym typeface="Wingdings" panose="05000000000000000000" pitchFamily="2" charset="2"/>
              </a:rPr>
              <a:t>-</a:t>
            </a:r>
            <a:r>
              <a:rPr lang="de-DE" altLang="de-DE" sz="2400" dirty="0" err="1">
                <a:solidFill>
                  <a:schemeClr val="tx1"/>
                </a:solidFill>
                <a:cs typeface="Times New Roman" panose="02020603050405020304" pitchFamily="18" charset="0"/>
                <a:sym typeface="Wingdings" panose="05000000000000000000" pitchFamily="2" charset="2"/>
              </a:rPr>
              <a:t>go</a:t>
            </a:r>
            <a:r>
              <a:rPr lang="de-DE" altLang="de-DE" sz="2400" dirty="0">
                <a:solidFill>
                  <a:schemeClr val="tx1"/>
                </a:solidFill>
                <a:cs typeface="Times New Roman" panose="02020603050405020304" pitchFamily="18" charset="0"/>
                <a:sym typeface="Wingdings" panose="05000000000000000000" pitchFamily="2" charset="2"/>
              </a:rPr>
              <a:t>-Koffer</a:t>
            </a:r>
            <a:endParaRPr lang="de-DE" altLang="de-DE" sz="2400" dirty="0">
              <a:solidFill>
                <a:schemeClr val="tx1"/>
              </a:solidFill>
              <a:cs typeface="Times New Roman" panose="02020603050405020304" pitchFamily="18" charset="0"/>
            </a:endParaRPr>
          </a:p>
          <a:p>
            <a:pPr lvl="1" eaLnBrk="1" hangingPunct="1">
              <a:buFontTx/>
              <a:buNone/>
            </a:pPr>
            <a:endParaRPr lang="de-DE" altLang="de-DE" sz="2400" dirty="0">
              <a:solidFill>
                <a:schemeClr val="tx1"/>
              </a:solidFill>
              <a:cs typeface="Times New Roman" panose="02020603050405020304" pitchFamily="18" charset="0"/>
            </a:endParaRPr>
          </a:p>
        </p:txBody>
      </p:sp>
      <p:sp>
        <p:nvSpPr>
          <p:cNvPr id="53251" name="Rectangle 1026">
            <a:extLst>
              <a:ext uri="{FF2B5EF4-FFF2-40B4-BE49-F238E27FC236}">
                <a16:creationId xmlns:a16="http://schemas.microsoft.com/office/drawing/2014/main" id="{00AAE045-9A70-4422-A644-A09247057B36}"/>
              </a:ext>
            </a:extLst>
          </p:cNvPr>
          <p:cNvSpPr>
            <a:spLocks noGrp="1" noChangeArrowheads="1"/>
          </p:cNvSpPr>
          <p:nvPr>
            <p:ph type="title" idx="4294967295"/>
          </p:nvPr>
        </p:nvSpPr>
        <p:spPr>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a:t>10 Sonstige Internet-Nutzungen</a:t>
            </a:r>
          </a:p>
        </p:txBody>
      </p:sp>
      <p:sp>
        <p:nvSpPr>
          <p:cNvPr id="53252" name="Fußzeilenplatzhalter 5">
            <a:extLst>
              <a:ext uri="{FF2B5EF4-FFF2-40B4-BE49-F238E27FC236}">
                <a16:creationId xmlns:a16="http://schemas.microsoft.com/office/drawing/2014/main" id="{9E3ED1C2-4F1D-4B06-89BD-83152EB56293}"/>
              </a:ext>
            </a:extLst>
          </p:cNvPr>
          <p:cNvSpPr txBox="1">
            <a:spLocks noGrp="1"/>
          </p:cNvSpPr>
          <p:nvPr/>
        </p:nvSpPr>
        <p:spPr bwMode="auto">
          <a:xfrm>
            <a:off x="1692275" y="6448425"/>
            <a:ext cx="57594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de-DE" altLang="de-DE"/>
              <a:t>F.-J. Scharfenberg, Didaktik Biologie; W. Wagner, Didaktik Chemie</a:t>
            </a:r>
          </a:p>
        </p:txBody>
      </p:sp>
      <p:sp>
        <p:nvSpPr>
          <p:cNvPr id="53253" name="AutoShape 8">
            <a:hlinkClick r:id="" action="ppaction://noaction" highlightClick="1"/>
            <a:extLst>
              <a:ext uri="{FF2B5EF4-FFF2-40B4-BE49-F238E27FC236}">
                <a16:creationId xmlns:a16="http://schemas.microsoft.com/office/drawing/2014/main" id="{2240889C-7B22-405E-B487-1ED58D8D0F52}"/>
              </a:ext>
            </a:extLst>
          </p:cNvPr>
          <p:cNvSpPr>
            <a:spLocks noChangeArrowheads="1"/>
          </p:cNvSpPr>
          <p:nvPr/>
        </p:nvSpPr>
        <p:spPr bwMode="auto">
          <a:xfrm>
            <a:off x="7915275" y="3073400"/>
            <a:ext cx="1042988" cy="1042988"/>
          </a:xfrm>
          <a:prstGeom prst="actionButtonMovie">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endParaRPr lang="de-DE" altLang="de-DE"/>
          </a:p>
        </p:txBody>
      </p:sp>
      <p:sp>
        <p:nvSpPr>
          <p:cNvPr id="53254" name="AutoShape 9">
            <a:hlinkClick r:id="" action="ppaction://noaction" highlightClick="1"/>
            <a:extLst>
              <a:ext uri="{FF2B5EF4-FFF2-40B4-BE49-F238E27FC236}">
                <a16:creationId xmlns:a16="http://schemas.microsoft.com/office/drawing/2014/main" id="{32DB48A4-7C37-409E-AD02-A297551D5BFB}"/>
              </a:ext>
            </a:extLst>
          </p:cNvPr>
          <p:cNvSpPr>
            <a:spLocks noChangeArrowheads="1"/>
          </p:cNvSpPr>
          <p:nvPr/>
        </p:nvSpPr>
        <p:spPr bwMode="auto">
          <a:xfrm>
            <a:off x="8124825" y="3148013"/>
            <a:ext cx="1042988" cy="1042987"/>
          </a:xfrm>
          <a:prstGeom prst="actionButtonMovie">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endParaRPr lang="de-DE" altLang="de-DE"/>
          </a:p>
        </p:txBody>
      </p:sp>
      <p:pic>
        <p:nvPicPr>
          <p:cNvPr id="53255" name="Picture 11" descr="http://www.fit.fraunhofer.de/de/fb/cscw/projects/science-center-togo/_jcr_content/contentPar/textblockwithpics/image1.img.jpg/koffer180.1322562257751.jpg">
            <a:extLst>
              <a:ext uri="{FF2B5EF4-FFF2-40B4-BE49-F238E27FC236}">
                <a16:creationId xmlns:a16="http://schemas.microsoft.com/office/drawing/2014/main" id="{D4473833-61C6-4D25-9CEB-D821F95167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6550" y="2630488"/>
            <a:ext cx="2832100" cy="372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9" name="Picture 13" descr="http://www.fit.fraunhofer.de/de/fb/cscw/projects/science-center-togo/_jcr_content/contentPar/textblockwithpics/image2.img.jpg/wing_s1.1322562257751.jpg">
            <a:extLst>
              <a:ext uri="{FF2B5EF4-FFF2-40B4-BE49-F238E27FC236}">
                <a16:creationId xmlns:a16="http://schemas.microsoft.com/office/drawing/2014/main" id="{A348F7F0-7326-465A-8BFF-76D7A040FC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3550" y="2768600"/>
            <a:ext cx="2643188" cy="187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71" name="Picture 15" descr="http://www.fit.fraunhofer.de/de/fb/cscw/projects/science-center-togo/_jcr_content/contentPar/textblockwithpics/image3.img.jpg/doppler_s.1322562257751.jpg">
            <a:extLst>
              <a:ext uri="{FF2B5EF4-FFF2-40B4-BE49-F238E27FC236}">
                <a16:creationId xmlns:a16="http://schemas.microsoft.com/office/drawing/2014/main" id="{EDC5AE68-8F0F-4EBC-BE8E-FA75428F94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8950" y="4449763"/>
            <a:ext cx="2614613"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626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62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5298" name="Rectangle 1027">
            <a:extLst>
              <a:ext uri="{FF2B5EF4-FFF2-40B4-BE49-F238E27FC236}">
                <a16:creationId xmlns:a16="http://schemas.microsoft.com/office/drawing/2014/main" id="{88CB21E5-946F-49C0-A3F4-34B09EC499C6}"/>
              </a:ext>
            </a:extLst>
          </p:cNvPr>
          <p:cNvSpPr>
            <a:spLocks noGrp="1" noChangeArrowheads="1"/>
          </p:cNvSpPr>
          <p:nvPr>
            <p:ph idx="4294967295"/>
          </p:nvPr>
        </p:nvSpPr>
        <p:spPr>
          <a:xfrm>
            <a:off x="250825" y="568325"/>
            <a:ext cx="8893175" cy="2036763"/>
          </a:xfrm>
        </p:spPr>
        <p:txBody>
          <a:bodyPr/>
          <a:lstStyle/>
          <a:p>
            <a:pPr eaLnBrk="1" hangingPunct="1">
              <a:buFontTx/>
              <a:buNone/>
            </a:pPr>
            <a:r>
              <a:rPr lang="de-DE" altLang="de-DE" sz="2800" b="1" dirty="0">
                <a:cs typeface="Times New Roman" panose="02020603050405020304" pitchFamily="18" charset="0"/>
              </a:rPr>
              <a:t>10.1.1 Schüler-Ebene</a:t>
            </a:r>
          </a:p>
          <a:p>
            <a:pPr lvl="1" eaLnBrk="1" hangingPunct="1">
              <a:buFontTx/>
              <a:buChar char="•"/>
            </a:pPr>
            <a:r>
              <a:rPr lang="de-DE" altLang="de-DE" sz="2400" dirty="0" err="1">
                <a:solidFill>
                  <a:schemeClr val="tx1"/>
                </a:solidFill>
                <a:cs typeface="Times New Roman" panose="02020603050405020304" pitchFamily="18" charset="0"/>
              </a:rPr>
              <a:t>Augmented</a:t>
            </a:r>
            <a:r>
              <a:rPr lang="de-DE" altLang="de-DE" sz="2400" dirty="0">
                <a:solidFill>
                  <a:schemeClr val="tx1"/>
                </a:solidFill>
                <a:cs typeface="Times New Roman" panose="02020603050405020304" pitchFamily="18" charset="0"/>
              </a:rPr>
              <a:t> </a:t>
            </a:r>
            <a:r>
              <a:rPr lang="de-DE" altLang="de-DE" sz="2400" dirty="0" err="1">
                <a:solidFill>
                  <a:schemeClr val="tx1"/>
                </a:solidFill>
                <a:cs typeface="Times New Roman" panose="02020603050405020304" pitchFamily="18" charset="0"/>
              </a:rPr>
              <a:t>Realty</a:t>
            </a:r>
            <a:r>
              <a:rPr lang="de-DE" altLang="de-DE" sz="2400" dirty="0">
                <a:solidFill>
                  <a:schemeClr val="tx1"/>
                </a:solidFill>
                <a:cs typeface="Times New Roman" panose="02020603050405020304" pitchFamily="18" charset="0"/>
              </a:rPr>
              <a:t> (AR) unabhängig von Experimenten</a:t>
            </a:r>
          </a:p>
          <a:p>
            <a:pPr lvl="1" eaLnBrk="1" hangingPunct="1">
              <a:buFontTx/>
              <a:buChar char="•"/>
            </a:pPr>
            <a:r>
              <a:rPr lang="de-DE" altLang="de-DE" sz="2400" dirty="0">
                <a:solidFill>
                  <a:schemeClr val="tx1"/>
                </a:solidFill>
                <a:cs typeface="Times New Roman" panose="02020603050405020304" pitchFamily="18" charset="0"/>
                <a:sym typeface="Wingdings" panose="05000000000000000000" pitchFamily="2" charset="2"/>
              </a:rPr>
              <a:t>AR-Applikationen über Smartphones/Tablets:</a:t>
            </a:r>
            <a:br>
              <a:rPr lang="de-DE" altLang="de-DE" sz="2400" dirty="0">
                <a:solidFill>
                  <a:schemeClr val="tx1"/>
                </a:solidFill>
                <a:cs typeface="Times New Roman" panose="02020603050405020304" pitchFamily="18" charset="0"/>
                <a:sym typeface="Wingdings" panose="05000000000000000000" pitchFamily="2" charset="2"/>
              </a:rPr>
            </a:br>
            <a:r>
              <a:rPr lang="de-DE" altLang="de-DE" sz="2400" dirty="0">
                <a:solidFill>
                  <a:schemeClr val="tx1"/>
                </a:solidFill>
                <a:cs typeface="Times New Roman" panose="02020603050405020304" pitchFamily="18" charset="0"/>
                <a:sym typeface="Wingdings" panose="05000000000000000000" pitchFamily="2" charset="2"/>
              </a:rPr>
              <a:t> gezielte Darbietung von Informationen</a:t>
            </a:r>
            <a:endParaRPr lang="de-DE" altLang="de-DE" sz="2400" dirty="0">
              <a:solidFill>
                <a:schemeClr val="tx1"/>
              </a:solidFill>
              <a:cs typeface="Times New Roman" panose="02020603050405020304" pitchFamily="18" charset="0"/>
            </a:endParaRPr>
          </a:p>
          <a:p>
            <a:pPr lvl="1" eaLnBrk="1" hangingPunct="1">
              <a:buFontTx/>
              <a:buNone/>
            </a:pPr>
            <a:endParaRPr lang="de-DE" altLang="de-DE" sz="2400" dirty="0">
              <a:solidFill>
                <a:schemeClr val="tx1"/>
              </a:solidFill>
              <a:cs typeface="Times New Roman" panose="02020603050405020304" pitchFamily="18" charset="0"/>
            </a:endParaRPr>
          </a:p>
        </p:txBody>
      </p:sp>
      <p:sp>
        <p:nvSpPr>
          <p:cNvPr id="55299" name="Rectangle 1026">
            <a:extLst>
              <a:ext uri="{FF2B5EF4-FFF2-40B4-BE49-F238E27FC236}">
                <a16:creationId xmlns:a16="http://schemas.microsoft.com/office/drawing/2014/main" id="{71BC911F-098C-48EF-A540-E43BD9E2DC87}"/>
              </a:ext>
            </a:extLst>
          </p:cNvPr>
          <p:cNvSpPr>
            <a:spLocks noGrp="1" noChangeArrowheads="1"/>
          </p:cNvSpPr>
          <p:nvPr>
            <p:ph type="title" idx="4294967295"/>
          </p:nvPr>
        </p:nvSpPr>
        <p:spPr>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a:t>10 Sonstige Internet-Nutzungen</a:t>
            </a:r>
          </a:p>
        </p:txBody>
      </p:sp>
      <p:sp>
        <p:nvSpPr>
          <p:cNvPr id="55300" name="Fußzeilenplatzhalter 5">
            <a:extLst>
              <a:ext uri="{FF2B5EF4-FFF2-40B4-BE49-F238E27FC236}">
                <a16:creationId xmlns:a16="http://schemas.microsoft.com/office/drawing/2014/main" id="{01B92059-1117-4358-8996-68D92D07774F}"/>
              </a:ext>
            </a:extLst>
          </p:cNvPr>
          <p:cNvSpPr txBox="1">
            <a:spLocks noGrp="1"/>
          </p:cNvSpPr>
          <p:nvPr/>
        </p:nvSpPr>
        <p:spPr bwMode="auto">
          <a:xfrm>
            <a:off x="1692275" y="6448425"/>
            <a:ext cx="57594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de-DE" altLang="de-DE"/>
              <a:t>F.-J. Scharfenberg, Didaktik Biologie; W. Wagner, Didaktik Chemie</a:t>
            </a:r>
          </a:p>
        </p:txBody>
      </p:sp>
      <p:sp>
        <p:nvSpPr>
          <p:cNvPr id="55301" name="AutoShape 8">
            <a:hlinkClick r:id="" action="ppaction://noaction" highlightClick="1"/>
            <a:extLst>
              <a:ext uri="{FF2B5EF4-FFF2-40B4-BE49-F238E27FC236}">
                <a16:creationId xmlns:a16="http://schemas.microsoft.com/office/drawing/2014/main" id="{9831CA70-C801-4B4F-BE83-4BE4D4C2ED30}"/>
              </a:ext>
            </a:extLst>
          </p:cNvPr>
          <p:cNvSpPr>
            <a:spLocks noChangeArrowheads="1"/>
          </p:cNvSpPr>
          <p:nvPr/>
        </p:nvSpPr>
        <p:spPr bwMode="auto">
          <a:xfrm>
            <a:off x="7915275" y="3073400"/>
            <a:ext cx="1042988" cy="1042988"/>
          </a:xfrm>
          <a:prstGeom prst="actionButtonMovie">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endParaRPr lang="de-DE" altLang="de-DE"/>
          </a:p>
        </p:txBody>
      </p:sp>
      <p:sp>
        <p:nvSpPr>
          <p:cNvPr id="55302" name="AutoShape 9">
            <a:hlinkClick r:id="" action="ppaction://noaction" highlightClick="1"/>
            <a:extLst>
              <a:ext uri="{FF2B5EF4-FFF2-40B4-BE49-F238E27FC236}">
                <a16:creationId xmlns:a16="http://schemas.microsoft.com/office/drawing/2014/main" id="{80D870AB-F554-41B5-B405-B685867773B8}"/>
              </a:ext>
            </a:extLst>
          </p:cNvPr>
          <p:cNvSpPr>
            <a:spLocks noChangeArrowheads="1"/>
          </p:cNvSpPr>
          <p:nvPr/>
        </p:nvSpPr>
        <p:spPr bwMode="auto">
          <a:xfrm>
            <a:off x="8124825" y="3148013"/>
            <a:ext cx="1042988" cy="1042987"/>
          </a:xfrm>
          <a:prstGeom prst="actionButtonMovie">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endParaRPr lang="de-DE" altLang="de-DE"/>
          </a:p>
        </p:txBody>
      </p:sp>
      <p:pic>
        <p:nvPicPr>
          <p:cNvPr id="55303" name="Grafik 9">
            <a:extLst>
              <a:ext uri="{FF2B5EF4-FFF2-40B4-BE49-F238E27FC236}">
                <a16:creationId xmlns:a16="http://schemas.microsoft.com/office/drawing/2014/main" id="{5A86BD59-FBB4-4FBD-A407-A7A75ADFC4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5112" y="2536239"/>
            <a:ext cx="3600450" cy="203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4" name="Textfeld 1">
            <a:extLst>
              <a:ext uri="{FF2B5EF4-FFF2-40B4-BE49-F238E27FC236}">
                <a16:creationId xmlns:a16="http://schemas.microsoft.com/office/drawing/2014/main" id="{F4E7A156-8B45-4C46-A972-0A27D91BF502}"/>
              </a:ext>
            </a:extLst>
          </p:cNvPr>
          <p:cNvSpPr txBox="1">
            <a:spLocks noChangeArrowheads="1"/>
          </p:cNvSpPr>
          <p:nvPr/>
        </p:nvSpPr>
        <p:spPr bwMode="auto">
          <a:xfrm>
            <a:off x="3067550" y="4677427"/>
            <a:ext cx="18684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r>
              <a:rPr lang="de-DE" altLang="de-DE" b="1" dirty="0"/>
              <a:t>(Thyssen, 2017, S. 185)</a:t>
            </a:r>
          </a:p>
        </p:txBody>
      </p:sp>
      <p:pic>
        <p:nvPicPr>
          <p:cNvPr id="55305" name="Grafik 13">
            <a:extLst>
              <a:ext uri="{FF2B5EF4-FFF2-40B4-BE49-F238E27FC236}">
                <a16:creationId xmlns:a16="http://schemas.microsoft.com/office/drawing/2014/main" id="{5D05CA83-D18D-45D3-A134-DD85A4B1B7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6722" y="2573817"/>
            <a:ext cx="2257425" cy="152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6" name="Grafik 14">
            <a:extLst>
              <a:ext uri="{FF2B5EF4-FFF2-40B4-BE49-F238E27FC236}">
                <a16:creationId xmlns:a16="http://schemas.microsoft.com/office/drawing/2014/main" id="{35F4E9F9-FF05-43EA-A069-4CE87723BC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69248" y="4241061"/>
            <a:ext cx="2257425" cy="151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7" name="Textfeld 15">
            <a:extLst>
              <a:ext uri="{FF2B5EF4-FFF2-40B4-BE49-F238E27FC236}">
                <a16:creationId xmlns:a16="http://schemas.microsoft.com/office/drawing/2014/main" id="{E289A5BE-8F8B-4B90-B7E0-797FB252FFA6}"/>
              </a:ext>
            </a:extLst>
          </p:cNvPr>
          <p:cNvSpPr txBox="1">
            <a:spLocks noChangeArrowheads="1"/>
          </p:cNvSpPr>
          <p:nvPr/>
        </p:nvSpPr>
        <p:spPr bwMode="auto">
          <a:xfrm>
            <a:off x="6010275" y="5872315"/>
            <a:ext cx="14414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r>
              <a:rPr lang="de-DE" altLang="de-DE" b="1" dirty="0"/>
              <a:t>(Keil, 2018, S. 37)</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250" name="Rectangle 1027">
            <a:extLst>
              <a:ext uri="{FF2B5EF4-FFF2-40B4-BE49-F238E27FC236}">
                <a16:creationId xmlns:a16="http://schemas.microsoft.com/office/drawing/2014/main" id="{1E7D5E72-E4E8-4E86-A5AF-20492A65D13C}"/>
              </a:ext>
            </a:extLst>
          </p:cNvPr>
          <p:cNvSpPr>
            <a:spLocks noGrp="1" noChangeArrowheads="1"/>
          </p:cNvSpPr>
          <p:nvPr>
            <p:ph idx="4294967295"/>
          </p:nvPr>
        </p:nvSpPr>
        <p:spPr>
          <a:xfrm>
            <a:off x="250825" y="568325"/>
            <a:ext cx="8893175" cy="2036763"/>
          </a:xfrm>
        </p:spPr>
        <p:txBody>
          <a:bodyPr/>
          <a:lstStyle/>
          <a:p>
            <a:pPr eaLnBrk="1" hangingPunct="1">
              <a:buFontTx/>
              <a:buNone/>
            </a:pPr>
            <a:r>
              <a:rPr lang="de-DE" altLang="de-DE" sz="2800" b="1" dirty="0">
                <a:cs typeface="Times New Roman" panose="02020603050405020304" pitchFamily="18" charset="0"/>
              </a:rPr>
              <a:t>10.1.1 Schüler-Ebene</a:t>
            </a:r>
          </a:p>
          <a:p>
            <a:pPr lvl="1" eaLnBrk="1" hangingPunct="1">
              <a:buFontTx/>
              <a:buChar char="•"/>
            </a:pPr>
            <a:r>
              <a:rPr lang="de-DE" altLang="de-DE" sz="2400" dirty="0" err="1">
                <a:solidFill>
                  <a:schemeClr val="tx1"/>
                </a:solidFill>
                <a:cs typeface="Times New Roman" panose="02020603050405020304" pitchFamily="18" charset="0"/>
              </a:rPr>
              <a:t>Augmented</a:t>
            </a:r>
            <a:r>
              <a:rPr lang="de-DE" altLang="de-DE" sz="2400" dirty="0">
                <a:solidFill>
                  <a:schemeClr val="tx1"/>
                </a:solidFill>
                <a:cs typeface="Times New Roman" panose="02020603050405020304" pitchFamily="18" charset="0"/>
              </a:rPr>
              <a:t> </a:t>
            </a:r>
            <a:r>
              <a:rPr lang="de-DE" altLang="de-DE" sz="2400" dirty="0" err="1">
                <a:solidFill>
                  <a:schemeClr val="tx1"/>
                </a:solidFill>
                <a:cs typeface="Times New Roman" panose="02020603050405020304" pitchFamily="18" charset="0"/>
              </a:rPr>
              <a:t>Realty</a:t>
            </a:r>
            <a:r>
              <a:rPr lang="de-DE" altLang="de-DE" sz="2400" dirty="0">
                <a:solidFill>
                  <a:schemeClr val="tx1"/>
                </a:solidFill>
                <a:cs typeface="Times New Roman" panose="02020603050405020304" pitchFamily="18" charset="0"/>
              </a:rPr>
              <a:t> (AR) unabhängig von Experimenten</a:t>
            </a:r>
          </a:p>
          <a:p>
            <a:pPr lvl="1" eaLnBrk="1" hangingPunct="1">
              <a:buFontTx/>
              <a:buChar char="•"/>
            </a:pPr>
            <a:r>
              <a:rPr lang="de-DE" altLang="de-DE" sz="2400" dirty="0">
                <a:solidFill>
                  <a:schemeClr val="tx1"/>
                </a:solidFill>
                <a:cs typeface="Times New Roman" panose="02020603050405020304" pitchFamily="18" charset="0"/>
                <a:sym typeface="Wingdings" panose="05000000000000000000" pitchFamily="2" charset="2"/>
              </a:rPr>
              <a:t>AR-Applikationen über Smartphones/Tablets:</a:t>
            </a:r>
            <a:br>
              <a:rPr lang="de-DE" altLang="de-DE" sz="2400" dirty="0">
                <a:solidFill>
                  <a:schemeClr val="tx1"/>
                </a:solidFill>
                <a:cs typeface="Times New Roman" panose="02020603050405020304" pitchFamily="18" charset="0"/>
                <a:sym typeface="Wingdings" panose="05000000000000000000" pitchFamily="2" charset="2"/>
              </a:rPr>
            </a:br>
            <a:r>
              <a:rPr lang="de-DE" altLang="de-DE" sz="2400" dirty="0">
                <a:solidFill>
                  <a:schemeClr val="tx1"/>
                </a:solidFill>
                <a:cs typeface="Times New Roman" panose="02020603050405020304" pitchFamily="18" charset="0"/>
                <a:sym typeface="Wingdings" panose="05000000000000000000" pitchFamily="2" charset="2"/>
              </a:rPr>
              <a:t> gezielte Darbietung von Informationen</a:t>
            </a:r>
            <a:endParaRPr lang="de-DE" altLang="de-DE" sz="2400" dirty="0">
              <a:solidFill>
                <a:schemeClr val="tx1"/>
              </a:solidFill>
              <a:cs typeface="Times New Roman" panose="02020603050405020304" pitchFamily="18" charset="0"/>
            </a:endParaRPr>
          </a:p>
          <a:p>
            <a:pPr lvl="1" eaLnBrk="1" hangingPunct="1">
              <a:buFontTx/>
              <a:buNone/>
            </a:pPr>
            <a:endParaRPr lang="de-DE" altLang="de-DE" sz="2400" dirty="0">
              <a:solidFill>
                <a:schemeClr val="tx1"/>
              </a:solidFill>
              <a:cs typeface="Times New Roman" panose="02020603050405020304" pitchFamily="18" charset="0"/>
            </a:endParaRPr>
          </a:p>
        </p:txBody>
      </p:sp>
      <p:sp>
        <p:nvSpPr>
          <p:cNvPr id="57347" name="Rectangle 1026">
            <a:extLst>
              <a:ext uri="{FF2B5EF4-FFF2-40B4-BE49-F238E27FC236}">
                <a16:creationId xmlns:a16="http://schemas.microsoft.com/office/drawing/2014/main" id="{11130C80-8346-49B6-9F62-DD219C3CF201}"/>
              </a:ext>
            </a:extLst>
          </p:cNvPr>
          <p:cNvSpPr>
            <a:spLocks noGrp="1" noChangeArrowheads="1"/>
          </p:cNvSpPr>
          <p:nvPr>
            <p:ph type="title" idx="4294967295"/>
          </p:nvPr>
        </p:nvSpPr>
        <p:spPr>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a:t>10 Sonstige Internet-Nutzungen</a:t>
            </a:r>
          </a:p>
        </p:txBody>
      </p:sp>
      <p:sp>
        <p:nvSpPr>
          <p:cNvPr id="57348" name="Fußzeilenplatzhalter 5">
            <a:extLst>
              <a:ext uri="{FF2B5EF4-FFF2-40B4-BE49-F238E27FC236}">
                <a16:creationId xmlns:a16="http://schemas.microsoft.com/office/drawing/2014/main" id="{8A4D5656-DD27-4A43-897C-EB4723B685E8}"/>
              </a:ext>
            </a:extLst>
          </p:cNvPr>
          <p:cNvSpPr txBox="1">
            <a:spLocks noGrp="1"/>
          </p:cNvSpPr>
          <p:nvPr/>
        </p:nvSpPr>
        <p:spPr bwMode="auto">
          <a:xfrm>
            <a:off x="1692275" y="6448425"/>
            <a:ext cx="57594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de-DE" altLang="de-DE"/>
              <a:t>F.-J. Scharfenberg, Didaktik Biologie; W. Wagner, Didaktik Chemie</a:t>
            </a:r>
          </a:p>
        </p:txBody>
      </p:sp>
      <p:sp>
        <p:nvSpPr>
          <p:cNvPr id="57349" name="AutoShape 8">
            <a:hlinkClick r:id="" action="ppaction://noaction" highlightClick="1"/>
            <a:extLst>
              <a:ext uri="{FF2B5EF4-FFF2-40B4-BE49-F238E27FC236}">
                <a16:creationId xmlns:a16="http://schemas.microsoft.com/office/drawing/2014/main" id="{2373996B-87F8-4C86-9718-2BDA4DCB17B5}"/>
              </a:ext>
            </a:extLst>
          </p:cNvPr>
          <p:cNvSpPr>
            <a:spLocks noChangeArrowheads="1"/>
          </p:cNvSpPr>
          <p:nvPr/>
        </p:nvSpPr>
        <p:spPr bwMode="auto">
          <a:xfrm>
            <a:off x="7915275" y="3073400"/>
            <a:ext cx="1042988" cy="1042988"/>
          </a:xfrm>
          <a:prstGeom prst="actionButtonMovie">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endParaRPr lang="de-DE" altLang="de-DE"/>
          </a:p>
        </p:txBody>
      </p:sp>
      <p:sp>
        <p:nvSpPr>
          <p:cNvPr id="57350" name="AutoShape 9">
            <a:hlinkClick r:id="" action="ppaction://noaction" highlightClick="1"/>
            <a:extLst>
              <a:ext uri="{FF2B5EF4-FFF2-40B4-BE49-F238E27FC236}">
                <a16:creationId xmlns:a16="http://schemas.microsoft.com/office/drawing/2014/main" id="{6657CA78-44AC-4988-8C59-985D80892ED9}"/>
              </a:ext>
            </a:extLst>
          </p:cNvPr>
          <p:cNvSpPr>
            <a:spLocks noChangeArrowheads="1"/>
          </p:cNvSpPr>
          <p:nvPr/>
        </p:nvSpPr>
        <p:spPr bwMode="auto">
          <a:xfrm>
            <a:off x="8124825" y="3148013"/>
            <a:ext cx="1042988" cy="1042987"/>
          </a:xfrm>
          <a:prstGeom prst="actionButtonMovie">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endParaRPr lang="de-DE" altLang="de-DE"/>
          </a:p>
        </p:txBody>
      </p:sp>
      <p:sp>
        <p:nvSpPr>
          <p:cNvPr id="57351" name="Textfeld 15">
            <a:extLst>
              <a:ext uri="{FF2B5EF4-FFF2-40B4-BE49-F238E27FC236}">
                <a16:creationId xmlns:a16="http://schemas.microsoft.com/office/drawing/2014/main" id="{7C38FA44-C9EA-4EA2-9E4F-5B2EB6C42C8A}"/>
              </a:ext>
            </a:extLst>
          </p:cNvPr>
          <p:cNvSpPr txBox="1">
            <a:spLocks noChangeArrowheads="1"/>
          </p:cNvSpPr>
          <p:nvPr/>
        </p:nvSpPr>
        <p:spPr bwMode="auto">
          <a:xfrm>
            <a:off x="1049338" y="6096000"/>
            <a:ext cx="16303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r>
              <a:rPr lang="de-DE" altLang="de-DE" b="1"/>
              <a:t>(Keil, 2018, S. 22 ff.)</a:t>
            </a:r>
          </a:p>
        </p:txBody>
      </p:sp>
      <p:pic>
        <p:nvPicPr>
          <p:cNvPr id="13" name="Grafik 12">
            <a:extLst>
              <a:ext uri="{FF2B5EF4-FFF2-40B4-BE49-F238E27FC236}">
                <a16:creationId xmlns:a16="http://schemas.microsoft.com/office/drawing/2014/main" id="{B7ACDF58-BA3A-4305-A759-01588C35D6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813" y="2646363"/>
            <a:ext cx="6369050"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feld 16">
            <a:extLst>
              <a:ext uri="{FF2B5EF4-FFF2-40B4-BE49-F238E27FC236}">
                <a16:creationId xmlns:a16="http://schemas.microsoft.com/office/drawing/2014/main" id="{404077A0-BDFE-40AF-86C8-A6D3A8CB096A}"/>
              </a:ext>
            </a:extLst>
          </p:cNvPr>
          <p:cNvSpPr txBox="1">
            <a:spLocks noChangeArrowheads="1"/>
          </p:cNvSpPr>
          <p:nvPr/>
        </p:nvSpPr>
        <p:spPr bwMode="auto">
          <a:xfrm>
            <a:off x="1049338" y="3703638"/>
            <a:ext cx="11176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r>
              <a:rPr lang="de-DE" altLang="de-DE" b="1"/>
              <a:t>z.B.</a:t>
            </a:r>
            <a:br>
              <a:rPr lang="de-DE" altLang="de-DE" b="1"/>
            </a:br>
            <a:r>
              <a:rPr lang="de-DE" altLang="de-DE" b="1"/>
              <a:t>GPS-/WLAN-</a:t>
            </a:r>
          </a:p>
          <a:p>
            <a:r>
              <a:rPr lang="de-DE" altLang="de-DE" b="1"/>
              <a:t>spezifisch</a:t>
            </a:r>
          </a:p>
        </p:txBody>
      </p:sp>
      <p:grpSp>
        <p:nvGrpSpPr>
          <p:cNvPr id="3" name="Gruppieren 2">
            <a:extLst>
              <a:ext uri="{FF2B5EF4-FFF2-40B4-BE49-F238E27FC236}">
                <a16:creationId xmlns:a16="http://schemas.microsoft.com/office/drawing/2014/main" id="{95F0418E-A123-4FC9-8E22-1518319E37D8}"/>
              </a:ext>
            </a:extLst>
          </p:cNvPr>
          <p:cNvGrpSpPr>
            <a:grpSpLocks/>
          </p:cNvGrpSpPr>
          <p:nvPr/>
        </p:nvGrpSpPr>
        <p:grpSpPr bwMode="auto">
          <a:xfrm>
            <a:off x="6735763" y="2624138"/>
            <a:ext cx="2222500" cy="1697037"/>
            <a:chOff x="6909166" y="2266599"/>
            <a:chExt cx="2221768" cy="1695774"/>
          </a:xfrm>
        </p:grpSpPr>
        <p:pic>
          <p:nvPicPr>
            <p:cNvPr id="57358" name="Grafik 11">
              <a:extLst>
                <a:ext uri="{FF2B5EF4-FFF2-40B4-BE49-F238E27FC236}">
                  <a16:creationId xmlns:a16="http://schemas.microsoft.com/office/drawing/2014/main" id="{CCE94F2D-8DBF-493D-A4B0-A73ABF455F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9166" y="2266599"/>
              <a:ext cx="2221768" cy="1658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9" name="Textfeld 1">
              <a:extLst>
                <a:ext uri="{FF2B5EF4-FFF2-40B4-BE49-F238E27FC236}">
                  <a16:creationId xmlns:a16="http://schemas.microsoft.com/office/drawing/2014/main" id="{C7A3BDC2-1C4F-4CF7-83C9-34993C762557}"/>
                </a:ext>
              </a:extLst>
            </p:cNvPr>
            <p:cNvSpPr txBox="1">
              <a:spLocks noChangeArrowheads="1"/>
            </p:cNvSpPr>
            <p:nvPr/>
          </p:nvSpPr>
          <p:spPr bwMode="auto">
            <a:xfrm>
              <a:off x="7582537" y="3685374"/>
              <a:ext cx="15311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r>
                <a:rPr lang="de-DE" altLang="de-DE" b="1"/>
                <a:t>(Lillah, 2015, o.S.)</a:t>
              </a:r>
            </a:p>
          </p:txBody>
        </p:sp>
      </p:grpSp>
      <p:pic>
        <p:nvPicPr>
          <p:cNvPr id="18" name="Grafik 17">
            <a:extLst>
              <a:ext uri="{FF2B5EF4-FFF2-40B4-BE49-F238E27FC236}">
                <a16:creationId xmlns:a16="http://schemas.microsoft.com/office/drawing/2014/main" id="{3E097577-00A8-43AD-BF3F-6AB0EF592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2964"/>
          <a:stretch>
            <a:fillRect/>
          </a:stretch>
        </p:blipFill>
        <p:spPr bwMode="auto">
          <a:xfrm>
            <a:off x="2679700" y="4684713"/>
            <a:ext cx="1258888" cy="172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rafik 3">
            <a:extLst>
              <a:ext uri="{FF2B5EF4-FFF2-40B4-BE49-F238E27FC236}">
                <a16:creationId xmlns:a16="http://schemas.microsoft.com/office/drawing/2014/main" id="{96388025-A274-45E7-96E3-2C3FB90FD26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241800" y="4633913"/>
            <a:ext cx="1262063" cy="223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rafik 4">
            <a:extLst>
              <a:ext uri="{FF2B5EF4-FFF2-40B4-BE49-F238E27FC236}">
                <a16:creationId xmlns:a16="http://schemas.microsoft.com/office/drawing/2014/main" id="{ADB57012-4220-484E-8F57-A6136DDBCD9A}"/>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537200" y="5413375"/>
            <a:ext cx="3421063"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3250">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5298" name="Grafik 2">
            <a:extLst>
              <a:ext uri="{FF2B5EF4-FFF2-40B4-BE49-F238E27FC236}">
                <a16:creationId xmlns:a16="http://schemas.microsoft.com/office/drawing/2014/main" id="{5BB1C34C-F35D-4BA5-8F1B-D63B2E9A6428}"/>
              </a:ext>
            </a:extLst>
          </p:cNvPr>
          <p:cNvPicPr>
            <a:picLocks noChangeAspect="1"/>
          </p:cNvPicPr>
          <p:nvPr/>
        </p:nvPicPr>
        <p:blipFill>
          <a:blip r:embed="rId3">
            <a:extLst>
              <a:ext uri="{28A0092B-C50C-407E-A947-70E740481C1C}">
                <a14:useLocalDpi xmlns:a14="http://schemas.microsoft.com/office/drawing/2010/main" val="0"/>
              </a:ext>
            </a:extLst>
          </a:blip>
          <a:srcRect t="12143" b="12273"/>
          <a:stretch>
            <a:fillRect/>
          </a:stretch>
        </p:blipFill>
        <p:spPr bwMode="auto">
          <a:xfrm>
            <a:off x="250825" y="3486150"/>
            <a:ext cx="5029200" cy="284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Rectangle 1027">
            <a:extLst>
              <a:ext uri="{FF2B5EF4-FFF2-40B4-BE49-F238E27FC236}">
                <a16:creationId xmlns:a16="http://schemas.microsoft.com/office/drawing/2014/main" id="{3D980E51-FE50-4FB7-8824-281C44577063}"/>
              </a:ext>
            </a:extLst>
          </p:cNvPr>
          <p:cNvSpPr>
            <a:spLocks noGrp="1" noChangeArrowheads="1"/>
          </p:cNvSpPr>
          <p:nvPr>
            <p:ph idx="4294967295"/>
          </p:nvPr>
        </p:nvSpPr>
        <p:spPr>
          <a:xfrm>
            <a:off x="250825" y="568325"/>
            <a:ext cx="8893175" cy="2036763"/>
          </a:xfrm>
        </p:spPr>
        <p:txBody>
          <a:bodyPr/>
          <a:lstStyle/>
          <a:p>
            <a:pPr eaLnBrk="1" hangingPunct="1">
              <a:buFontTx/>
              <a:buNone/>
            </a:pPr>
            <a:r>
              <a:rPr lang="de-DE" altLang="de-DE" sz="2800" b="1" dirty="0">
                <a:cs typeface="Times New Roman" panose="02020603050405020304" pitchFamily="18" charset="0"/>
              </a:rPr>
              <a:t>10.1.1 Schüler-Ebene</a:t>
            </a:r>
          </a:p>
          <a:p>
            <a:pPr lvl="1" eaLnBrk="1" hangingPunct="1">
              <a:buFontTx/>
              <a:buChar char="•"/>
            </a:pPr>
            <a:r>
              <a:rPr lang="de-DE" altLang="de-DE" sz="2400" dirty="0">
                <a:solidFill>
                  <a:schemeClr val="tx1"/>
                </a:solidFill>
                <a:cs typeface="Times New Roman" panose="02020603050405020304" pitchFamily="18" charset="0"/>
              </a:rPr>
              <a:t>„</a:t>
            </a:r>
            <a:r>
              <a:rPr lang="en-US" altLang="de-DE" sz="2400" dirty="0">
                <a:solidFill>
                  <a:schemeClr val="tx1"/>
                </a:solidFill>
                <a:cs typeface="Times New Roman" panose="02020603050405020304" pitchFamily="18" charset="0"/>
              </a:rPr>
              <a:t>Augmented </a:t>
            </a:r>
            <a:r>
              <a:rPr lang="en-US" altLang="de-DE" sz="2400" dirty="0" err="1">
                <a:solidFill>
                  <a:schemeClr val="tx1"/>
                </a:solidFill>
                <a:cs typeface="Times New Roman" panose="02020603050405020304" pitchFamily="18" charset="0"/>
              </a:rPr>
              <a:t>Virtuality</a:t>
            </a:r>
            <a:r>
              <a:rPr lang="en-US" altLang="de-DE" sz="2400" dirty="0">
                <a:solidFill>
                  <a:schemeClr val="tx1"/>
                </a:solidFill>
                <a:cs typeface="Times New Roman" panose="02020603050405020304" pitchFamily="18" charset="0"/>
              </a:rPr>
              <a:t> vs. Mixed Reality“: </a:t>
            </a:r>
            <a:br>
              <a:rPr lang="en-US" altLang="de-DE" sz="2400" dirty="0">
                <a:solidFill>
                  <a:schemeClr val="tx1"/>
                </a:solidFill>
                <a:cs typeface="Times New Roman" panose="02020603050405020304" pitchFamily="18" charset="0"/>
              </a:rPr>
            </a:br>
            <a:r>
              <a:rPr lang="en-US" altLang="de-DE" sz="2400" dirty="0">
                <a:solidFill>
                  <a:schemeClr val="tx1"/>
                </a:solidFill>
                <a:cs typeface="Times New Roman" panose="02020603050405020304" pitchFamily="18" charset="0"/>
                <a:sym typeface="Wingdings" panose="05000000000000000000" pitchFamily="2" charset="2"/>
              </a:rPr>
              <a:t> AV: </a:t>
            </a:r>
            <a:r>
              <a:rPr lang="en-US" altLang="de-DE" sz="2400" dirty="0" err="1">
                <a:solidFill>
                  <a:schemeClr val="tx1"/>
                </a:solidFill>
                <a:cs typeface="Times New Roman" panose="02020603050405020304" pitchFamily="18" charset="0"/>
              </a:rPr>
              <a:t>Außenwelt</a:t>
            </a:r>
            <a:r>
              <a:rPr lang="en-US" altLang="de-DE" sz="2400" dirty="0">
                <a:solidFill>
                  <a:schemeClr val="tx1"/>
                </a:solidFill>
                <a:cs typeface="Times New Roman" panose="02020603050405020304" pitchFamily="18" charset="0"/>
              </a:rPr>
              <a:t> in </a:t>
            </a:r>
            <a:r>
              <a:rPr lang="en-US" altLang="de-DE" sz="2400" dirty="0" err="1">
                <a:solidFill>
                  <a:schemeClr val="tx1"/>
                </a:solidFill>
                <a:cs typeface="Times New Roman" panose="02020603050405020304" pitchFamily="18" charset="0"/>
              </a:rPr>
              <a:t>virtueller</a:t>
            </a:r>
            <a:r>
              <a:rPr lang="en-US" altLang="de-DE" sz="2400" dirty="0">
                <a:solidFill>
                  <a:schemeClr val="tx1"/>
                </a:solidFill>
                <a:cs typeface="Times New Roman" panose="02020603050405020304" pitchFamily="18" charset="0"/>
              </a:rPr>
              <a:t> </a:t>
            </a:r>
            <a:r>
              <a:rPr lang="en-US" altLang="de-DE" sz="2400" dirty="0" err="1">
                <a:solidFill>
                  <a:schemeClr val="tx1"/>
                </a:solidFill>
                <a:cs typeface="Times New Roman" panose="02020603050405020304" pitchFamily="18" charset="0"/>
              </a:rPr>
              <a:t>Umgebung</a:t>
            </a:r>
            <a:r>
              <a:rPr lang="en-US" altLang="de-DE" sz="2400" dirty="0">
                <a:solidFill>
                  <a:schemeClr val="tx1"/>
                </a:solidFill>
                <a:cs typeface="Times New Roman" panose="02020603050405020304" pitchFamily="18" charset="0"/>
              </a:rPr>
              <a:t/>
            </a:r>
            <a:br>
              <a:rPr lang="en-US" altLang="de-DE" sz="2400" dirty="0">
                <a:solidFill>
                  <a:schemeClr val="tx1"/>
                </a:solidFill>
                <a:cs typeface="Times New Roman" panose="02020603050405020304" pitchFamily="18" charset="0"/>
              </a:rPr>
            </a:br>
            <a:r>
              <a:rPr lang="en-US" altLang="de-DE" sz="2400" dirty="0">
                <a:solidFill>
                  <a:schemeClr val="tx1"/>
                </a:solidFill>
                <a:cs typeface="Times New Roman" panose="02020603050405020304" pitchFamily="18" charset="0"/>
                <a:sym typeface="Wingdings" panose="05000000000000000000" pitchFamily="2" charset="2"/>
              </a:rPr>
              <a:t> MR: </a:t>
            </a:r>
            <a:r>
              <a:rPr lang="en-US" altLang="de-DE" sz="2400" dirty="0" err="1">
                <a:solidFill>
                  <a:schemeClr val="tx1"/>
                </a:solidFill>
                <a:cs typeface="Times New Roman" panose="02020603050405020304" pitchFamily="18" charset="0"/>
                <a:sym typeface="Wingdings" panose="05000000000000000000" pitchFamily="2" charset="2"/>
              </a:rPr>
              <a:t>Kopplung</a:t>
            </a:r>
            <a:r>
              <a:rPr lang="en-US" altLang="de-DE" sz="2400" dirty="0">
                <a:solidFill>
                  <a:schemeClr val="tx1"/>
                </a:solidFill>
                <a:cs typeface="Times New Roman" panose="02020603050405020304" pitchFamily="18" charset="0"/>
                <a:sym typeface="Wingdings" panose="05000000000000000000" pitchFamily="2" charset="2"/>
              </a:rPr>
              <a:t> von realer und </a:t>
            </a:r>
            <a:r>
              <a:rPr lang="en-US" altLang="de-DE" sz="2400" dirty="0" err="1">
                <a:solidFill>
                  <a:schemeClr val="tx1"/>
                </a:solidFill>
                <a:cs typeface="Times New Roman" panose="02020603050405020304" pitchFamily="18" charset="0"/>
                <a:sym typeface="Wingdings" panose="05000000000000000000" pitchFamily="2" charset="2"/>
              </a:rPr>
              <a:t>virtueller</a:t>
            </a:r>
            <a:r>
              <a:rPr lang="en-US" altLang="de-DE" sz="2400" dirty="0">
                <a:solidFill>
                  <a:schemeClr val="tx1"/>
                </a:solidFill>
                <a:cs typeface="Times New Roman" panose="02020603050405020304" pitchFamily="18" charset="0"/>
                <a:sym typeface="Wingdings" panose="05000000000000000000" pitchFamily="2" charset="2"/>
              </a:rPr>
              <a:t> </a:t>
            </a:r>
            <a:r>
              <a:rPr lang="en-US" altLang="de-DE" sz="2400" dirty="0" err="1">
                <a:solidFill>
                  <a:schemeClr val="tx1"/>
                </a:solidFill>
                <a:cs typeface="Times New Roman" panose="02020603050405020304" pitchFamily="18" charset="0"/>
                <a:sym typeface="Wingdings" panose="05000000000000000000" pitchFamily="2" charset="2"/>
              </a:rPr>
              <a:t>Umgebung</a:t>
            </a:r>
            <a:endParaRPr lang="en-US" altLang="de-DE" sz="2400" dirty="0">
              <a:solidFill>
                <a:schemeClr val="tx1"/>
              </a:solidFill>
              <a:cs typeface="Times New Roman" panose="02020603050405020304" pitchFamily="18" charset="0"/>
            </a:endParaRPr>
          </a:p>
        </p:txBody>
      </p:sp>
      <p:sp>
        <p:nvSpPr>
          <p:cNvPr id="59396" name="Rectangle 1026">
            <a:extLst>
              <a:ext uri="{FF2B5EF4-FFF2-40B4-BE49-F238E27FC236}">
                <a16:creationId xmlns:a16="http://schemas.microsoft.com/office/drawing/2014/main" id="{4E61983A-0CD3-42CD-B8A8-51747057E825}"/>
              </a:ext>
            </a:extLst>
          </p:cNvPr>
          <p:cNvSpPr>
            <a:spLocks noGrp="1" noChangeArrowheads="1"/>
          </p:cNvSpPr>
          <p:nvPr>
            <p:ph type="title" idx="4294967295"/>
          </p:nvPr>
        </p:nvSpPr>
        <p:spPr>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a:t>10 Sonstige Internet-Nutzungen</a:t>
            </a:r>
          </a:p>
        </p:txBody>
      </p:sp>
      <p:sp>
        <p:nvSpPr>
          <p:cNvPr id="59397" name="Fußzeilenplatzhalter 5">
            <a:extLst>
              <a:ext uri="{FF2B5EF4-FFF2-40B4-BE49-F238E27FC236}">
                <a16:creationId xmlns:a16="http://schemas.microsoft.com/office/drawing/2014/main" id="{BB0A511F-AE03-4E1D-814B-5315BBBAC1B4}"/>
              </a:ext>
            </a:extLst>
          </p:cNvPr>
          <p:cNvSpPr txBox="1">
            <a:spLocks noGrp="1"/>
          </p:cNvSpPr>
          <p:nvPr/>
        </p:nvSpPr>
        <p:spPr bwMode="auto">
          <a:xfrm>
            <a:off x="1692275" y="6448425"/>
            <a:ext cx="57594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de-DE" altLang="de-DE"/>
              <a:t>F.-J. Scharfenberg, Didaktik Biologie; W. Wagner, Didaktik Chemie</a:t>
            </a:r>
          </a:p>
        </p:txBody>
      </p:sp>
      <p:sp>
        <p:nvSpPr>
          <p:cNvPr id="59398" name="AutoShape 8">
            <a:hlinkClick r:id="" action="ppaction://noaction" highlightClick="1"/>
            <a:extLst>
              <a:ext uri="{FF2B5EF4-FFF2-40B4-BE49-F238E27FC236}">
                <a16:creationId xmlns:a16="http://schemas.microsoft.com/office/drawing/2014/main" id="{7842EAFE-FD39-4004-BEF1-4F1FF4651717}"/>
              </a:ext>
            </a:extLst>
          </p:cNvPr>
          <p:cNvSpPr>
            <a:spLocks noChangeArrowheads="1"/>
          </p:cNvSpPr>
          <p:nvPr/>
        </p:nvSpPr>
        <p:spPr bwMode="auto">
          <a:xfrm>
            <a:off x="7915275" y="3073400"/>
            <a:ext cx="1042988" cy="1042988"/>
          </a:xfrm>
          <a:prstGeom prst="actionButtonMovie">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endParaRPr lang="de-DE" altLang="de-DE"/>
          </a:p>
        </p:txBody>
      </p:sp>
      <p:sp>
        <p:nvSpPr>
          <p:cNvPr id="59399" name="AutoShape 9">
            <a:hlinkClick r:id="" action="ppaction://noaction" highlightClick="1"/>
            <a:extLst>
              <a:ext uri="{FF2B5EF4-FFF2-40B4-BE49-F238E27FC236}">
                <a16:creationId xmlns:a16="http://schemas.microsoft.com/office/drawing/2014/main" id="{17F4C26B-9876-40CC-A2CF-4A9F69F67908}"/>
              </a:ext>
            </a:extLst>
          </p:cNvPr>
          <p:cNvSpPr>
            <a:spLocks noChangeArrowheads="1"/>
          </p:cNvSpPr>
          <p:nvPr/>
        </p:nvSpPr>
        <p:spPr bwMode="auto">
          <a:xfrm>
            <a:off x="8124825" y="3148013"/>
            <a:ext cx="1042988" cy="1042987"/>
          </a:xfrm>
          <a:prstGeom prst="actionButtonMovie">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endParaRPr lang="de-DE" altLang="de-DE"/>
          </a:p>
        </p:txBody>
      </p:sp>
      <p:sp>
        <p:nvSpPr>
          <p:cNvPr id="55304" name="Interaktive Schaltfläche: Zurück oder Vorherige(r) 1">
            <a:hlinkClick r:id="rId4" highlightClick="1"/>
            <a:extLst>
              <a:ext uri="{FF2B5EF4-FFF2-40B4-BE49-F238E27FC236}">
                <a16:creationId xmlns:a16="http://schemas.microsoft.com/office/drawing/2014/main" id="{17E52B7A-8F0D-4755-9A11-4840CD90A0E0}"/>
              </a:ext>
            </a:extLst>
          </p:cNvPr>
          <p:cNvSpPr>
            <a:spLocks noChangeArrowheads="1"/>
          </p:cNvSpPr>
          <p:nvPr/>
        </p:nvSpPr>
        <p:spPr bwMode="auto">
          <a:xfrm rot="10800000">
            <a:off x="8199438" y="2341563"/>
            <a:ext cx="539750" cy="636587"/>
          </a:xfrm>
          <a:prstGeom prst="actionButtonBackPrevious">
            <a:avLst/>
          </a:prstGeom>
          <a:solidFill>
            <a:schemeClr val="bg1">
              <a:lumMod val="75000"/>
            </a:schemeClr>
          </a:solidFill>
          <a:ln w="28575" algn="ctr">
            <a:solidFill>
              <a:schemeClr val="tx1"/>
            </a:solidFill>
            <a:round/>
            <a:headEnd/>
            <a:tailEnd/>
          </a:ln>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defRPr/>
            </a:pPr>
            <a:endParaRPr lang="de-DE" altLang="de-DE" sz="2400"/>
          </a:p>
        </p:txBody>
      </p:sp>
      <p:pic>
        <p:nvPicPr>
          <p:cNvPr id="55305" name="Grafik 3">
            <a:extLst>
              <a:ext uri="{FF2B5EF4-FFF2-40B4-BE49-F238E27FC236}">
                <a16:creationId xmlns:a16="http://schemas.microsoft.com/office/drawing/2014/main" id="{F51A614A-2E82-4D89-9B50-F8A7111D789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97413" y="4232275"/>
            <a:ext cx="4224337" cy="211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rafik 1">
            <a:extLst>
              <a:ext uri="{FF2B5EF4-FFF2-40B4-BE49-F238E27FC236}">
                <a16:creationId xmlns:a16="http://schemas.microsoft.com/office/drawing/2014/main" id="{2BF31DF6-AD0D-46C1-9E5F-497D8383252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395413" y="2409825"/>
            <a:ext cx="635317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feld 2">
            <a:extLst>
              <a:ext uri="{FF2B5EF4-FFF2-40B4-BE49-F238E27FC236}">
                <a16:creationId xmlns:a16="http://schemas.microsoft.com/office/drawing/2014/main" id="{9A4374DC-1D67-45F1-8B95-E7E479793460}"/>
              </a:ext>
            </a:extLst>
          </p:cNvPr>
          <p:cNvSpPr txBox="1">
            <a:spLocks noChangeArrowheads="1"/>
          </p:cNvSpPr>
          <p:nvPr/>
        </p:nvSpPr>
        <p:spPr bwMode="auto">
          <a:xfrm>
            <a:off x="5981700" y="3452813"/>
            <a:ext cx="19240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r>
              <a:rPr lang="de-DE" altLang="de-DE" b="1"/>
              <a:t>(Walker et al. 2017, S. 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5304"/>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5529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53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4" grpId="0" animBg="1"/>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02" name="Rectangle 1027"/>
          <p:cNvSpPr>
            <a:spLocks noGrp="1" noChangeArrowheads="1"/>
          </p:cNvSpPr>
          <p:nvPr>
            <p:ph idx="4294967295"/>
          </p:nvPr>
        </p:nvSpPr>
        <p:spPr>
          <a:xfrm>
            <a:off x="250825" y="568325"/>
            <a:ext cx="8893175" cy="2036763"/>
          </a:xfrm>
        </p:spPr>
        <p:txBody>
          <a:bodyPr/>
          <a:lstStyle/>
          <a:p>
            <a:pPr eaLnBrk="1" hangingPunct="1">
              <a:buFontTx/>
              <a:buNone/>
            </a:pPr>
            <a:r>
              <a:rPr lang="de-DE" altLang="de-DE" sz="2800" b="1" dirty="0">
                <a:cs typeface="Times New Roman" panose="02020603050405020304" pitchFamily="18" charset="0"/>
              </a:rPr>
              <a:t>10.1.1 Schüler-Ebene</a:t>
            </a:r>
          </a:p>
          <a:p>
            <a:pPr lvl="1" eaLnBrk="1" hangingPunct="1">
              <a:buFontTx/>
              <a:buNone/>
            </a:pPr>
            <a:r>
              <a:rPr lang="de-DE" altLang="de-DE" sz="2400" dirty="0">
                <a:solidFill>
                  <a:schemeClr val="tx1"/>
                </a:solidFill>
                <a:cs typeface="Times New Roman" panose="02020603050405020304" pitchFamily="18" charset="0"/>
              </a:rPr>
              <a:t>Experimente  und E-</a:t>
            </a:r>
            <a:r>
              <a:rPr lang="de-DE" altLang="de-DE" sz="2400" dirty="0" err="1">
                <a:solidFill>
                  <a:schemeClr val="tx1"/>
                </a:solidFill>
                <a:cs typeface="Times New Roman" panose="02020603050405020304" pitchFamily="18" charset="0"/>
              </a:rPr>
              <a:t>learning</a:t>
            </a:r>
            <a:r>
              <a:rPr lang="de-DE" altLang="de-DE" sz="2400" dirty="0">
                <a:solidFill>
                  <a:schemeClr val="tx1"/>
                </a:solidFill>
                <a:cs typeface="Times New Roman" panose="02020603050405020304" pitchFamily="18" charset="0"/>
              </a:rPr>
              <a:t> in </a:t>
            </a:r>
            <a:r>
              <a:rPr lang="de-DE" altLang="de-DE" sz="2400" dirty="0" err="1" smtClean="0">
                <a:solidFill>
                  <a:schemeClr val="tx1"/>
                </a:solidFill>
                <a:cs typeface="Times New Roman" panose="02020603050405020304" pitchFamily="18" charset="0"/>
              </a:rPr>
              <a:t>naturwiss</a:t>
            </a:r>
            <a:r>
              <a:rPr lang="de-DE" altLang="de-DE" sz="2400" dirty="0" smtClean="0">
                <a:solidFill>
                  <a:schemeClr val="tx1"/>
                </a:solidFill>
                <a:cs typeface="Times New Roman" panose="02020603050405020304" pitchFamily="18" charset="0"/>
              </a:rPr>
              <a:t>. </a:t>
            </a:r>
            <a:r>
              <a:rPr lang="de-DE" altLang="de-DE" sz="2400" dirty="0">
                <a:solidFill>
                  <a:schemeClr val="tx1"/>
                </a:solidFill>
                <a:cs typeface="Times New Roman" panose="02020603050405020304" pitchFamily="18" charset="0"/>
              </a:rPr>
              <a:t>Unterricht</a:t>
            </a:r>
          </a:p>
          <a:p>
            <a:pPr lvl="1" eaLnBrk="1" hangingPunct="1">
              <a:buFontTx/>
              <a:buNone/>
            </a:pPr>
            <a:r>
              <a:rPr lang="de-DE" altLang="de-DE" sz="2400" dirty="0" smtClean="0">
                <a:solidFill>
                  <a:schemeClr val="tx1"/>
                </a:solidFill>
                <a:cs typeface="Times New Roman" panose="02020603050405020304" pitchFamily="18" charset="0"/>
              </a:rPr>
              <a:t>Meta-Analyse </a:t>
            </a:r>
            <a:r>
              <a:rPr lang="de-DE" altLang="de-DE" sz="2400" dirty="0">
                <a:solidFill>
                  <a:schemeClr val="tx1"/>
                </a:solidFill>
                <a:cs typeface="Times New Roman" panose="02020603050405020304" pitchFamily="18" charset="0"/>
              </a:rPr>
              <a:t>1990 - 2011 </a:t>
            </a:r>
            <a:r>
              <a:rPr lang="de-DE" altLang="de-DE" sz="1400" dirty="0">
                <a:solidFill>
                  <a:schemeClr val="tx1"/>
                </a:solidFill>
                <a:cs typeface="Times New Roman" panose="02020603050405020304" pitchFamily="18" charset="0"/>
              </a:rPr>
              <a:t>(Wang et al., 2014)</a:t>
            </a:r>
          </a:p>
          <a:p>
            <a:pPr lvl="1"/>
            <a:r>
              <a:rPr lang="de-DE" altLang="de-DE" sz="2000" dirty="0">
                <a:solidFill>
                  <a:schemeClr val="tx1"/>
                </a:solidFill>
              </a:rPr>
              <a:t>312 </a:t>
            </a:r>
            <a:r>
              <a:rPr lang="de-DE" altLang="de-DE" sz="2000" dirty="0" smtClean="0">
                <a:solidFill>
                  <a:schemeClr val="tx1"/>
                </a:solidFill>
              </a:rPr>
              <a:t>Fachartikel, </a:t>
            </a:r>
            <a:r>
              <a:rPr lang="de-DE" altLang="de-DE" sz="2000" dirty="0" smtClean="0">
                <a:solidFill>
                  <a:schemeClr val="tx1"/>
                </a:solidFill>
                <a:sym typeface="Wingdings" panose="05000000000000000000" pitchFamily="2" charset="2"/>
              </a:rPr>
              <a:t>67 </a:t>
            </a:r>
            <a:r>
              <a:rPr lang="de-DE" altLang="de-DE" sz="2000" dirty="0">
                <a:solidFill>
                  <a:schemeClr val="tx1"/>
                </a:solidFill>
                <a:sym typeface="Wingdings" panose="05000000000000000000" pitchFamily="2" charset="2"/>
              </a:rPr>
              <a:t>Studien</a:t>
            </a:r>
          </a:p>
          <a:p>
            <a:pPr lvl="1"/>
            <a:endParaRPr lang="de-DE" altLang="de-DE" sz="2000" b="1" dirty="0">
              <a:solidFill>
                <a:schemeClr val="tx1"/>
              </a:solidFill>
              <a:sym typeface="Wingdings" panose="05000000000000000000" pitchFamily="2" charset="2"/>
            </a:endParaRPr>
          </a:p>
          <a:p>
            <a:pPr lvl="1"/>
            <a:endParaRPr lang="de-DE" altLang="de-DE" sz="2000" b="1" dirty="0">
              <a:solidFill>
                <a:schemeClr val="tx1"/>
              </a:solidFill>
              <a:sym typeface="Wingdings" panose="05000000000000000000" pitchFamily="2" charset="2"/>
            </a:endParaRPr>
          </a:p>
          <a:p>
            <a:pPr lvl="1"/>
            <a:endParaRPr lang="de-DE" altLang="de-DE" sz="2000" b="1" dirty="0">
              <a:solidFill>
                <a:schemeClr val="tx1"/>
              </a:solidFill>
              <a:sym typeface="Wingdings" panose="05000000000000000000" pitchFamily="2" charset="2"/>
            </a:endParaRPr>
          </a:p>
          <a:p>
            <a:pPr lvl="1"/>
            <a:endParaRPr lang="de-DE" altLang="de-DE" sz="2000" b="1" dirty="0">
              <a:solidFill>
                <a:schemeClr val="tx1"/>
              </a:solidFill>
              <a:sym typeface="Wingdings" panose="05000000000000000000" pitchFamily="2" charset="2"/>
            </a:endParaRPr>
          </a:p>
          <a:p>
            <a:pPr lvl="1"/>
            <a:endParaRPr lang="de-DE" altLang="de-DE" sz="2000" b="1" dirty="0">
              <a:solidFill>
                <a:schemeClr val="tx1"/>
              </a:solidFill>
              <a:sym typeface="Wingdings" panose="05000000000000000000" pitchFamily="2" charset="2"/>
            </a:endParaRPr>
          </a:p>
          <a:p>
            <a:pPr lvl="1"/>
            <a:endParaRPr lang="de-DE" altLang="de-DE" sz="2000" b="1" dirty="0">
              <a:solidFill>
                <a:schemeClr val="tx1"/>
              </a:solidFill>
              <a:sym typeface="Wingdings" panose="05000000000000000000" pitchFamily="2" charset="2"/>
            </a:endParaRPr>
          </a:p>
          <a:p>
            <a:pPr lvl="1"/>
            <a:endParaRPr lang="de-DE" altLang="de-DE" sz="2000" b="1" dirty="0">
              <a:solidFill>
                <a:schemeClr val="tx1"/>
              </a:solidFill>
              <a:sym typeface="Wingdings" panose="05000000000000000000" pitchFamily="2" charset="2"/>
            </a:endParaRPr>
          </a:p>
          <a:p>
            <a:pPr lvl="1"/>
            <a:endParaRPr lang="de-DE" altLang="de-DE" sz="2000" b="1" dirty="0">
              <a:solidFill>
                <a:schemeClr val="tx1"/>
              </a:solidFill>
              <a:sym typeface="Wingdings" panose="05000000000000000000" pitchFamily="2" charset="2"/>
            </a:endParaRPr>
          </a:p>
          <a:p>
            <a:pPr lvl="1"/>
            <a:endParaRPr lang="de-DE" altLang="de-DE" sz="2000" b="1" dirty="0">
              <a:solidFill>
                <a:schemeClr val="tx1"/>
              </a:solidFill>
              <a:sym typeface="Wingdings" panose="05000000000000000000" pitchFamily="2" charset="2"/>
            </a:endParaRPr>
          </a:p>
          <a:p>
            <a:pPr lvl="1"/>
            <a:r>
              <a:rPr lang="de-DE" altLang="de-DE" sz="2000" dirty="0">
                <a:solidFill>
                  <a:schemeClr val="tx1"/>
                </a:solidFill>
                <a:sym typeface="Wingdings" panose="05000000000000000000" pitchFamily="2" charset="2"/>
              </a:rPr>
              <a:t>Probleme: Authentizität, Modellcharakter, Fehlerumgang, fehlender Originalbezug, kein vollständiger Datenumgang </a:t>
            </a:r>
            <a:endParaRPr lang="de-DE" altLang="de-DE" sz="2000" dirty="0">
              <a:solidFill>
                <a:schemeClr val="tx1"/>
              </a:solidFill>
            </a:endParaRPr>
          </a:p>
          <a:p>
            <a:pPr lvl="1" eaLnBrk="1" hangingPunct="1">
              <a:buFontTx/>
              <a:buNone/>
            </a:pPr>
            <a:endParaRPr lang="de-DE" altLang="de-DE" sz="2000" dirty="0">
              <a:solidFill>
                <a:schemeClr val="tx1"/>
              </a:solidFill>
              <a:cs typeface="Times New Roman" panose="02020603050405020304" pitchFamily="18" charset="0"/>
            </a:endParaRPr>
          </a:p>
        </p:txBody>
      </p:sp>
      <p:sp>
        <p:nvSpPr>
          <p:cNvPr id="51203" name="Rectangle 1026"/>
          <p:cNvSpPr>
            <a:spLocks noGrp="1" noChangeArrowheads="1"/>
          </p:cNvSpPr>
          <p:nvPr>
            <p:ph type="title" idx="4294967295"/>
          </p:nvPr>
        </p:nvSpPr>
        <p:spPr>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a:t>10 Sonstige Internet-Nutzungen</a:t>
            </a:r>
          </a:p>
        </p:txBody>
      </p:sp>
      <p:sp>
        <p:nvSpPr>
          <p:cNvPr id="51204" name="Fußzeilenplatzhalter 5"/>
          <p:cNvSpPr txBox="1">
            <a:spLocks noGrp="1"/>
          </p:cNvSpPr>
          <p:nvPr/>
        </p:nvSpPr>
        <p:spPr bwMode="auto">
          <a:xfrm>
            <a:off x="1692275" y="6448425"/>
            <a:ext cx="57594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de-DE" altLang="de-DE"/>
              <a:t>F.-J. Scharfenberg, Didaktik Biologie; W. Wagner, Didaktik Chemie</a:t>
            </a:r>
          </a:p>
        </p:txBody>
      </p:sp>
      <p:pic>
        <p:nvPicPr>
          <p:cNvPr id="51205" name="Grafik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0688" y="2473325"/>
            <a:ext cx="4584700" cy="275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6" name="Grafik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27238" y="2474913"/>
            <a:ext cx="4584700" cy="275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7" name="Grafik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19588" y="2473325"/>
            <a:ext cx="4584700" cy="275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120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120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1202">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10 Sonstige Internet-Nutzungen</a:t>
            </a:r>
            <a:endParaRPr lang="de-DE" dirty="0"/>
          </a:p>
        </p:txBody>
      </p:sp>
      <p:sp>
        <p:nvSpPr>
          <p:cNvPr id="3" name="Fußzeilenplatzhalter 2"/>
          <p:cNvSpPr>
            <a:spLocks noGrp="1"/>
          </p:cNvSpPr>
          <p:nvPr>
            <p:ph type="ftr" sz="quarter" idx="10"/>
          </p:nvPr>
        </p:nvSpPr>
        <p:spPr>
          <a:xfrm>
            <a:off x="1396162" y="6447067"/>
            <a:ext cx="6674817" cy="287337"/>
          </a:xfrm>
        </p:spPr>
        <p:txBody>
          <a:bodyPr/>
          <a:lstStyle/>
          <a:p>
            <a:pPr algn="ctr" eaLnBrk="1" hangingPunct="1"/>
            <a:r>
              <a:rPr lang="de-DE" altLang="de-DE" dirty="0"/>
              <a:t>F.-J. Scharfenberg, Didaktik Biologie; W. Wagner, Didaktik Chemie</a:t>
            </a:r>
            <a:endParaRPr lang="de-DE" altLang="de-DE" dirty="0"/>
          </a:p>
        </p:txBody>
      </p:sp>
      <p:grpSp>
        <p:nvGrpSpPr>
          <p:cNvPr id="4" name="Group 60"/>
          <p:cNvGrpSpPr>
            <a:grpSpLocks/>
          </p:cNvGrpSpPr>
          <p:nvPr/>
        </p:nvGrpSpPr>
        <p:grpSpPr bwMode="auto">
          <a:xfrm>
            <a:off x="526942" y="914401"/>
            <a:ext cx="8082366" cy="4866468"/>
            <a:chOff x="432" y="768"/>
            <a:chExt cx="4896" cy="2784"/>
          </a:xfrm>
        </p:grpSpPr>
        <p:sp>
          <p:nvSpPr>
            <p:cNvPr id="5" name="Oval 42"/>
            <p:cNvSpPr>
              <a:spLocks noChangeArrowheads="1"/>
            </p:cNvSpPr>
            <p:nvPr/>
          </p:nvSpPr>
          <p:spPr bwMode="auto">
            <a:xfrm>
              <a:off x="432" y="768"/>
              <a:ext cx="4896" cy="2784"/>
            </a:xfrm>
            <a:prstGeom prst="ellipse">
              <a:avLst/>
            </a:prstGeom>
            <a:noFill/>
            <a:ln w="28575">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altLang="de-DE"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Text Box 43"/>
            <p:cNvSpPr txBox="1">
              <a:spLocks noChangeArrowheads="1"/>
            </p:cNvSpPr>
            <p:nvPr/>
          </p:nvSpPr>
          <p:spPr bwMode="auto">
            <a:xfrm>
              <a:off x="2496" y="3264"/>
              <a:ext cx="81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de-DE" altLang="de-DE" sz="2400" b="0" i="0" u="none" strike="noStrike" kern="1200" cap="none" spc="0" normalizeH="0" baseline="0" noProof="0">
                  <a:ln>
                    <a:noFill/>
                  </a:ln>
                  <a:solidFill>
                    <a:srgbClr val="0000FF"/>
                  </a:solidFill>
                  <a:effectLst/>
                  <a:uLnTx/>
                  <a:uFillTx/>
                  <a:latin typeface="Arial" panose="020B0604020202020204" pitchFamily="34" charset="0"/>
                  <a:ea typeface="+mn-ea"/>
                  <a:cs typeface="+mn-cs"/>
                </a:rPr>
                <a:t>Internet</a:t>
              </a:r>
            </a:p>
          </p:txBody>
        </p:sp>
      </p:grpSp>
      <p:grpSp>
        <p:nvGrpSpPr>
          <p:cNvPr id="7" name="Group 63"/>
          <p:cNvGrpSpPr>
            <a:grpSpLocks/>
          </p:cNvGrpSpPr>
          <p:nvPr/>
        </p:nvGrpSpPr>
        <p:grpSpPr bwMode="auto">
          <a:xfrm>
            <a:off x="755650" y="2428875"/>
            <a:ext cx="2876551" cy="2079625"/>
            <a:chOff x="567" y="1485"/>
            <a:chExt cx="1812" cy="1310"/>
          </a:xfrm>
        </p:grpSpPr>
        <p:sp>
          <p:nvSpPr>
            <p:cNvPr id="8" name="Oval 46"/>
            <p:cNvSpPr>
              <a:spLocks noChangeArrowheads="1"/>
            </p:cNvSpPr>
            <p:nvPr/>
          </p:nvSpPr>
          <p:spPr bwMode="auto">
            <a:xfrm>
              <a:off x="636" y="1892"/>
              <a:ext cx="1743" cy="500"/>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altLang="de-DE"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 name="Text Box 47"/>
            <p:cNvSpPr txBox="1">
              <a:spLocks noChangeArrowheads="1"/>
            </p:cNvSpPr>
            <p:nvPr/>
          </p:nvSpPr>
          <p:spPr bwMode="auto">
            <a:xfrm>
              <a:off x="703" y="2020"/>
              <a:ext cx="1563"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de-DE" altLang="de-DE"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Datenübertragung </a:t>
              </a:r>
              <a:r>
                <a:rPr kumimoji="0" lang="de-DE" altLang="de-DE"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(ftp)</a:t>
              </a:r>
            </a:p>
          </p:txBody>
        </p:sp>
        <p:grpSp>
          <p:nvGrpSpPr>
            <p:cNvPr id="10" name="Group 62"/>
            <p:cNvGrpSpPr>
              <a:grpSpLocks/>
            </p:cNvGrpSpPr>
            <p:nvPr/>
          </p:nvGrpSpPr>
          <p:grpSpPr bwMode="auto">
            <a:xfrm>
              <a:off x="567" y="1485"/>
              <a:ext cx="907" cy="1310"/>
              <a:chOff x="567" y="1440"/>
              <a:chExt cx="907" cy="1310"/>
            </a:xfrm>
          </p:grpSpPr>
          <p:sp>
            <p:nvSpPr>
              <p:cNvPr id="11" name="Oval 50"/>
              <p:cNvSpPr>
                <a:spLocks noChangeArrowheads="1"/>
              </p:cNvSpPr>
              <p:nvPr/>
            </p:nvSpPr>
            <p:spPr bwMode="auto">
              <a:xfrm>
                <a:off x="567" y="1440"/>
                <a:ext cx="907" cy="1310"/>
              </a:xfrm>
              <a:prstGeom prst="ellipse">
                <a:avLst/>
              </a:prstGeom>
              <a:noFill/>
              <a:ln w="28575" cap="rnd">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altLang="de-DE"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 name="Text Box 51"/>
              <p:cNvSpPr txBox="1">
                <a:spLocks noChangeArrowheads="1"/>
              </p:cNvSpPr>
              <p:nvPr/>
            </p:nvSpPr>
            <p:spPr bwMode="auto">
              <a:xfrm>
                <a:off x="612" y="2296"/>
                <a:ext cx="8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rnd">
                    <a:solidFill>
                      <a:srgbClr val="000000"/>
                    </a:solidFill>
                    <a:prstDash val="sysDot"/>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de-DE" alt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gopher</a:t>
                </a:r>
              </a:p>
            </p:txBody>
          </p:sp>
        </p:grpSp>
      </p:grpSp>
      <p:sp>
        <p:nvSpPr>
          <p:cNvPr id="13" name="Oval 54"/>
          <p:cNvSpPr>
            <a:spLocks noChangeArrowheads="1"/>
          </p:cNvSpPr>
          <p:nvPr/>
        </p:nvSpPr>
        <p:spPr bwMode="auto">
          <a:xfrm flipV="1">
            <a:off x="3016465" y="1401763"/>
            <a:ext cx="609600" cy="1781176"/>
          </a:xfrm>
          <a:prstGeom prst="ellipse">
            <a:avLst/>
          </a:prstGeom>
          <a:solidFill>
            <a:srgbClr val="008000"/>
          </a:solidFill>
          <a:ln>
            <a:noFill/>
          </a:ln>
          <a:extLst>
            <a:ext uri="{91240B29-F687-4F45-9708-019B960494DF}">
              <a14:hiddenLine xmlns:a14="http://schemas.microsoft.com/office/drawing/2010/main" w="57150">
                <a:solidFill>
                  <a:srgbClr val="000000"/>
                </a:solidFill>
                <a:round/>
                <a:headEnd/>
                <a:tailEnd/>
              </a14:hiddenLine>
            </a:ext>
          </a:extLst>
        </p:spPr>
        <p:txBody>
          <a:bodyPr vert="eaVert"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24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E-Mail </a:t>
            </a:r>
            <a:r>
              <a:rPr kumimoji="0" lang="de-DE" altLang="de-DE" sz="12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(SMTP…)</a:t>
            </a:r>
          </a:p>
        </p:txBody>
      </p:sp>
      <p:grpSp>
        <p:nvGrpSpPr>
          <p:cNvPr id="14" name="Group 59"/>
          <p:cNvGrpSpPr>
            <a:grpSpLocks/>
          </p:cNvGrpSpPr>
          <p:nvPr/>
        </p:nvGrpSpPr>
        <p:grpSpPr bwMode="auto">
          <a:xfrm>
            <a:off x="3131840" y="1339850"/>
            <a:ext cx="5112048" cy="3960813"/>
            <a:chOff x="528" y="1056"/>
            <a:chExt cx="2640" cy="2208"/>
          </a:xfrm>
        </p:grpSpPr>
        <p:sp>
          <p:nvSpPr>
            <p:cNvPr id="15" name="Oval 52"/>
            <p:cNvSpPr>
              <a:spLocks noChangeArrowheads="1"/>
            </p:cNvSpPr>
            <p:nvPr/>
          </p:nvSpPr>
          <p:spPr bwMode="auto">
            <a:xfrm>
              <a:off x="528" y="1056"/>
              <a:ext cx="2640" cy="2208"/>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altLang="de-DE"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6" name="Text Box 53"/>
            <p:cNvSpPr txBox="1">
              <a:spLocks noChangeArrowheads="1"/>
            </p:cNvSpPr>
            <p:nvPr/>
          </p:nvSpPr>
          <p:spPr bwMode="auto">
            <a:xfrm>
              <a:off x="1440" y="2928"/>
              <a:ext cx="919" cy="257"/>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de-DE" altLang="de-DE" sz="24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WWW </a:t>
              </a:r>
              <a:r>
                <a:rPr kumimoji="0" lang="de-DE" altLang="de-DE" sz="12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(https)</a:t>
              </a:r>
            </a:p>
          </p:txBody>
        </p:sp>
      </p:grpSp>
      <p:grpSp>
        <p:nvGrpSpPr>
          <p:cNvPr id="17" name="Group 64"/>
          <p:cNvGrpSpPr>
            <a:grpSpLocks/>
          </p:cNvGrpSpPr>
          <p:nvPr/>
        </p:nvGrpSpPr>
        <p:grpSpPr bwMode="auto">
          <a:xfrm>
            <a:off x="3540296" y="962792"/>
            <a:ext cx="875294" cy="2519363"/>
            <a:chOff x="3828" y="754"/>
            <a:chExt cx="912" cy="1587"/>
          </a:xfrm>
        </p:grpSpPr>
        <p:sp>
          <p:nvSpPr>
            <p:cNvPr id="18" name="Oval 55"/>
            <p:cNvSpPr>
              <a:spLocks noChangeArrowheads="1"/>
            </p:cNvSpPr>
            <p:nvPr/>
          </p:nvSpPr>
          <p:spPr bwMode="auto">
            <a:xfrm>
              <a:off x="3828" y="754"/>
              <a:ext cx="912" cy="1587"/>
            </a:xfrm>
            <a:prstGeom prst="ellipse">
              <a:avLst/>
            </a:prstGeom>
            <a:solidFill>
              <a:srgbClr val="DDDDDD"/>
            </a:solidFill>
            <a:ln>
              <a:noFill/>
            </a:ln>
            <a:extLst>
              <a:ext uri="{91240B29-F687-4F45-9708-019B960494DF}">
                <a14:hiddenLine xmlns:a14="http://schemas.microsoft.com/office/drawing/2010/main" w="2857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altLang="de-DE"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9" name="Text Box 56"/>
            <p:cNvSpPr txBox="1">
              <a:spLocks noChangeArrowheads="1"/>
            </p:cNvSpPr>
            <p:nvPr/>
          </p:nvSpPr>
          <p:spPr bwMode="auto">
            <a:xfrm rot="16200000">
              <a:off x="3619" y="1191"/>
              <a:ext cx="1498" cy="710"/>
            </a:xfrm>
            <a:custGeom>
              <a:avLst/>
              <a:gdLst>
                <a:gd name="connsiteX0" fmla="*/ 0 w 2378075"/>
                <a:gd name="connsiteY0" fmla="*/ 0 h 397337"/>
                <a:gd name="connsiteX1" fmla="*/ 2378075 w 2378075"/>
                <a:gd name="connsiteY1" fmla="*/ 0 h 397337"/>
                <a:gd name="connsiteX2" fmla="*/ 2378075 w 2378075"/>
                <a:gd name="connsiteY2" fmla="*/ 397337 h 397337"/>
                <a:gd name="connsiteX3" fmla="*/ 0 w 2378075"/>
                <a:gd name="connsiteY3" fmla="*/ 397337 h 397337"/>
                <a:gd name="connsiteX4" fmla="*/ 0 w 2378075"/>
                <a:gd name="connsiteY4" fmla="*/ 0 h 397337"/>
                <a:gd name="connsiteX0" fmla="*/ 0 w 2378075"/>
                <a:gd name="connsiteY0" fmla="*/ 284185 h 681522"/>
                <a:gd name="connsiteX1" fmla="*/ 1099067 w 2378075"/>
                <a:gd name="connsiteY1" fmla="*/ 6 h 681522"/>
                <a:gd name="connsiteX2" fmla="*/ 2378075 w 2378075"/>
                <a:gd name="connsiteY2" fmla="*/ 284185 h 681522"/>
                <a:gd name="connsiteX3" fmla="*/ 2378075 w 2378075"/>
                <a:gd name="connsiteY3" fmla="*/ 681522 h 681522"/>
                <a:gd name="connsiteX4" fmla="*/ 0 w 2378075"/>
                <a:gd name="connsiteY4" fmla="*/ 681522 h 681522"/>
                <a:gd name="connsiteX5" fmla="*/ 0 w 2378075"/>
                <a:gd name="connsiteY5" fmla="*/ 284185 h 681522"/>
                <a:gd name="connsiteX0" fmla="*/ 264692 w 2378075"/>
                <a:gd name="connsiteY0" fmla="*/ 308254 h 681522"/>
                <a:gd name="connsiteX1" fmla="*/ 1099067 w 2378075"/>
                <a:gd name="connsiteY1" fmla="*/ 6 h 681522"/>
                <a:gd name="connsiteX2" fmla="*/ 2378075 w 2378075"/>
                <a:gd name="connsiteY2" fmla="*/ 284185 h 681522"/>
                <a:gd name="connsiteX3" fmla="*/ 2378075 w 2378075"/>
                <a:gd name="connsiteY3" fmla="*/ 681522 h 681522"/>
                <a:gd name="connsiteX4" fmla="*/ 0 w 2378075"/>
                <a:gd name="connsiteY4" fmla="*/ 681522 h 681522"/>
                <a:gd name="connsiteX5" fmla="*/ 264692 w 2378075"/>
                <a:gd name="connsiteY5" fmla="*/ 308254 h 681522"/>
                <a:gd name="connsiteX0" fmla="*/ 264692 w 2378075"/>
                <a:gd name="connsiteY0" fmla="*/ 308254 h 681522"/>
                <a:gd name="connsiteX1" fmla="*/ 1099067 w 2378075"/>
                <a:gd name="connsiteY1" fmla="*/ 6 h 681522"/>
                <a:gd name="connsiteX2" fmla="*/ 2173538 w 2378075"/>
                <a:gd name="connsiteY2" fmla="*/ 284184 h 681522"/>
                <a:gd name="connsiteX3" fmla="*/ 2378075 w 2378075"/>
                <a:gd name="connsiteY3" fmla="*/ 681522 h 681522"/>
                <a:gd name="connsiteX4" fmla="*/ 0 w 2378075"/>
                <a:gd name="connsiteY4" fmla="*/ 681522 h 681522"/>
                <a:gd name="connsiteX5" fmla="*/ 264692 w 2378075"/>
                <a:gd name="connsiteY5" fmla="*/ 308254 h 681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78075" h="681522">
                  <a:moveTo>
                    <a:pt x="264692" y="308254"/>
                  </a:moveTo>
                  <a:cubicBezTo>
                    <a:pt x="631048" y="309780"/>
                    <a:pt x="732711" y="-1520"/>
                    <a:pt x="1099067" y="6"/>
                  </a:cubicBezTo>
                  <a:lnTo>
                    <a:pt x="2173538" y="284184"/>
                  </a:lnTo>
                  <a:lnTo>
                    <a:pt x="2378075" y="681522"/>
                  </a:lnTo>
                  <a:lnTo>
                    <a:pt x="0" y="681522"/>
                  </a:lnTo>
                  <a:lnTo>
                    <a:pt x="264692" y="308254"/>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de-DE" altLang="de-DE" sz="2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usenet</a:t>
              </a:r>
              <a:r>
                <a:rPr kumimoji="0" lang="de-DE" altLang="de-DE"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de-DE" altLang="de-DE"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(NNTP)</a:t>
              </a:r>
            </a:p>
          </p:txBody>
        </p:sp>
      </p:grpSp>
      <p:sp>
        <p:nvSpPr>
          <p:cNvPr id="20" name="Oval 65"/>
          <p:cNvSpPr>
            <a:spLocks noChangeArrowheads="1"/>
          </p:cNvSpPr>
          <p:nvPr/>
        </p:nvSpPr>
        <p:spPr bwMode="auto">
          <a:xfrm>
            <a:off x="2008020" y="3925970"/>
            <a:ext cx="2563980" cy="647700"/>
          </a:xfrm>
          <a:prstGeom prst="ellipse">
            <a:avLst/>
          </a:prstGeom>
          <a:noFill/>
          <a:ln w="28575">
            <a:solidFill>
              <a:srgbClr val="8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2400" b="0" i="0" u="none" strike="noStrike" kern="1200" cap="none" spc="0" normalizeH="0" baseline="0" noProof="0" dirty="0">
                <a:ln>
                  <a:noFill/>
                </a:ln>
                <a:solidFill>
                  <a:srgbClr val="800000"/>
                </a:solidFill>
                <a:effectLst/>
                <a:uLnTx/>
                <a:uFillTx/>
                <a:latin typeface="Arial" panose="020B0604020202020204" pitchFamily="34" charset="0"/>
                <a:ea typeface="+mn-ea"/>
                <a:cs typeface="+mn-cs"/>
              </a:rPr>
              <a:t>Videochat </a:t>
            </a:r>
            <a:r>
              <a:rPr kumimoji="0" lang="de-DE" altLang="de-DE" sz="1200" b="0" i="0" u="none" strike="noStrike" kern="1200" cap="none" spc="0" normalizeH="0" baseline="0" noProof="0" dirty="0">
                <a:ln>
                  <a:noFill/>
                </a:ln>
                <a:solidFill>
                  <a:srgbClr val="800000"/>
                </a:solidFill>
                <a:effectLst/>
                <a:uLnTx/>
                <a:uFillTx/>
                <a:latin typeface="Arial" panose="020B0604020202020204" pitchFamily="34" charset="0"/>
                <a:ea typeface="+mn-ea"/>
                <a:cs typeface="+mn-cs"/>
              </a:rPr>
              <a:t>(H.264)</a:t>
            </a:r>
          </a:p>
        </p:txBody>
      </p:sp>
      <p:sp>
        <p:nvSpPr>
          <p:cNvPr id="21" name="Oval 66"/>
          <p:cNvSpPr>
            <a:spLocks noChangeArrowheads="1"/>
          </p:cNvSpPr>
          <p:nvPr/>
        </p:nvSpPr>
        <p:spPr bwMode="auto">
          <a:xfrm>
            <a:off x="5927140" y="2769269"/>
            <a:ext cx="2627312" cy="935038"/>
          </a:xfrm>
          <a:prstGeom prst="ellipse">
            <a:avLst/>
          </a:prstGeom>
          <a:noFill/>
          <a:ln w="28575">
            <a:solidFill>
              <a:srgbClr val="FF7C8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2000" b="0" i="0" u="none" strike="noStrike" kern="1200" cap="none" spc="0" normalizeH="0" baseline="0" noProof="0" dirty="0" err="1">
                <a:ln>
                  <a:noFill/>
                </a:ln>
                <a:solidFill>
                  <a:srgbClr val="FF7C80"/>
                </a:solidFill>
                <a:effectLst/>
                <a:uLnTx/>
                <a:uFillTx/>
                <a:latin typeface="Arial" panose="020B0604020202020204" pitchFamily="34" charset="0"/>
                <a:ea typeface="+mn-ea"/>
                <a:cs typeface="+mn-cs"/>
              </a:rPr>
              <a:t>InternetRelayChat</a:t>
            </a:r>
            <a:endParaRPr kumimoji="0" lang="de-DE" altLang="de-DE" sz="2000" b="0" i="0" u="none" strike="noStrike" kern="1200" cap="none" spc="0" normalizeH="0" baseline="0" noProof="0" dirty="0">
              <a:ln>
                <a:noFill/>
              </a:ln>
              <a:solidFill>
                <a:srgbClr val="FF7C8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200" b="0" i="0" u="none" strike="noStrike" kern="1200" cap="none" spc="0" normalizeH="0" baseline="0" noProof="0" dirty="0">
                <a:ln>
                  <a:noFill/>
                </a:ln>
                <a:solidFill>
                  <a:srgbClr val="FF7C80"/>
                </a:solidFill>
                <a:effectLst/>
                <a:uLnTx/>
                <a:uFillTx/>
                <a:latin typeface="Arial" panose="020B0604020202020204" pitchFamily="34" charset="0"/>
                <a:ea typeface="+mn-ea"/>
                <a:cs typeface="+mn-cs"/>
              </a:rPr>
              <a:t>(IRC)</a:t>
            </a:r>
          </a:p>
        </p:txBody>
      </p:sp>
      <p:sp>
        <p:nvSpPr>
          <p:cNvPr id="22" name="Oval 66"/>
          <p:cNvSpPr>
            <a:spLocks noChangeArrowheads="1"/>
          </p:cNvSpPr>
          <p:nvPr/>
        </p:nvSpPr>
        <p:spPr bwMode="auto">
          <a:xfrm>
            <a:off x="5490733" y="1809750"/>
            <a:ext cx="1871662" cy="935038"/>
          </a:xfrm>
          <a:prstGeom prst="ellipse">
            <a:avLst/>
          </a:prstGeom>
          <a:noFill/>
          <a:ln w="28575">
            <a:solidFill>
              <a:srgbClr val="FF7C8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2000" b="0" i="0" u="none" strike="noStrike" kern="1200" cap="none" spc="0" normalizeH="0" baseline="0" noProof="0" dirty="0">
                <a:ln>
                  <a:noFill/>
                </a:ln>
                <a:solidFill>
                  <a:srgbClr val="FF7C80"/>
                </a:solidFill>
                <a:effectLst/>
                <a:uLnTx/>
                <a:uFillTx/>
                <a:latin typeface="Arial" panose="020B0604020202020204" pitchFamily="34" charset="0"/>
                <a:ea typeface="+mn-ea"/>
                <a:cs typeface="+mn-cs"/>
              </a:rPr>
              <a:t>Internetradio</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200" b="0" i="0" u="none" strike="noStrike" kern="1200" cap="none" spc="0" normalizeH="0" baseline="0" noProof="0" dirty="0">
                <a:ln>
                  <a:noFill/>
                </a:ln>
                <a:solidFill>
                  <a:srgbClr val="FF7C80"/>
                </a:solidFill>
                <a:effectLst/>
                <a:uLnTx/>
                <a:uFillTx/>
                <a:latin typeface="Arial" panose="020B0604020202020204" pitchFamily="34" charset="0"/>
                <a:ea typeface="+mn-ea"/>
                <a:cs typeface="+mn-cs"/>
              </a:rPr>
              <a:t>(https)</a:t>
            </a:r>
          </a:p>
        </p:txBody>
      </p:sp>
      <p:sp>
        <p:nvSpPr>
          <p:cNvPr id="23" name="Oval 65"/>
          <p:cNvSpPr>
            <a:spLocks noChangeArrowheads="1"/>
          </p:cNvSpPr>
          <p:nvPr/>
        </p:nvSpPr>
        <p:spPr bwMode="auto">
          <a:xfrm>
            <a:off x="2114547" y="4584909"/>
            <a:ext cx="2830432" cy="647700"/>
          </a:xfrm>
          <a:prstGeom prst="ellipse">
            <a:avLst/>
          </a:prstGeom>
          <a:noFill/>
          <a:ln w="28575">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2400" b="0" i="0" u="none" strike="noStrike" kern="1200" cap="none" spc="0" normalizeH="0" baseline="0" noProof="0" dirty="0" err="1">
                <a:ln>
                  <a:noFill/>
                </a:ln>
                <a:solidFill>
                  <a:srgbClr val="008000"/>
                </a:solidFill>
                <a:effectLst/>
                <a:uLnTx/>
                <a:uFillTx/>
                <a:latin typeface="Arial" panose="020B0604020202020204" pitchFamily="34" charset="0"/>
                <a:ea typeface="+mn-ea"/>
                <a:cs typeface="+mn-cs"/>
              </a:rPr>
              <a:t>Int</a:t>
            </a:r>
            <a:r>
              <a:rPr kumimoji="0" lang="de-DE" altLang="de-DE" sz="2400" b="0" i="0" u="none" strike="noStrike" kern="1200" cap="none" spc="0" normalizeH="0" baseline="0" noProof="0" dirty="0">
                <a:ln>
                  <a:noFill/>
                </a:ln>
                <a:solidFill>
                  <a:srgbClr val="008000"/>
                </a:solidFill>
                <a:effectLst/>
                <a:uLnTx/>
                <a:uFillTx/>
                <a:latin typeface="Arial" panose="020B0604020202020204" pitchFamily="34" charset="0"/>
                <a:ea typeface="+mn-ea"/>
                <a:cs typeface="+mn-cs"/>
              </a:rPr>
              <a:t>-Telefonie </a:t>
            </a:r>
            <a:r>
              <a:rPr kumimoji="0" lang="de-DE" altLang="de-DE" sz="1200" b="0" i="0" u="none" strike="noStrike" kern="1200" cap="none" spc="0" normalizeH="0" baseline="0" noProof="0" dirty="0">
                <a:ln>
                  <a:noFill/>
                </a:ln>
                <a:solidFill>
                  <a:srgbClr val="008000"/>
                </a:solidFill>
                <a:effectLst/>
                <a:uLnTx/>
                <a:uFillTx/>
                <a:latin typeface="Arial" panose="020B0604020202020204" pitchFamily="34" charset="0"/>
                <a:ea typeface="+mn-ea"/>
                <a:cs typeface="+mn-cs"/>
              </a:rPr>
              <a:t>(VoIP)</a:t>
            </a:r>
          </a:p>
        </p:txBody>
      </p:sp>
      <p:sp>
        <p:nvSpPr>
          <p:cNvPr id="24" name="Oval 65"/>
          <p:cNvSpPr>
            <a:spLocks noChangeArrowheads="1"/>
          </p:cNvSpPr>
          <p:nvPr/>
        </p:nvSpPr>
        <p:spPr bwMode="auto">
          <a:xfrm>
            <a:off x="1632377" y="1847412"/>
            <a:ext cx="1285151" cy="647700"/>
          </a:xfrm>
          <a:prstGeom prst="ellipse">
            <a:avLst/>
          </a:prstGeom>
          <a:noFill/>
          <a:ln w="28575">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de-DE" sz="1600" b="0" i="0" u="none" strike="noStrike" kern="1200" cap="none" spc="0" normalizeH="0" baseline="0" noProof="0" dirty="0">
                <a:ln>
                  <a:noFill/>
                </a:ln>
                <a:solidFill>
                  <a:srgbClr val="008000"/>
                </a:solidFill>
                <a:effectLst/>
                <a:uLnTx/>
                <a:uFillTx/>
                <a:latin typeface="Arial" panose="020B0604020202020204" pitchFamily="34" charset="0"/>
                <a:ea typeface="+mn-ea"/>
                <a:cs typeface="+mn-cs"/>
              </a:rPr>
              <a:t>Instant</a:t>
            </a:r>
            <a:br>
              <a:rPr kumimoji="0" lang="de-DE" altLang="de-DE" sz="1600" b="0" i="0" u="none" strike="noStrike" kern="1200" cap="none" spc="0" normalizeH="0" baseline="0" noProof="0" dirty="0">
                <a:ln>
                  <a:noFill/>
                </a:ln>
                <a:solidFill>
                  <a:srgbClr val="008000"/>
                </a:solidFill>
                <a:effectLst/>
                <a:uLnTx/>
                <a:uFillTx/>
                <a:latin typeface="Arial" panose="020B0604020202020204" pitchFamily="34" charset="0"/>
                <a:ea typeface="+mn-ea"/>
                <a:cs typeface="+mn-cs"/>
              </a:rPr>
            </a:br>
            <a:r>
              <a:rPr kumimoji="0" lang="de-DE" altLang="de-DE" sz="1600" b="0" i="0" u="none" strike="noStrike" kern="1200" cap="none" spc="0" normalizeH="0" baseline="0" noProof="0" dirty="0">
                <a:ln>
                  <a:noFill/>
                </a:ln>
                <a:solidFill>
                  <a:srgbClr val="008000"/>
                </a:solidFill>
                <a:effectLst/>
                <a:uLnTx/>
                <a:uFillTx/>
                <a:latin typeface="Arial" panose="020B0604020202020204" pitchFamily="34" charset="0"/>
                <a:ea typeface="+mn-ea"/>
                <a:cs typeface="+mn-cs"/>
              </a:rPr>
              <a:t>Messaging</a:t>
            </a:r>
          </a:p>
        </p:txBody>
      </p:sp>
    </p:spTree>
    <p:extLst>
      <p:ext uri="{BB962C8B-B14F-4D97-AF65-F5344CB8AC3E}">
        <p14:creationId xmlns:p14="http://schemas.microsoft.com/office/powerpoint/2010/main" val="3418053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autoUpdateAnimBg="0"/>
      <p:bldP spid="20" grpId="0" animBg="1"/>
      <p:bldP spid="21" grpId="0" animBg="1"/>
      <p:bldP spid="22" grpId="0" animBg="1"/>
      <p:bldP spid="23" grpId="0" animBg="1"/>
      <p:bldP spid="24"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250" name="Rectangle 1027"/>
          <p:cNvSpPr>
            <a:spLocks noGrp="1" noChangeArrowheads="1"/>
          </p:cNvSpPr>
          <p:nvPr>
            <p:ph idx="4294967295"/>
          </p:nvPr>
        </p:nvSpPr>
        <p:spPr>
          <a:xfrm>
            <a:off x="250825" y="568325"/>
            <a:ext cx="8893175" cy="4660900"/>
          </a:xfrm>
        </p:spPr>
        <p:txBody>
          <a:bodyPr/>
          <a:lstStyle/>
          <a:p>
            <a:pPr eaLnBrk="1" hangingPunct="1">
              <a:buFontTx/>
              <a:buNone/>
            </a:pPr>
            <a:r>
              <a:rPr lang="de-DE" altLang="de-DE" sz="2800" b="1" dirty="0">
                <a:cs typeface="Times New Roman" panose="02020603050405020304" pitchFamily="18" charset="0"/>
              </a:rPr>
              <a:t>10.1.1 Schüler-Ebene</a:t>
            </a:r>
          </a:p>
          <a:p>
            <a:pPr lvl="1" eaLnBrk="1" hangingPunct="1">
              <a:buFontTx/>
              <a:buNone/>
            </a:pPr>
            <a:r>
              <a:rPr lang="de-DE" altLang="de-DE" sz="2400" dirty="0">
                <a:solidFill>
                  <a:schemeClr val="tx1"/>
                </a:solidFill>
                <a:cs typeface="Times New Roman" panose="02020603050405020304" pitchFamily="18" charset="0"/>
              </a:rPr>
              <a:t>Experimente und E-</a:t>
            </a:r>
            <a:r>
              <a:rPr lang="de-DE" altLang="de-DE" sz="2400" dirty="0" err="1">
                <a:solidFill>
                  <a:schemeClr val="tx1"/>
                </a:solidFill>
                <a:cs typeface="Times New Roman" panose="02020603050405020304" pitchFamily="18" charset="0"/>
              </a:rPr>
              <a:t>learning</a:t>
            </a:r>
            <a:endParaRPr lang="de-DE" altLang="de-DE" sz="2400" dirty="0">
              <a:solidFill>
                <a:schemeClr val="tx1"/>
              </a:solidFill>
              <a:cs typeface="Times New Roman" panose="02020603050405020304" pitchFamily="18" charset="0"/>
            </a:endParaRPr>
          </a:p>
          <a:p>
            <a:pPr lvl="1" eaLnBrk="1" hangingPunct="1">
              <a:buFontTx/>
              <a:buNone/>
            </a:pPr>
            <a:r>
              <a:rPr lang="de-DE" altLang="de-DE" sz="2400" dirty="0">
                <a:solidFill>
                  <a:schemeClr val="tx1"/>
                </a:solidFill>
                <a:cs typeface="Times New Roman" panose="02020603050405020304" pitchFamily="18" charset="0"/>
              </a:rPr>
              <a:t>Vorteile </a:t>
            </a:r>
            <a:r>
              <a:rPr lang="de-DE" altLang="de-DE" sz="1400" dirty="0">
                <a:solidFill>
                  <a:schemeClr val="tx1"/>
                </a:solidFill>
                <a:cs typeface="Times New Roman" panose="02020603050405020304" pitchFamily="18" charset="0"/>
              </a:rPr>
              <a:t>(</a:t>
            </a:r>
            <a:r>
              <a:rPr lang="de-DE" altLang="de-DE" sz="1400" dirty="0" err="1">
                <a:solidFill>
                  <a:schemeClr val="tx1"/>
                </a:solidFill>
                <a:cs typeface="Times New Roman" panose="02020603050405020304" pitchFamily="18" charset="0"/>
              </a:rPr>
              <a:t>Jeschek</a:t>
            </a:r>
            <a:r>
              <a:rPr lang="de-DE" altLang="de-DE" sz="1400" dirty="0">
                <a:solidFill>
                  <a:schemeClr val="tx1"/>
                </a:solidFill>
                <a:cs typeface="Times New Roman" panose="02020603050405020304" pitchFamily="18" charset="0"/>
              </a:rPr>
              <a:t>, 2009)</a:t>
            </a:r>
          </a:p>
          <a:p>
            <a:pPr marL="720725" lvl="1" indent="-263525">
              <a:buFont typeface="Arial" panose="020B0604020202020204" pitchFamily="34" charset="0"/>
              <a:buChar char="•"/>
            </a:pPr>
            <a:r>
              <a:rPr lang="de-DE" altLang="de-DE" sz="2000" dirty="0">
                <a:solidFill>
                  <a:schemeClr val="tx1"/>
                </a:solidFill>
              </a:rPr>
              <a:t>Steigerung der Versuchskapazität</a:t>
            </a:r>
          </a:p>
          <a:p>
            <a:pPr marL="720725" lvl="1" indent="-263525">
              <a:buFont typeface="Arial" panose="020B0604020202020204" pitchFamily="34" charset="0"/>
              <a:buChar char="•"/>
            </a:pPr>
            <a:r>
              <a:rPr lang="de-DE" altLang="de-DE" sz="2000" dirty="0">
                <a:solidFill>
                  <a:schemeClr val="tx1"/>
                </a:solidFill>
              </a:rPr>
              <a:t>Verfügbarkeit zusätzlicher Experimente</a:t>
            </a:r>
          </a:p>
          <a:p>
            <a:pPr marL="720725" lvl="1" indent="-263525">
              <a:buFont typeface="Arial" panose="020B0604020202020204" pitchFamily="34" charset="0"/>
              <a:buChar char="•"/>
            </a:pPr>
            <a:r>
              <a:rPr lang="de-DE" altLang="de-DE" sz="2000" dirty="0">
                <a:solidFill>
                  <a:schemeClr val="tx1"/>
                </a:solidFill>
              </a:rPr>
              <a:t>Sicherheitsaspekte</a:t>
            </a:r>
          </a:p>
          <a:p>
            <a:pPr marL="720725" lvl="1" indent="-263525">
              <a:buFont typeface="Arial" panose="020B0604020202020204" pitchFamily="34" charset="0"/>
              <a:buChar char="•"/>
            </a:pPr>
            <a:r>
              <a:rPr lang="de-DE" altLang="de-DE" sz="2000" dirty="0">
                <a:solidFill>
                  <a:schemeClr val="tx1"/>
                </a:solidFill>
              </a:rPr>
              <a:t>Effekt in „Reinform“ beobachtbar (VL)</a:t>
            </a:r>
          </a:p>
          <a:p>
            <a:pPr marL="720725" lvl="1" indent="-263525">
              <a:buFont typeface="Arial" panose="020B0604020202020204" pitchFamily="34" charset="0"/>
              <a:buChar char="•"/>
            </a:pPr>
            <a:r>
              <a:rPr lang="de-DE" altLang="de-DE" sz="2000" dirty="0">
                <a:solidFill>
                  <a:schemeClr val="tx1"/>
                </a:solidFill>
              </a:rPr>
              <a:t>„Hands-on“-Erfahrung (RE)</a:t>
            </a:r>
          </a:p>
          <a:p>
            <a:pPr marL="720725" lvl="1" indent="-263525">
              <a:buFont typeface="Arial" panose="020B0604020202020204" pitchFamily="34" charset="0"/>
              <a:buChar char="•"/>
            </a:pPr>
            <a:r>
              <a:rPr lang="de-DE" altLang="de-DE" sz="2000" dirty="0">
                <a:solidFill>
                  <a:schemeClr val="tx1"/>
                </a:solidFill>
              </a:rPr>
              <a:t>Permanenter Zugang (24h/7d)</a:t>
            </a:r>
          </a:p>
          <a:p>
            <a:pPr marL="720725" lvl="1" indent="-263525">
              <a:buFont typeface="Arial" panose="020B0604020202020204" pitchFamily="34" charset="0"/>
              <a:buChar char="•"/>
            </a:pPr>
            <a:r>
              <a:rPr lang="de-DE" altLang="de-DE" sz="2000" dirty="0">
                <a:solidFill>
                  <a:schemeClr val="tx1"/>
                </a:solidFill>
              </a:rPr>
              <a:t>Unabhängig vom Equipment-Besitz</a:t>
            </a:r>
          </a:p>
          <a:p>
            <a:pPr marL="720725" lvl="1" indent="-263525">
              <a:buFont typeface="Arial" panose="020B0604020202020204" pitchFamily="34" charset="0"/>
              <a:buChar char="•"/>
            </a:pPr>
            <a:r>
              <a:rPr lang="de-DE" altLang="de-DE" sz="2000" dirty="0">
                <a:solidFill>
                  <a:schemeClr val="tx1"/>
                </a:solidFill>
              </a:rPr>
              <a:t>Räumliche Unabhängigkeit</a:t>
            </a:r>
            <a:endParaRPr lang="de-DE" altLang="de-DE" sz="2000" dirty="0">
              <a:solidFill>
                <a:schemeClr val="tx1"/>
              </a:solidFill>
              <a:cs typeface="Times New Roman" panose="02020603050405020304" pitchFamily="18" charset="0"/>
            </a:endParaRPr>
          </a:p>
        </p:txBody>
      </p:sp>
      <p:sp>
        <p:nvSpPr>
          <p:cNvPr id="53251" name="Rectangle 1026"/>
          <p:cNvSpPr>
            <a:spLocks noGrp="1" noChangeArrowheads="1"/>
          </p:cNvSpPr>
          <p:nvPr>
            <p:ph type="title" idx="4294967295"/>
          </p:nvPr>
        </p:nvSpPr>
        <p:spPr>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a:t>10 Sonstige Internet-Nutzungen</a:t>
            </a:r>
          </a:p>
        </p:txBody>
      </p:sp>
      <p:sp>
        <p:nvSpPr>
          <p:cNvPr id="53252" name="Fußzeilenplatzhalter 5"/>
          <p:cNvSpPr txBox="1">
            <a:spLocks noGrp="1"/>
          </p:cNvSpPr>
          <p:nvPr/>
        </p:nvSpPr>
        <p:spPr bwMode="auto">
          <a:xfrm>
            <a:off x="1692275" y="6448425"/>
            <a:ext cx="57594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de-DE" altLang="de-DE"/>
              <a:t>F.-J. Scharfenberg, Didaktik Biologie; W. Wagner, Didaktik Chemie</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7346" name="Picture 9"/>
          <p:cNvPicPr>
            <a:picLocks noChangeAspect="1" noChangeArrowheads="1"/>
          </p:cNvPicPr>
          <p:nvPr/>
        </p:nvPicPr>
        <p:blipFill>
          <a:blip r:embed="rId3">
            <a:extLst>
              <a:ext uri="{28A0092B-C50C-407E-A947-70E740481C1C}">
                <a14:useLocalDpi xmlns:a14="http://schemas.microsoft.com/office/drawing/2010/main" val="0"/>
              </a:ext>
            </a:extLst>
          </a:blip>
          <a:srcRect t="19360" r="12093" b="6750"/>
          <a:stretch>
            <a:fillRect/>
          </a:stretch>
        </p:blipFill>
        <p:spPr bwMode="auto">
          <a:xfrm>
            <a:off x="150617" y="2063711"/>
            <a:ext cx="8574088" cy="422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7347" name="Rectangle 1027"/>
          <p:cNvSpPr>
            <a:spLocks noGrp="1" noChangeArrowheads="1"/>
          </p:cNvSpPr>
          <p:nvPr>
            <p:ph idx="4294967295"/>
          </p:nvPr>
        </p:nvSpPr>
        <p:spPr>
          <a:xfrm>
            <a:off x="250825" y="568325"/>
            <a:ext cx="8893175" cy="2036763"/>
          </a:xfrm>
        </p:spPr>
        <p:txBody>
          <a:bodyPr/>
          <a:lstStyle/>
          <a:p>
            <a:pPr eaLnBrk="1" hangingPunct="1">
              <a:buNone/>
            </a:pPr>
            <a:r>
              <a:rPr lang="de-DE" altLang="de-DE" sz="2800" b="1" dirty="0">
                <a:solidFill>
                  <a:srgbClr val="000000"/>
                </a:solidFill>
                <a:cs typeface="Times New Roman" panose="02020603050405020304" pitchFamily="18" charset="0"/>
              </a:rPr>
              <a:t>10.1.1 Schüler-Ebene</a:t>
            </a:r>
            <a:endParaRPr lang="de-DE" altLang="de-DE" sz="2800" dirty="0">
              <a:cs typeface="Times New Roman" panose="02020603050405020304" pitchFamily="18" charset="0"/>
            </a:endParaRPr>
          </a:p>
          <a:p>
            <a:pPr eaLnBrk="1" hangingPunct="1">
              <a:buNone/>
            </a:pPr>
            <a:r>
              <a:rPr lang="de-DE" altLang="de-DE" dirty="0">
                <a:cs typeface="Times New Roman" panose="02020603050405020304" pitchFamily="18" charset="0"/>
              </a:rPr>
              <a:t>Computerspiele für den Unterricht: Game </a:t>
            </a:r>
            <a:r>
              <a:rPr lang="de-DE" altLang="de-DE" dirty="0" err="1">
                <a:cs typeface="Times New Roman" panose="02020603050405020304" pitchFamily="18" charset="0"/>
              </a:rPr>
              <a:t>Based</a:t>
            </a:r>
            <a:r>
              <a:rPr lang="de-DE" altLang="de-DE" dirty="0">
                <a:cs typeface="Times New Roman" panose="02020603050405020304" pitchFamily="18" charset="0"/>
              </a:rPr>
              <a:t> Learning</a:t>
            </a:r>
          </a:p>
          <a:p>
            <a:pPr eaLnBrk="1" hangingPunct="1">
              <a:buFontTx/>
              <a:buNone/>
            </a:pPr>
            <a:r>
              <a:rPr lang="de-DE" altLang="de-DE" dirty="0">
                <a:cs typeface="Times New Roman" panose="02020603050405020304" pitchFamily="18" charset="0"/>
              </a:rPr>
              <a:t>Beispiel 1: Pimp </a:t>
            </a:r>
            <a:r>
              <a:rPr lang="de-DE" altLang="de-DE" dirty="0" err="1">
                <a:cs typeface="Times New Roman" panose="02020603050405020304" pitchFamily="18" charset="0"/>
              </a:rPr>
              <a:t>your</a:t>
            </a:r>
            <a:r>
              <a:rPr lang="de-DE" altLang="de-DE" dirty="0">
                <a:cs typeface="Times New Roman" panose="02020603050405020304" pitchFamily="18" charset="0"/>
              </a:rPr>
              <a:t> Landscape</a:t>
            </a:r>
          </a:p>
        </p:txBody>
      </p:sp>
      <p:sp>
        <p:nvSpPr>
          <p:cNvPr id="57348" name="Rectangle 1026"/>
          <p:cNvSpPr>
            <a:spLocks noGrp="1" noChangeArrowheads="1"/>
          </p:cNvSpPr>
          <p:nvPr>
            <p:ph type="title" idx="4294967295"/>
          </p:nvPr>
        </p:nvSpPr>
        <p:spPr>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a:t>10 Sonstige Internet-Nutzungen</a:t>
            </a:r>
          </a:p>
        </p:txBody>
      </p:sp>
      <p:sp>
        <p:nvSpPr>
          <p:cNvPr id="57349" name="Fußzeilenplatzhalter 5"/>
          <p:cNvSpPr txBox="1">
            <a:spLocks noGrp="1"/>
          </p:cNvSpPr>
          <p:nvPr/>
        </p:nvSpPr>
        <p:spPr bwMode="auto">
          <a:xfrm>
            <a:off x="1692275" y="6448425"/>
            <a:ext cx="57594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de-DE" altLang="de-DE"/>
              <a:t>F.-J. Scharfenberg, Didaktik Biologie; W. Wagner, Didaktik Chemie</a:t>
            </a:r>
          </a:p>
        </p:txBody>
      </p:sp>
      <p:sp>
        <p:nvSpPr>
          <p:cNvPr id="57350" name="Text Box 5"/>
          <p:cNvSpPr txBox="1">
            <a:spLocks noChangeArrowheads="1"/>
          </p:cNvSpPr>
          <p:nvPr/>
        </p:nvSpPr>
        <p:spPr bwMode="auto">
          <a:xfrm>
            <a:off x="7362073" y="5852257"/>
            <a:ext cx="1499128" cy="307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de-DE" altLang="de-DE" sz="1400" dirty="0"/>
              <a:t>(</a:t>
            </a:r>
            <a:r>
              <a:rPr lang="de-DE" altLang="de-DE" sz="1400" dirty="0" err="1"/>
              <a:t>PiSolution</a:t>
            </a:r>
            <a:r>
              <a:rPr lang="de-DE" altLang="de-DE" sz="1400" dirty="0"/>
              <a:t>, o.J.)</a:t>
            </a:r>
          </a:p>
        </p:txBody>
      </p:sp>
      <p:sp>
        <p:nvSpPr>
          <p:cNvPr id="208904" name="Text Box 8"/>
          <p:cNvSpPr txBox="1">
            <a:spLocks noChangeArrowheads="1"/>
          </p:cNvSpPr>
          <p:nvPr/>
        </p:nvSpPr>
        <p:spPr bwMode="auto">
          <a:xfrm rot="-827921">
            <a:off x="4872038" y="3649663"/>
            <a:ext cx="4068762" cy="711200"/>
          </a:xfrm>
          <a:prstGeom prst="rect">
            <a:avLst/>
          </a:prstGeom>
          <a:solidFill>
            <a:srgbClr val="D3FDA1">
              <a:alpha val="30196"/>
            </a:srgbClr>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de-DE" altLang="de-DE" sz="2000">
                <a:sym typeface="Wingdings" panose="05000000000000000000" pitchFamily="2" charset="2"/>
              </a:rPr>
              <a:t> Grenze zur Simulation fließend:</a:t>
            </a:r>
            <a:br>
              <a:rPr lang="de-DE" altLang="de-DE" sz="2000">
                <a:sym typeface="Wingdings" panose="05000000000000000000" pitchFamily="2" charset="2"/>
              </a:rPr>
            </a:br>
            <a:r>
              <a:rPr lang="de-DE" altLang="de-DE" sz="2000">
                <a:sym typeface="Wingdings" panose="05000000000000000000" pitchFamily="2" charset="2"/>
              </a:rPr>
              <a:t>Edutainment</a:t>
            </a:r>
            <a:endParaRPr lang="de-DE" altLang="de-DE" sz="20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89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904"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5538" name="Rectangle 1027"/>
          <p:cNvSpPr>
            <a:spLocks noGrp="1" noChangeArrowheads="1"/>
          </p:cNvSpPr>
          <p:nvPr>
            <p:ph idx="4294967295"/>
          </p:nvPr>
        </p:nvSpPr>
        <p:spPr>
          <a:xfrm>
            <a:off x="125412" y="881476"/>
            <a:ext cx="8893175" cy="2036763"/>
          </a:xfrm>
        </p:spPr>
        <p:txBody>
          <a:bodyPr/>
          <a:lstStyle/>
          <a:p>
            <a:pPr eaLnBrk="1" hangingPunct="1">
              <a:buFontTx/>
              <a:buNone/>
            </a:pPr>
            <a:r>
              <a:rPr lang="de-DE" altLang="de-DE" dirty="0">
                <a:cs typeface="Times New Roman" panose="02020603050405020304" pitchFamily="18" charset="0"/>
              </a:rPr>
              <a:t>Beispiel 2: </a:t>
            </a:r>
            <a:r>
              <a:rPr lang="de-DE" altLang="de-DE" sz="2400" dirty="0" err="1">
                <a:solidFill>
                  <a:schemeClr val="tx1"/>
                </a:solidFill>
                <a:cs typeface="Times New Roman" panose="02020603050405020304" pitchFamily="18" charset="0"/>
              </a:rPr>
              <a:t>Fold</a:t>
            </a:r>
            <a:r>
              <a:rPr lang="de-DE" altLang="de-DE" sz="2400" dirty="0">
                <a:solidFill>
                  <a:schemeClr val="tx1"/>
                </a:solidFill>
                <a:cs typeface="Times New Roman" panose="02020603050405020304" pitchFamily="18" charset="0"/>
              </a:rPr>
              <a:t> </a:t>
            </a:r>
            <a:r>
              <a:rPr lang="de-DE" altLang="de-DE" sz="2400" dirty="0" err="1">
                <a:solidFill>
                  <a:schemeClr val="tx1"/>
                </a:solidFill>
                <a:cs typeface="Times New Roman" panose="02020603050405020304" pitchFamily="18" charset="0"/>
              </a:rPr>
              <a:t>it</a:t>
            </a:r>
            <a:endParaRPr lang="de-DE" altLang="de-DE" sz="2400" dirty="0">
              <a:solidFill>
                <a:schemeClr val="tx1"/>
              </a:solidFill>
              <a:cs typeface="Times New Roman" panose="02020603050405020304" pitchFamily="18" charset="0"/>
            </a:endParaRPr>
          </a:p>
          <a:p>
            <a:pPr lvl="1" eaLnBrk="1" hangingPunct="1">
              <a:buFontTx/>
              <a:buNone/>
            </a:pPr>
            <a:endParaRPr lang="de-DE" altLang="de-DE" sz="2400" dirty="0">
              <a:solidFill>
                <a:schemeClr val="tx1"/>
              </a:solidFill>
              <a:cs typeface="Times New Roman" panose="02020603050405020304" pitchFamily="18" charset="0"/>
            </a:endParaRPr>
          </a:p>
        </p:txBody>
      </p:sp>
      <p:sp>
        <p:nvSpPr>
          <p:cNvPr id="65539" name="Rectangle 1026"/>
          <p:cNvSpPr>
            <a:spLocks noGrp="1" noChangeArrowheads="1"/>
          </p:cNvSpPr>
          <p:nvPr>
            <p:ph type="title" idx="4294967295"/>
          </p:nvPr>
        </p:nvSpPr>
        <p:spPr>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a:t>10 Sonstige Internet-Nutzungen</a:t>
            </a:r>
          </a:p>
        </p:txBody>
      </p:sp>
      <p:sp>
        <p:nvSpPr>
          <p:cNvPr id="65540" name="Fußzeilenplatzhalter 5"/>
          <p:cNvSpPr txBox="1">
            <a:spLocks noGrp="1"/>
          </p:cNvSpPr>
          <p:nvPr/>
        </p:nvSpPr>
        <p:spPr bwMode="auto">
          <a:xfrm>
            <a:off x="1692275" y="6448425"/>
            <a:ext cx="57594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de-DE" altLang="de-DE"/>
              <a:t>F.-J. Scharfenberg, Didaktik Biologie; W. Wagner, Didaktik Chemie</a:t>
            </a:r>
          </a:p>
        </p:txBody>
      </p:sp>
      <p:sp>
        <p:nvSpPr>
          <p:cNvPr id="206853" name="Text Box 5"/>
          <p:cNvSpPr txBox="1">
            <a:spLocks noChangeArrowheads="1"/>
          </p:cNvSpPr>
          <p:nvPr/>
        </p:nvSpPr>
        <p:spPr bwMode="auto">
          <a:xfrm>
            <a:off x="6819411" y="6059613"/>
            <a:ext cx="186690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de-DE" altLang="de-DE" sz="1400" dirty="0"/>
              <a:t>(Cooper et al., 2010)</a:t>
            </a:r>
          </a:p>
        </p:txBody>
      </p:sp>
      <p:pic>
        <p:nvPicPr>
          <p:cNvPr id="206857" name="Picture 9" descr="http://fold.it/portal/site_files/theme/teas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5188" y="1543419"/>
            <a:ext cx="4286250"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858" name="Picture 10"/>
          <p:cNvPicPr>
            <a:picLocks noChangeAspect="1" noChangeArrowheads="1"/>
          </p:cNvPicPr>
          <p:nvPr/>
        </p:nvPicPr>
        <p:blipFill>
          <a:blip r:embed="rId4">
            <a:extLst>
              <a:ext uri="{28A0092B-C50C-407E-A947-70E740481C1C}">
                <a14:useLocalDpi xmlns:a14="http://schemas.microsoft.com/office/drawing/2010/main" val="0"/>
              </a:ext>
            </a:extLst>
          </a:blip>
          <a:srcRect l="3125" t="18111" r="41943" b="43388"/>
          <a:stretch>
            <a:fillRect/>
          </a:stretch>
        </p:blipFill>
        <p:spPr bwMode="auto">
          <a:xfrm>
            <a:off x="1348245" y="3050931"/>
            <a:ext cx="7303141" cy="29991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6855" name="Text Box 7"/>
          <p:cNvSpPr txBox="1">
            <a:spLocks noChangeArrowheads="1"/>
          </p:cNvSpPr>
          <p:nvPr/>
        </p:nvSpPr>
        <p:spPr bwMode="auto">
          <a:xfrm rot="-827921">
            <a:off x="5654892" y="1712608"/>
            <a:ext cx="2451100" cy="406400"/>
          </a:xfrm>
          <a:prstGeom prst="rect">
            <a:avLst/>
          </a:prstGeom>
          <a:solidFill>
            <a:srgbClr val="D3FDA1">
              <a:alpha val="30196"/>
            </a:srgbClr>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de-DE" altLang="de-DE" sz="2000"/>
              <a:t>2010: Nature-Artikel</a:t>
            </a:r>
          </a:p>
        </p:txBody>
      </p:sp>
      <p:pic>
        <p:nvPicPr>
          <p:cNvPr id="2" name="Grafik 1">
            <a:extLst>
              <a:ext uri="{FF2B5EF4-FFF2-40B4-BE49-F238E27FC236}">
                <a16:creationId xmlns:a16="http://schemas.microsoft.com/office/drawing/2014/main" id="{3F9B2DAB-BD2D-4B51-A7A8-97A71ECA3E36}"/>
              </a:ext>
            </a:extLst>
          </p:cNvPr>
          <p:cNvPicPr>
            <a:picLocks noChangeAspect="1"/>
          </p:cNvPicPr>
          <p:nvPr/>
        </p:nvPicPr>
        <p:blipFill>
          <a:blip r:embed="rId5"/>
          <a:stretch>
            <a:fillRect/>
          </a:stretch>
        </p:blipFill>
        <p:spPr>
          <a:xfrm>
            <a:off x="617299" y="3574714"/>
            <a:ext cx="8285182" cy="2469094"/>
          </a:xfrm>
          <a:prstGeom prst="rect">
            <a:avLst/>
          </a:prstGeom>
        </p:spPr>
      </p:pic>
      <p:pic>
        <p:nvPicPr>
          <p:cNvPr id="4" name="Grafik 3">
            <a:extLst>
              <a:ext uri="{FF2B5EF4-FFF2-40B4-BE49-F238E27FC236}">
                <a16:creationId xmlns:a16="http://schemas.microsoft.com/office/drawing/2014/main" id="{5049E16A-4E88-45DE-BCDE-08316EFB4FA1}"/>
              </a:ext>
            </a:extLst>
          </p:cNvPr>
          <p:cNvPicPr>
            <a:picLocks noChangeAspect="1"/>
          </p:cNvPicPr>
          <p:nvPr/>
        </p:nvPicPr>
        <p:blipFill rotWithShape="1">
          <a:blip r:embed="rId6"/>
          <a:srcRect t="11096" r="19316" b="15001"/>
          <a:stretch/>
        </p:blipFill>
        <p:spPr>
          <a:xfrm>
            <a:off x="1014609" y="2317314"/>
            <a:ext cx="7377830" cy="3801259"/>
          </a:xfrm>
          <a:prstGeom prst="rect">
            <a:avLst/>
          </a:prstGeom>
        </p:spPr>
      </p:pic>
      <p:pic>
        <p:nvPicPr>
          <p:cNvPr id="8" name="Grafik 7">
            <a:extLst>
              <a:ext uri="{FF2B5EF4-FFF2-40B4-BE49-F238E27FC236}">
                <a16:creationId xmlns:a16="http://schemas.microsoft.com/office/drawing/2014/main" id="{7172BE3C-554B-4159-9FBB-49AA805F1231}"/>
              </a:ext>
            </a:extLst>
          </p:cNvPr>
          <p:cNvPicPr>
            <a:picLocks noChangeAspect="1"/>
          </p:cNvPicPr>
          <p:nvPr/>
        </p:nvPicPr>
        <p:blipFill rotWithShape="1">
          <a:blip r:embed="rId7"/>
          <a:srcRect l="2743" t="13288" r="25753" b="9026"/>
          <a:stretch/>
        </p:blipFill>
        <p:spPr>
          <a:xfrm>
            <a:off x="250825" y="1553228"/>
            <a:ext cx="6538282" cy="3995803"/>
          </a:xfrm>
          <a:prstGeom prst="rect">
            <a:avLst/>
          </a:prstGeom>
        </p:spPr>
      </p:pic>
      <p:pic>
        <p:nvPicPr>
          <p:cNvPr id="6" name="Grafik 5">
            <a:extLst>
              <a:ext uri="{FF2B5EF4-FFF2-40B4-BE49-F238E27FC236}">
                <a16:creationId xmlns:a16="http://schemas.microsoft.com/office/drawing/2014/main" id="{E630A7F4-1053-474B-BA00-0F47D4A6D561}"/>
              </a:ext>
            </a:extLst>
          </p:cNvPr>
          <p:cNvPicPr>
            <a:picLocks noChangeAspect="1"/>
          </p:cNvPicPr>
          <p:nvPr/>
        </p:nvPicPr>
        <p:blipFill rotWithShape="1">
          <a:blip r:embed="rId8"/>
          <a:srcRect l="13015" t="11340" r="13698" b="5373"/>
          <a:stretch/>
        </p:blipFill>
        <p:spPr>
          <a:xfrm>
            <a:off x="2217106" y="2217106"/>
            <a:ext cx="6701425" cy="42839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685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685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685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853" grpId="0"/>
      <p:bldP spid="206855"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5778" name="Rectangle 1027">
            <a:extLst>
              <a:ext uri="{FF2B5EF4-FFF2-40B4-BE49-F238E27FC236}">
                <a16:creationId xmlns:a16="http://schemas.microsoft.com/office/drawing/2014/main" id="{CDC45E11-9B33-446B-9181-06C886CC7E62}"/>
              </a:ext>
            </a:extLst>
          </p:cNvPr>
          <p:cNvSpPr>
            <a:spLocks noGrp="1" noChangeArrowheads="1"/>
          </p:cNvSpPr>
          <p:nvPr>
            <p:ph idx="4294967295"/>
          </p:nvPr>
        </p:nvSpPr>
        <p:spPr>
          <a:xfrm>
            <a:off x="250825" y="919054"/>
            <a:ext cx="8893175" cy="2036763"/>
          </a:xfrm>
        </p:spPr>
        <p:txBody>
          <a:bodyPr/>
          <a:lstStyle/>
          <a:p>
            <a:pPr eaLnBrk="1" hangingPunct="1">
              <a:buFontTx/>
              <a:buNone/>
            </a:pPr>
            <a:r>
              <a:rPr lang="de-DE" altLang="de-DE" dirty="0">
                <a:cs typeface="Times New Roman" panose="02020603050405020304" pitchFamily="18" charset="0"/>
              </a:rPr>
              <a:t>Beispiel 3:</a:t>
            </a:r>
          </a:p>
          <a:p>
            <a:pPr lvl="1" eaLnBrk="1" hangingPunct="1">
              <a:buFontTx/>
              <a:buNone/>
            </a:pPr>
            <a:endParaRPr lang="de-DE" altLang="de-DE" sz="2400" dirty="0">
              <a:solidFill>
                <a:schemeClr val="tx1"/>
              </a:solidFill>
              <a:cs typeface="Times New Roman" panose="02020603050405020304" pitchFamily="18" charset="0"/>
            </a:endParaRPr>
          </a:p>
        </p:txBody>
      </p:sp>
      <p:sp>
        <p:nvSpPr>
          <p:cNvPr id="75779" name="Rectangle 1026">
            <a:extLst>
              <a:ext uri="{FF2B5EF4-FFF2-40B4-BE49-F238E27FC236}">
                <a16:creationId xmlns:a16="http://schemas.microsoft.com/office/drawing/2014/main" id="{6E60FF9B-97DB-4C7D-9C4D-719CC4BCBC36}"/>
              </a:ext>
            </a:extLst>
          </p:cNvPr>
          <p:cNvSpPr>
            <a:spLocks noGrp="1" noChangeArrowheads="1"/>
          </p:cNvSpPr>
          <p:nvPr>
            <p:ph type="title" idx="4294967295"/>
          </p:nvPr>
        </p:nvSpPr>
        <p:spPr>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a:t>10 Sonstige Internet-Nutzungen</a:t>
            </a:r>
          </a:p>
        </p:txBody>
      </p:sp>
      <p:sp>
        <p:nvSpPr>
          <p:cNvPr id="75780" name="Fußzeilenplatzhalter 5">
            <a:extLst>
              <a:ext uri="{FF2B5EF4-FFF2-40B4-BE49-F238E27FC236}">
                <a16:creationId xmlns:a16="http://schemas.microsoft.com/office/drawing/2014/main" id="{B65BC4FF-874B-4B77-8BCC-276B47A714CB}"/>
              </a:ext>
            </a:extLst>
          </p:cNvPr>
          <p:cNvSpPr txBox="1">
            <a:spLocks noGrp="1"/>
          </p:cNvSpPr>
          <p:nvPr/>
        </p:nvSpPr>
        <p:spPr bwMode="auto">
          <a:xfrm>
            <a:off x="1692275" y="6448425"/>
            <a:ext cx="57594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de-DE" altLang="de-DE"/>
              <a:t>F.-J. Scharfenberg, Didaktik Biologie; W. Wagner, Didaktik Chemie</a:t>
            </a:r>
          </a:p>
        </p:txBody>
      </p:sp>
      <p:pic>
        <p:nvPicPr>
          <p:cNvPr id="75781" name="Grafik 1">
            <a:extLst>
              <a:ext uri="{FF2B5EF4-FFF2-40B4-BE49-F238E27FC236}">
                <a16:creationId xmlns:a16="http://schemas.microsoft.com/office/drawing/2014/main" id="{17F12051-12E0-41A0-A853-6FF5AE9854FB}"/>
              </a:ext>
            </a:extLst>
          </p:cNvPr>
          <p:cNvPicPr>
            <a:picLocks noChangeAspect="1"/>
          </p:cNvPicPr>
          <p:nvPr/>
        </p:nvPicPr>
        <p:blipFill>
          <a:blip r:embed="rId3">
            <a:extLst>
              <a:ext uri="{28A0092B-C50C-407E-A947-70E740481C1C}">
                <a14:useLocalDpi xmlns:a14="http://schemas.microsoft.com/office/drawing/2010/main" val="0"/>
              </a:ext>
            </a:extLst>
          </a:blip>
          <a:srcRect l="25453" t="10831" r="42174" b="44289"/>
          <a:stretch>
            <a:fillRect/>
          </a:stretch>
        </p:blipFill>
        <p:spPr bwMode="auto">
          <a:xfrm>
            <a:off x="1908718" y="759196"/>
            <a:ext cx="4987925" cy="432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fik 1">
            <a:extLst>
              <a:ext uri="{FF2B5EF4-FFF2-40B4-BE49-F238E27FC236}">
                <a16:creationId xmlns:a16="http://schemas.microsoft.com/office/drawing/2014/main" id="{00888C3F-A8D4-46BC-AFB5-FB712AF1AF9C}"/>
              </a:ext>
            </a:extLst>
          </p:cNvPr>
          <p:cNvPicPr>
            <a:picLocks noChangeAspect="1"/>
          </p:cNvPicPr>
          <p:nvPr/>
        </p:nvPicPr>
        <p:blipFill>
          <a:blip r:embed="rId4">
            <a:extLst>
              <a:ext uri="{28A0092B-C50C-407E-A947-70E740481C1C}">
                <a14:useLocalDpi xmlns:a14="http://schemas.microsoft.com/office/drawing/2010/main" val="0"/>
              </a:ext>
            </a:extLst>
          </a:blip>
          <a:srcRect l="14069" t="9831" r="46185" b="70815"/>
          <a:stretch>
            <a:fillRect/>
          </a:stretch>
        </p:blipFill>
        <p:spPr bwMode="auto">
          <a:xfrm>
            <a:off x="824683" y="3016250"/>
            <a:ext cx="7269163"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feld 1">
            <a:extLst>
              <a:ext uri="{FF2B5EF4-FFF2-40B4-BE49-F238E27FC236}">
                <a16:creationId xmlns:a16="http://schemas.microsoft.com/office/drawing/2014/main" id="{F0868147-254B-49AA-B7F3-280FF9A2A1A3}"/>
              </a:ext>
            </a:extLst>
          </p:cNvPr>
          <p:cNvSpPr txBox="1">
            <a:spLocks noChangeArrowheads="1"/>
          </p:cNvSpPr>
          <p:nvPr/>
        </p:nvSpPr>
        <p:spPr bwMode="auto">
          <a:xfrm>
            <a:off x="1824831" y="5239533"/>
            <a:ext cx="57753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r>
              <a:rPr lang="en-US" altLang="de-DE" sz="2000" dirty="0"/>
              <a:t>“</a:t>
            </a:r>
            <a:r>
              <a:rPr lang="en-US" altLang="de-DE" sz="2000" dirty="0" err="1"/>
              <a:t>ImmuneQuest</a:t>
            </a:r>
            <a:r>
              <a:rPr lang="en-US" altLang="de-DE" sz="2000" dirty="0"/>
              <a:t> appears to be a useful tool to supplement lecture material and increase student learning and comprehension” (S.237)</a:t>
            </a:r>
            <a:endParaRPr lang="de-DE" altLang="de-DE" sz="2000" dirty="0"/>
          </a:p>
        </p:txBody>
      </p:sp>
      <p:sp>
        <p:nvSpPr>
          <p:cNvPr id="2" name="Interaktive Schaltfläche: Video 1">
            <a:hlinkClick r:id="rId5" highlightClick="1"/>
            <a:extLst>
              <a:ext uri="{FF2B5EF4-FFF2-40B4-BE49-F238E27FC236}">
                <a16:creationId xmlns:a16="http://schemas.microsoft.com/office/drawing/2014/main" id="{6CADF1E5-7330-4C79-A79D-4B12C9A0C472}"/>
              </a:ext>
            </a:extLst>
          </p:cNvPr>
          <p:cNvSpPr/>
          <p:nvPr/>
        </p:nvSpPr>
        <p:spPr bwMode="auto">
          <a:xfrm>
            <a:off x="7154863" y="1158267"/>
            <a:ext cx="551145" cy="557800"/>
          </a:xfrm>
          <a:prstGeom prst="actionButtonMovie">
            <a:avLst/>
          </a:prstGeom>
          <a:noFill/>
          <a:ln w="28575" cap="flat" cmpd="sng" algn="ctr">
            <a:solidFill>
              <a:srgbClr val="8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178" name="Rectangle 1027"/>
          <p:cNvSpPr>
            <a:spLocks noGrp="1" noChangeArrowheads="1"/>
          </p:cNvSpPr>
          <p:nvPr>
            <p:ph idx="4294967295"/>
          </p:nvPr>
        </p:nvSpPr>
        <p:spPr>
          <a:xfrm>
            <a:off x="250825" y="568325"/>
            <a:ext cx="8893175" cy="5711825"/>
          </a:xfrm>
        </p:spPr>
        <p:txBody>
          <a:bodyPr/>
          <a:lstStyle/>
          <a:p>
            <a:pPr lvl="1" eaLnBrk="1" hangingPunct="1">
              <a:buFontTx/>
              <a:buNone/>
              <a:defRPr/>
            </a:pPr>
            <a:r>
              <a:rPr lang="de-DE" altLang="de-DE" sz="2400" b="1" dirty="0">
                <a:solidFill>
                  <a:schemeClr val="tx1"/>
                </a:solidFill>
                <a:cs typeface="Times New Roman" panose="02020603050405020304" pitchFamily="18" charset="0"/>
              </a:rPr>
              <a:t>Computerspiele für den Unterricht</a:t>
            </a:r>
          </a:p>
          <a:p>
            <a:pPr lvl="1" eaLnBrk="1" hangingPunct="1">
              <a:buFontTx/>
              <a:buNone/>
              <a:defRPr/>
            </a:pPr>
            <a:r>
              <a:rPr lang="de-DE" altLang="de-DE" sz="2400" b="1" dirty="0">
                <a:solidFill>
                  <a:schemeClr val="tx1"/>
                </a:solidFill>
                <a:cs typeface="Times New Roman" panose="02020603050405020304" pitchFamily="18" charset="0"/>
              </a:rPr>
              <a:t>Empirische, fachdidaktische Ergebnisse:</a:t>
            </a:r>
          </a:p>
          <a:p>
            <a:pPr lvl="1" eaLnBrk="1" hangingPunct="1">
              <a:buFontTx/>
              <a:buNone/>
              <a:defRPr/>
            </a:pPr>
            <a:r>
              <a:rPr lang="de-DE" altLang="de-DE" sz="2400" dirty="0" smtClean="0">
                <a:solidFill>
                  <a:schemeClr val="tx1"/>
                </a:solidFill>
                <a:cs typeface="Times New Roman" panose="02020603050405020304" pitchFamily="18" charset="0"/>
              </a:rPr>
              <a:t>Meta-Analysen</a:t>
            </a:r>
            <a:endParaRPr lang="de-DE" altLang="de-DE" sz="2400" dirty="0">
              <a:solidFill>
                <a:schemeClr val="tx1"/>
              </a:solidFill>
              <a:cs typeface="Times New Roman" panose="02020603050405020304" pitchFamily="18" charset="0"/>
            </a:endParaRPr>
          </a:p>
          <a:p>
            <a:pPr lvl="1" eaLnBrk="1" hangingPunct="1">
              <a:defRPr/>
            </a:pPr>
            <a:r>
              <a:rPr lang="de-DE" altLang="de-DE" sz="2000" dirty="0">
                <a:solidFill>
                  <a:schemeClr val="tx1"/>
                </a:solidFill>
                <a:cs typeface="Times New Roman" panose="02020603050405020304" pitchFamily="18" charset="0"/>
                <a:sym typeface="Wingdings" panose="05000000000000000000" pitchFamily="2" charset="2"/>
              </a:rPr>
              <a:t>nur 5 von </a:t>
            </a:r>
            <a:r>
              <a:rPr lang="de-DE" altLang="de-DE" sz="2000" dirty="0" smtClean="0">
                <a:solidFill>
                  <a:schemeClr val="tx1"/>
                </a:solidFill>
                <a:cs typeface="Times New Roman" panose="02020603050405020304" pitchFamily="18" charset="0"/>
                <a:sym typeface="Wingdings" panose="05000000000000000000" pitchFamily="2" charset="2"/>
              </a:rPr>
              <a:t>&gt;300 </a:t>
            </a:r>
            <a:r>
              <a:rPr lang="de-DE" altLang="de-DE" sz="2000" dirty="0">
                <a:solidFill>
                  <a:schemeClr val="tx1"/>
                </a:solidFill>
                <a:cs typeface="Times New Roman" panose="02020603050405020304" pitchFamily="18" charset="0"/>
                <a:sym typeface="Wingdings" panose="05000000000000000000" pitchFamily="2" charset="2"/>
              </a:rPr>
              <a:t>Studien naturwissenschaftlich; </a:t>
            </a:r>
            <a:r>
              <a:rPr lang="en-US" altLang="de-DE" sz="2000" dirty="0">
                <a:solidFill>
                  <a:schemeClr val="tx1"/>
                </a:solidFill>
                <a:cs typeface="Times New Roman" panose="02020603050405020304" pitchFamily="18" charset="0"/>
                <a:sym typeface="Wingdings" panose="05000000000000000000" pitchFamily="2" charset="2"/>
              </a:rPr>
              <a:t>„we do not believe science achievement can be conclusively</a:t>
            </a:r>
            <a:r>
              <a:rPr lang="de-DE" altLang="de-DE" sz="2000" dirty="0">
                <a:solidFill>
                  <a:schemeClr val="tx1"/>
                </a:solidFill>
                <a:cs typeface="Times New Roman" panose="02020603050405020304" pitchFamily="18" charset="0"/>
                <a:sym typeface="Wingdings" panose="05000000000000000000" pitchFamily="2" charset="2"/>
              </a:rPr>
              <a:t> </a:t>
            </a:r>
            <a:r>
              <a:rPr lang="de-DE" altLang="de-DE" sz="2000" dirty="0" err="1">
                <a:solidFill>
                  <a:schemeClr val="tx1"/>
                </a:solidFill>
                <a:cs typeface="Times New Roman" panose="02020603050405020304" pitchFamily="18" charset="0"/>
                <a:sym typeface="Wingdings" panose="05000000000000000000" pitchFamily="2" charset="2"/>
              </a:rPr>
              <a:t>linked</a:t>
            </a:r>
            <a:r>
              <a:rPr lang="de-DE" altLang="de-DE" sz="2000" dirty="0">
                <a:solidFill>
                  <a:schemeClr val="tx1"/>
                </a:solidFill>
                <a:cs typeface="Times New Roman" panose="02020603050405020304" pitchFamily="18" charset="0"/>
                <a:sym typeface="Wingdings" panose="05000000000000000000" pitchFamily="2" charset="2"/>
              </a:rPr>
              <a:t> </a:t>
            </a:r>
            <a:r>
              <a:rPr lang="de-DE" altLang="de-DE" sz="2000" dirty="0" err="1">
                <a:solidFill>
                  <a:schemeClr val="tx1"/>
                </a:solidFill>
                <a:cs typeface="Times New Roman" panose="02020603050405020304" pitchFamily="18" charset="0"/>
                <a:sym typeface="Wingdings" panose="05000000000000000000" pitchFamily="2" charset="2"/>
              </a:rPr>
              <a:t>to</a:t>
            </a:r>
            <a:r>
              <a:rPr lang="de-DE" altLang="de-DE" sz="2000" dirty="0">
                <a:solidFill>
                  <a:schemeClr val="tx1"/>
                </a:solidFill>
                <a:cs typeface="Times New Roman" panose="02020603050405020304" pitchFamily="18" charset="0"/>
                <a:sym typeface="Wingdings" panose="05000000000000000000" pitchFamily="2" charset="2"/>
              </a:rPr>
              <a:t> game </a:t>
            </a:r>
            <a:r>
              <a:rPr lang="de-DE" altLang="de-DE" sz="2000" dirty="0" err="1">
                <a:solidFill>
                  <a:schemeClr val="tx1"/>
                </a:solidFill>
                <a:cs typeface="Times New Roman" panose="02020603050405020304" pitchFamily="18" charset="0"/>
                <a:sym typeface="Wingdings" panose="05000000000000000000" pitchFamily="2" charset="2"/>
              </a:rPr>
              <a:t>use</a:t>
            </a:r>
            <a:r>
              <a:rPr lang="de-DE" altLang="de-DE" sz="2000" dirty="0">
                <a:solidFill>
                  <a:schemeClr val="tx1"/>
                </a:solidFill>
                <a:cs typeface="Times New Roman" panose="02020603050405020304" pitchFamily="18" charset="0"/>
                <a:sym typeface="Wingdings" panose="05000000000000000000" pitchFamily="2" charset="2"/>
              </a:rPr>
              <a:t> </a:t>
            </a:r>
            <a:r>
              <a:rPr lang="de-DE" altLang="de-DE" sz="1200" b="1" dirty="0">
                <a:solidFill>
                  <a:schemeClr val="tx1"/>
                </a:solidFill>
                <a:cs typeface="Times New Roman" panose="02020603050405020304" pitchFamily="18" charset="0"/>
              </a:rPr>
              <a:t>(Young et al., 2012, S. 73)</a:t>
            </a:r>
          </a:p>
          <a:p>
            <a:pPr lvl="1" eaLnBrk="1" hangingPunct="1">
              <a:defRPr/>
            </a:pPr>
            <a:r>
              <a:rPr lang="de-DE" altLang="de-DE" sz="2000" dirty="0">
                <a:solidFill>
                  <a:schemeClr val="tx1"/>
                </a:solidFill>
                <a:cs typeface="Times New Roman" panose="02020603050405020304" pitchFamily="18" charset="0"/>
              </a:rPr>
              <a:t>„</a:t>
            </a:r>
            <a:r>
              <a:rPr lang="en-US" altLang="de-DE" sz="2000" dirty="0">
                <a:solidFill>
                  <a:schemeClr val="tx1"/>
                </a:solidFill>
                <a:cs typeface="Times New Roman" panose="02020603050405020304" pitchFamily="18" charset="0"/>
              </a:rPr>
              <a:t>instructional support in game-based learning environments improved learning </a:t>
            </a:r>
            <a:r>
              <a:rPr lang="en-US" altLang="de-DE" sz="2000" dirty="0" smtClean="0">
                <a:solidFill>
                  <a:schemeClr val="tx1"/>
                </a:solidFill>
                <a:cs typeface="Times New Roman" panose="02020603050405020304" pitchFamily="18" charset="0"/>
              </a:rPr>
              <a:t>[and</a:t>
            </a:r>
            <a:r>
              <a:rPr lang="en-US" altLang="de-DE" sz="2000" dirty="0">
                <a:solidFill>
                  <a:schemeClr val="tx1"/>
                </a:solidFill>
                <a:cs typeface="Times New Roman" panose="02020603050405020304" pitchFamily="18" charset="0"/>
              </a:rPr>
              <a:t>] … the learning effect was largest when learning of skills was involved … and when the instructional support aimed at the selection of relevant new in-formation</a:t>
            </a:r>
            <a:r>
              <a:rPr lang="en-US" altLang="de-DE" sz="1200" b="1" dirty="0">
                <a:solidFill>
                  <a:schemeClr val="tx1"/>
                </a:solidFill>
                <a:cs typeface="Times New Roman" panose="02020603050405020304" pitchFamily="18" charset="0"/>
              </a:rPr>
              <a:t>” (</a:t>
            </a:r>
            <a:r>
              <a:rPr lang="en-US" altLang="de-DE" sz="1200" b="1" dirty="0" err="1">
                <a:solidFill>
                  <a:schemeClr val="tx1"/>
                </a:solidFill>
                <a:cs typeface="Times New Roman" panose="02020603050405020304" pitchFamily="18" charset="0"/>
              </a:rPr>
              <a:t>Wouters</a:t>
            </a:r>
            <a:r>
              <a:rPr lang="en-US" altLang="de-DE" sz="1200" b="1" dirty="0">
                <a:solidFill>
                  <a:schemeClr val="tx1"/>
                </a:solidFill>
                <a:cs typeface="Times New Roman" panose="02020603050405020304" pitchFamily="18" charset="0"/>
              </a:rPr>
              <a:t> &amp; Van </a:t>
            </a:r>
            <a:r>
              <a:rPr lang="en-US" altLang="de-DE" sz="1200" b="1" dirty="0" err="1">
                <a:solidFill>
                  <a:schemeClr val="tx1"/>
                </a:solidFill>
                <a:cs typeface="Times New Roman" panose="02020603050405020304" pitchFamily="18" charset="0"/>
              </a:rPr>
              <a:t>Oostendorp</a:t>
            </a:r>
            <a:r>
              <a:rPr lang="en-US" altLang="de-DE" sz="1200" b="1" dirty="0">
                <a:solidFill>
                  <a:schemeClr val="tx1"/>
                </a:solidFill>
                <a:cs typeface="Times New Roman" panose="02020603050405020304" pitchFamily="18" charset="0"/>
              </a:rPr>
              <a:t>, 2013, S. 412)</a:t>
            </a:r>
            <a:endParaRPr lang="de-DE" altLang="de-DE" sz="1200" b="1" dirty="0">
              <a:solidFill>
                <a:schemeClr val="tx1"/>
              </a:solidFill>
              <a:cs typeface="Times New Roman" panose="02020603050405020304" pitchFamily="18" charset="0"/>
            </a:endParaRPr>
          </a:p>
          <a:p>
            <a:pPr lvl="1" eaLnBrk="1" hangingPunct="1">
              <a:buFontTx/>
              <a:buNone/>
              <a:defRPr/>
            </a:pPr>
            <a:r>
              <a:rPr lang="de-DE" altLang="de-DE" sz="2400" dirty="0">
                <a:solidFill>
                  <a:schemeClr val="tx1"/>
                </a:solidFill>
                <a:cs typeface="Times New Roman" panose="02020603050405020304" pitchFamily="18" charset="0"/>
              </a:rPr>
              <a:t>Problem: Spiel- vs. Lern-Modus </a:t>
            </a:r>
          </a:p>
          <a:p>
            <a:pPr lvl="1" eaLnBrk="1" hangingPunct="1">
              <a:defRPr/>
            </a:pPr>
            <a:r>
              <a:rPr lang="de-DE" altLang="de-DE" sz="2000" dirty="0">
                <a:solidFill>
                  <a:schemeClr val="tx1"/>
                </a:solidFill>
                <a:cs typeface="Times New Roman" panose="02020603050405020304" pitchFamily="18" charset="0"/>
                <a:sym typeface="Wingdings" panose="05000000000000000000" pitchFamily="2" charset="2"/>
              </a:rPr>
              <a:t>implizites Wissen im Spiel vs. explizites Wissen </a:t>
            </a:r>
            <a:r>
              <a:rPr lang="de-DE" altLang="de-DE" sz="1200" b="1" dirty="0">
                <a:solidFill>
                  <a:schemeClr val="tx1"/>
                </a:solidFill>
                <a:cs typeface="Times New Roman" panose="02020603050405020304" pitchFamily="18" charset="0"/>
              </a:rPr>
              <a:t>(</a:t>
            </a:r>
            <a:r>
              <a:rPr lang="de-DE" altLang="de-DE" sz="1200" b="1" dirty="0" err="1">
                <a:solidFill>
                  <a:schemeClr val="tx1"/>
                </a:solidFill>
                <a:cs typeface="Times New Roman" panose="02020603050405020304" pitchFamily="18" charset="0"/>
              </a:rPr>
              <a:t>Kerres</a:t>
            </a:r>
            <a:r>
              <a:rPr lang="de-DE" altLang="de-DE" sz="1200" b="1" dirty="0">
                <a:solidFill>
                  <a:schemeClr val="tx1"/>
                </a:solidFill>
                <a:cs typeface="Times New Roman" panose="02020603050405020304" pitchFamily="18" charset="0"/>
              </a:rPr>
              <a:t>  et al., 2009)</a:t>
            </a:r>
          </a:p>
          <a:p>
            <a:pPr lvl="1" eaLnBrk="1" hangingPunct="1">
              <a:buFontTx/>
              <a:buNone/>
              <a:defRPr/>
            </a:pPr>
            <a:r>
              <a:rPr lang="de-DE" altLang="de-DE" sz="2400" dirty="0">
                <a:solidFill>
                  <a:schemeClr val="tx1"/>
                </a:solidFill>
                <a:cs typeface="Times New Roman" panose="02020603050405020304" pitchFamily="18" charset="0"/>
              </a:rPr>
              <a:t>Gamification (</a:t>
            </a:r>
            <a:r>
              <a:rPr lang="de-DE" altLang="de-DE" sz="2400" dirty="0" err="1">
                <a:solidFill>
                  <a:schemeClr val="tx1"/>
                </a:solidFill>
                <a:cs typeface="Times New Roman" panose="02020603050405020304" pitchFamily="18" charset="0"/>
              </a:rPr>
              <a:t>Spielifikation</a:t>
            </a:r>
            <a:r>
              <a:rPr lang="de-DE" altLang="de-DE" sz="2400" dirty="0">
                <a:solidFill>
                  <a:schemeClr val="tx1"/>
                </a:solidFill>
                <a:cs typeface="Times New Roman" panose="02020603050405020304" pitchFamily="18" charset="0"/>
              </a:rPr>
              <a:t>):</a:t>
            </a:r>
            <a:br>
              <a:rPr lang="de-DE" altLang="de-DE" sz="2400" dirty="0">
                <a:solidFill>
                  <a:schemeClr val="tx1"/>
                </a:solidFill>
                <a:cs typeface="Times New Roman" panose="02020603050405020304" pitchFamily="18" charset="0"/>
              </a:rPr>
            </a:br>
            <a:r>
              <a:rPr lang="de-DE" altLang="de-DE" sz="2400" dirty="0">
                <a:solidFill>
                  <a:schemeClr val="tx1"/>
                </a:solidFill>
                <a:cs typeface="Times New Roman" panose="02020603050405020304" pitchFamily="18" charset="0"/>
              </a:rPr>
              <a:t>spieltypische Elemente in Lernprogrammen </a:t>
            </a:r>
          </a:p>
          <a:p>
            <a:pPr lvl="1" eaLnBrk="1" hangingPunct="1">
              <a:defRPr/>
            </a:pPr>
            <a:r>
              <a:rPr lang="de-DE" altLang="de-DE" sz="2000" dirty="0" smtClean="0">
                <a:solidFill>
                  <a:schemeClr val="tx1"/>
                </a:solidFill>
                <a:cs typeface="Times New Roman" panose="02020603050405020304" pitchFamily="18" charset="0"/>
                <a:sym typeface="Wingdings" panose="05000000000000000000" pitchFamily="2" charset="2"/>
              </a:rPr>
              <a:t>gesteigerte </a:t>
            </a:r>
            <a:r>
              <a:rPr lang="de-DE" altLang="de-DE" sz="2000" dirty="0">
                <a:solidFill>
                  <a:schemeClr val="tx1"/>
                </a:solidFill>
                <a:cs typeface="Times New Roman" panose="02020603050405020304" pitchFamily="18" charset="0"/>
                <a:sym typeface="Wingdings" panose="05000000000000000000" pitchFamily="2" charset="2"/>
              </a:rPr>
              <a:t>Motivation vs. künstlicher Flow </a:t>
            </a:r>
            <a:r>
              <a:rPr lang="de-DE" altLang="de-DE" sz="1200" b="1" dirty="0">
                <a:solidFill>
                  <a:schemeClr val="tx1"/>
                </a:solidFill>
                <a:cs typeface="Times New Roman" panose="02020603050405020304" pitchFamily="18" charset="0"/>
              </a:rPr>
              <a:t>(</a:t>
            </a:r>
            <a:r>
              <a:rPr lang="de-DE" altLang="de-DE" sz="1200" b="1" dirty="0" err="1">
                <a:solidFill>
                  <a:schemeClr val="tx1"/>
                </a:solidFill>
                <a:cs typeface="Times New Roman" panose="02020603050405020304" pitchFamily="18" charset="0"/>
              </a:rPr>
              <a:t>Herger</a:t>
            </a:r>
            <a:r>
              <a:rPr lang="de-DE" altLang="de-DE" sz="1200" b="1" dirty="0">
                <a:solidFill>
                  <a:schemeClr val="tx1"/>
                </a:solidFill>
                <a:cs typeface="Times New Roman" panose="02020603050405020304" pitchFamily="18" charset="0"/>
              </a:rPr>
              <a:t>, 2014, vs. Kaul, 2015)</a:t>
            </a:r>
          </a:p>
        </p:txBody>
      </p:sp>
      <p:sp>
        <p:nvSpPr>
          <p:cNvPr id="69635" name="Rectangle 1026"/>
          <p:cNvSpPr>
            <a:spLocks noGrp="1" noChangeArrowheads="1"/>
          </p:cNvSpPr>
          <p:nvPr>
            <p:ph type="title" idx="4294967295"/>
          </p:nvPr>
        </p:nvSpPr>
        <p:spPr>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a:t>10 Sonstige Internet-Nutzungen</a:t>
            </a:r>
          </a:p>
        </p:txBody>
      </p:sp>
      <p:sp>
        <p:nvSpPr>
          <p:cNvPr id="69636" name="Fußzeilenplatzhalter 5"/>
          <p:cNvSpPr txBox="1">
            <a:spLocks noGrp="1"/>
          </p:cNvSpPr>
          <p:nvPr/>
        </p:nvSpPr>
        <p:spPr bwMode="auto">
          <a:xfrm>
            <a:off x="1692275" y="6448425"/>
            <a:ext cx="57594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de-DE" altLang="de-DE"/>
              <a:t>F.-J. Scharfenberg, Didaktik Biologie; W. Wagner, Didaktik Chemie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0178">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0178">
                                            <p:txEl>
                                              <p:pRg st="6" end="6"/>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50178">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017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22" name="Rectangle 1027">
            <a:extLst>
              <a:ext uri="{FF2B5EF4-FFF2-40B4-BE49-F238E27FC236}">
                <a16:creationId xmlns:a16="http://schemas.microsoft.com/office/drawing/2014/main" id="{8A431D31-F809-4610-8F46-C19E758A80F9}"/>
              </a:ext>
            </a:extLst>
          </p:cNvPr>
          <p:cNvSpPr>
            <a:spLocks noGrp="1" noChangeArrowheads="1"/>
          </p:cNvSpPr>
          <p:nvPr>
            <p:ph idx="4294967295"/>
          </p:nvPr>
        </p:nvSpPr>
        <p:spPr>
          <a:xfrm>
            <a:off x="250825" y="568325"/>
            <a:ext cx="8893175" cy="2036763"/>
          </a:xfrm>
        </p:spPr>
        <p:txBody>
          <a:bodyPr/>
          <a:lstStyle/>
          <a:p>
            <a:pPr eaLnBrk="1" hangingPunct="1">
              <a:buFontTx/>
              <a:buNone/>
            </a:pPr>
            <a:r>
              <a:rPr lang="de-DE" altLang="de-DE" sz="2800" b="1" dirty="0">
                <a:cs typeface="Times New Roman" panose="02020603050405020304" pitchFamily="18" charset="0"/>
              </a:rPr>
              <a:t>10.1.2 Lehrer-Ebene</a:t>
            </a:r>
          </a:p>
          <a:p>
            <a:pPr eaLnBrk="1" hangingPunct="1">
              <a:buFontTx/>
              <a:buNone/>
            </a:pPr>
            <a:r>
              <a:rPr lang="de-DE" altLang="de-DE" b="1" dirty="0">
                <a:cs typeface="Times New Roman" panose="02020603050405020304" pitchFamily="18" charset="0"/>
              </a:rPr>
              <a:t>Datenbanken für Unterrichtsvorschläge:</a:t>
            </a:r>
          </a:p>
          <a:p>
            <a:pPr eaLnBrk="1" hangingPunct="1">
              <a:buFontTx/>
              <a:buNone/>
            </a:pPr>
            <a:r>
              <a:rPr lang="de-DE" altLang="de-DE" dirty="0">
                <a:cs typeface="Times New Roman" panose="02020603050405020304" pitchFamily="18" charset="0"/>
              </a:rPr>
              <a:t>Open Educational </a:t>
            </a:r>
            <a:r>
              <a:rPr lang="de-DE" altLang="de-DE" dirty="0" err="1">
                <a:cs typeface="Times New Roman" panose="02020603050405020304" pitchFamily="18" charset="0"/>
              </a:rPr>
              <a:t>Ressources</a:t>
            </a:r>
            <a:r>
              <a:rPr lang="de-DE" altLang="de-DE" dirty="0">
                <a:cs typeface="Times New Roman" panose="02020603050405020304" pitchFamily="18" charset="0"/>
              </a:rPr>
              <a:t> (OER) </a:t>
            </a:r>
          </a:p>
          <a:p>
            <a:pPr lvl="1" eaLnBrk="1" hangingPunct="1">
              <a:buFontTx/>
              <a:buNone/>
            </a:pPr>
            <a:endParaRPr lang="de-DE" altLang="de-DE" sz="2400" dirty="0">
              <a:solidFill>
                <a:schemeClr val="tx1"/>
              </a:solidFill>
              <a:cs typeface="Times New Roman" panose="02020603050405020304" pitchFamily="18" charset="0"/>
            </a:endParaRPr>
          </a:p>
        </p:txBody>
      </p:sp>
      <p:sp>
        <p:nvSpPr>
          <p:cNvPr id="81923" name="Rectangle 1026">
            <a:extLst>
              <a:ext uri="{FF2B5EF4-FFF2-40B4-BE49-F238E27FC236}">
                <a16:creationId xmlns:a16="http://schemas.microsoft.com/office/drawing/2014/main" id="{2669DFD8-1416-437E-A783-21DE212D8DBB}"/>
              </a:ext>
            </a:extLst>
          </p:cNvPr>
          <p:cNvSpPr>
            <a:spLocks noGrp="1" noChangeArrowheads="1"/>
          </p:cNvSpPr>
          <p:nvPr>
            <p:ph type="title" idx="4294967295"/>
          </p:nvPr>
        </p:nvSpPr>
        <p:spPr>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a:t>10 Sonstige Internet-Nutzungen</a:t>
            </a:r>
          </a:p>
        </p:txBody>
      </p:sp>
      <p:sp>
        <p:nvSpPr>
          <p:cNvPr id="81924" name="Fußzeilenplatzhalter 5">
            <a:extLst>
              <a:ext uri="{FF2B5EF4-FFF2-40B4-BE49-F238E27FC236}">
                <a16:creationId xmlns:a16="http://schemas.microsoft.com/office/drawing/2014/main" id="{4B7D4B96-8DCC-4455-AE90-32FCEA76D043}"/>
              </a:ext>
            </a:extLst>
          </p:cNvPr>
          <p:cNvSpPr txBox="1">
            <a:spLocks noGrp="1"/>
          </p:cNvSpPr>
          <p:nvPr/>
        </p:nvSpPr>
        <p:spPr bwMode="auto">
          <a:xfrm>
            <a:off x="1692275" y="6448425"/>
            <a:ext cx="57594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de-DE" altLang="de-DE"/>
              <a:t>F.-J. Scharfenberg, Didaktik Biologie; W. Wagner, Didaktik Chemie</a:t>
            </a:r>
          </a:p>
        </p:txBody>
      </p:sp>
      <p:pic>
        <p:nvPicPr>
          <p:cNvPr id="81925" name="Grafik 1">
            <a:extLst>
              <a:ext uri="{FF2B5EF4-FFF2-40B4-BE49-F238E27FC236}">
                <a16:creationId xmlns:a16="http://schemas.microsoft.com/office/drawing/2014/main" id="{C0E42586-05EE-4F19-AE3E-1B0A1F73A28A}"/>
              </a:ext>
            </a:extLst>
          </p:cNvPr>
          <p:cNvPicPr>
            <a:picLocks noChangeAspect="1"/>
          </p:cNvPicPr>
          <p:nvPr/>
        </p:nvPicPr>
        <p:blipFill>
          <a:blip r:embed="rId3">
            <a:extLst>
              <a:ext uri="{28A0092B-C50C-407E-A947-70E740481C1C}">
                <a14:useLocalDpi xmlns:a14="http://schemas.microsoft.com/office/drawing/2010/main" val="0"/>
              </a:ext>
            </a:extLst>
          </a:blip>
          <a:srcRect l="21561" t="10614" r="24506" b="24001"/>
          <a:stretch>
            <a:fillRect/>
          </a:stretch>
        </p:blipFill>
        <p:spPr bwMode="auto">
          <a:xfrm>
            <a:off x="1419225" y="1890713"/>
            <a:ext cx="6556375" cy="496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6" name="Grafik 1">
            <a:extLst>
              <a:ext uri="{FF2B5EF4-FFF2-40B4-BE49-F238E27FC236}">
                <a16:creationId xmlns:a16="http://schemas.microsoft.com/office/drawing/2014/main" id="{C6A3E726-51AC-4672-98DA-DA3ED63B3134}"/>
              </a:ext>
            </a:extLst>
          </p:cNvPr>
          <p:cNvPicPr>
            <a:picLocks noChangeAspect="1"/>
          </p:cNvPicPr>
          <p:nvPr/>
        </p:nvPicPr>
        <p:blipFill>
          <a:blip r:embed="rId4">
            <a:extLst>
              <a:ext uri="{28A0092B-C50C-407E-A947-70E740481C1C}">
                <a14:useLocalDpi xmlns:a14="http://schemas.microsoft.com/office/drawing/2010/main" val="0"/>
              </a:ext>
            </a:extLst>
          </a:blip>
          <a:srcRect l="23466" t="78711" r="41666" b="6400"/>
          <a:stretch>
            <a:fillRect/>
          </a:stretch>
        </p:blipFill>
        <p:spPr bwMode="auto">
          <a:xfrm>
            <a:off x="1509713" y="5111750"/>
            <a:ext cx="6375400"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3970" name="Rectangle 1027">
            <a:extLst>
              <a:ext uri="{FF2B5EF4-FFF2-40B4-BE49-F238E27FC236}">
                <a16:creationId xmlns:a16="http://schemas.microsoft.com/office/drawing/2014/main" id="{FA47A0CF-E7E4-4F3C-80EF-27B86B7193C6}"/>
              </a:ext>
            </a:extLst>
          </p:cNvPr>
          <p:cNvSpPr>
            <a:spLocks noGrp="1" noChangeArrowheads="1"/>
          </p:cNvSpPr>
          <p:nvPr>
            <p:ph idx="4294967295"/>
          </p:nvPr>
        </p:nvSpPr>
        <p:spPr>
          <a:xfrm>
            <a:off x="250825" y="568325"/>
            <a:ext cx="8893175" cy="2036763"/>
          </a:xfrm>
        </p:spPr>
        <p:txBody>
          <a:bodyPr/>
          <a:lstStyle/>
          <a:p>
            <a:pPr eaLnBrk="1" hangingPunct="1">
              <a:buFontTx/>
              <a:buNone/>
            </a:pPr>
            <a:r>
              <a:rPr lang="de-DE" altLang="de-DE" sz="2800" b="1" dirty="0">
                <a:cs typeface="Times New Roman" panose="02020603050405020304" pitchFamily="18" charset="0"/>
              </a:rPr>
              <a:t>10.1.2 Lehrer-Ebene</a:t>
            </a:r>
          </a:p>
          <a:p>
            <a:pPr eaLnBrk="1" hangingPunct="1">
              <a:buFontTx/>
              <a:buNone/>
            </a:pPr>
            <a:r>
              <a:rPr lang="de-DE" altLang="de-DE" b="1" dirty="0">
                <a:cs typeface="Times New Roman" panose="02020603050405020304" pitchFamily="18" charset="0"/>
              </a:rPr>
              <a:t>Datenbanken für Unterrichtsvorschläge:</a:t>
            </a:r>
          </a:p>
          <a:p>
            <a:pPr eaLnBrk="1" hangingPunct="1">
              <a:buFontTx/>
              <a:buNone/>
            </a:pPr>
            <a:r>
              <a:rPr lang="de-DE" altLang="de-DE" dirty="0">
                <a:cs typeface="Times New Roman" panose="02020603050405020304" pitchFamily="18" charset="0"/>
              </a:rPr>
              <a:t>Open Educational </a:t>
            </a:r>
            <a:r>
              <a:rPr lang="de-DE" altLang="de-DE" dirty="0" err="1">
                <a:cs typeface="Times New Roman" panose="02020603050405020304" pitchFamily="18" charset="0"/>
              </a:rPr>
              <a:t>Ressources</a:t>
            </a:r>
            <a:r>
              <a:rPr lang="de-DE" altLang="de-DE" dirty="0">
                <a:cs typeface="Times New Roman" panose="02020603050405020304" pitchFamily="18" charset="0"/>
              </a:rPr>
              <a:t> (OER) </a:t>
            </a:r>
          </a:p>
          <a:p>
            <a:pPr lvl="1" eaLnBrk="1" hangingPunct="1">
              <a:buFontTx/>
              <a:buNone/>
            </a:pPr>
            <a:endParaRPr lang="de-DE" altLang="de-DE" sz="2400" dirty="0">
              <a:solidFill>
                <a:schemeClr val="tx1"/>
              </a:solidFill>
              <a:cs typeface="Times New Roman" panose="02020603050405020304" pitchFamily="18" charset="0"/>
            </a:endParaRPr>
          </a:p>
        </p:txBody>
      </p:sp>
      <p:sp>
        <p:nvSpPr>
          <p:cNvPr id="83971" name="Rectangle 1026">
            <a:extLst>
              <a:ext uri="{FF2B5EF4-FFF2-40B4-BE49-F238E27FC236}">
                <a16:creationId xmlns:a16="http://schemas.microsoft.com/office/drawing/2014/main" id="{FC72076F-2E73-46E2-8F0C-AA4FE29DF900}"/>
              </a:ext>
            </a:extLst>
          </p:cNvPr>
          <p:cNvSpPr>
            <a:spLocks noGrp="1" noChangeArrowheads="1"/>
          </p:cNvSpPr>
          <p:nvPr>
            <p:ph type="title" idx="4294967295"/>
          </p:nvPr>
        </p:nvSpPr>
        <p:spPr>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a:t>10 Sonstige Internet-Nutzungen</a:t>
            </a:r>
          </a:p>
        </p:txBody>
      </p:sp>
      <p:sp>
        <p:nvSpPr>
          <p:cNvPr id="83972" name="Fußzeilenplatzhalter 5">
            <a:extLst>
              <a:ext uri="{FF2B5EF4-FFF2-40B4-BE49-F238E27FC236}">
                <a16:creationId xmlns:a16="http://schemas.microsoft.com/office/drawing/2014/main" id="{91B9473F-2D56-4777-BB8E-275EE9F59463}"/>
              </a:ext>
            </a:extLst>
          </p:cNvPr>
          <p:cNvSpPr txBox="1">
            <a:spLocks noGrp="1"/>
          </p:cNvSpPr>
          <p:nvPr/>
        </p:nvSpPr>
        <p:spPr bwMode="auto">
          <a:xfrm>
            <a:off x="1692275" y="6448425"/>
            <a:ext cx="57594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de-DE" altLang="de-DE"/>
              <a:t>F.-J. Scharfenberg, Didaktik Biologie; W. Wagner, Didaktik Chemie</a:t>
            </a:r>
          </a:p>
        </p:txBody>
      </p:sp>
      <p:pic>
        <p:nvPicPr>
          <p:cNvPr id="83973" name="Grafik 4">
            <a:extLst>
              <a:ext uri="{FF2B5EF4-FFF2-40B4-BE49-F238E27FC236}">
                <a16:creationId xmlns:a16="http://schemas.microsoft.com/office/drawing/2014/main" id="{9E45555B-FAC3-4433-A16C-38938768D2DA}"/>
              </a:ext>
            </a:extLst>
          </p:cNvPr>
          <p:cNvPicPr>
            <a:picLocks noChangeAspect="1"/>
          </p:cNvPicPr>
          <p:nvPr/>
        </p:nvPicPr>
        <p:blipFill>
          <a:blip r:embed="rId3">
            <a:extLst>
              <a:ext uri="{28A0092B-C50C-407E-A947-70E740481C1C}">
                <a14:useLocalDpi xmlns:a14="http://schemas.microsoft.com/office/drawing/2010/main" val="0"/>
              </a:ext>
            </a:extLst>
          </a:blip>
          <a:srcRect l="20866" t="30334" r="23000" b="22945"/>
          <a:stretch>
            <a:fillRect/>
          </a:stretch>
        </p:blipFill>
        <p:spPr bwMode="auto">
          <a:xfrm>
            <a:off x="250825" y="1916113"/>
            <a:ext cx="8575675" cy="44608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Rechteck 1">
            <a:extLst>
              <a:ext uri="{FF2B5EF4-FFF2-40B4-BE49-F238E27FC236}">
                <a16:creationId xmlns:a16="http://schemas.microsoft.com/office/drawing/2014/main" id="{7DED2A51-B59C-4989-8C4F-38625C967A20}"/>
              </a:ext>
            </a:extLst>
          </p:cNvPr>
          <p:cNvSpPr/>
          <p:nvPr/>
        </p:nvSpPr>
        <p:spPr bwMode="auto">
          <a:xfrm>
            <a:off x="250825" y="4033380"/>
            <a:ext cx="8392134" cy="250521"/>
          </a:xfrm>
          <a:prstGeom prst="rect">
            <a:avLst/>
          </a:prstGeom>
          <a:noFill/>
          <a:ln w="2857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ndParaRPr>
          </a:p>
        </p:txBody>
      </p:sp>
      <p:sp>
        <p:nvSpPr>
          <p:cNvPr id="7" name="Rechteck 6">
            <a:extLst>
              <a:ext uri="{FF2B5EF4-FFF2-40B4-BE49-F238E27FC236}">
                <a16:creationId xmlns:a16="http://schemas.microsoft.com/office/drawing/2014/main" id="{A9E2F0B8-EC2E-4829-88D5-6B766E4ACF49}"/>
              </a:ext>
            </a:extLst>
          </p:cNvPr>
          <p:cNvSpPr/>
          <p:nvPr/>
        </p:nvSpPr>
        <p:spPr bwMode="auto">
          <a:xfrm>
            <a:off x="250825" y="4697260"/>
            <a:ext cx="8392134" cy="901874"/>
          </a:xfrm>
          <a:prstGeom prst="rect">
            <a:avLst/>
          </a:prstGeom>
          <a:noFill/>
          <a:ln w="2857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E28F098C-A09E-45D5-A76F-9BC3BDFA72AF}"/>
              </a:ext>
            </a:extLst>
          </p:cNvPr>
          <p:cNvPicPr>
            <a:picLocks noChangeAspect="1"/>
          </p:cNvPicPr>
          <p:nvPr/>
        </p:nvPicPr>
        <p:blipFill rotWithShape="1">
          <a:blip r:embed="rId3"/>
          <a:srcRect l="2743" t="46651" r="8630" b="6834"/>
          <a:stretch/>
        </p:blipFill>
        <p:spPr>
          <a:xfrm>
            <a:off x="25052" y="1490596"/>
            <a:ext cx="8104036" cy="2392473"/>
          </a:xfrm>
          <a:prstGeom prst="rect">
            <a:avLst/>
          </a:prstGeom>
        </p:spPr>
      </p:pic>
      <p:sp>
        <p:nvSpPr>
          <p:cNvPr id="86019" name="Rectangle 1027">
            <a:extLst>
              <a:ext uri="{FF2B5EF4-FFF2-40B4-BE49-F238E27FC236}">
                <a16:creationId xmlns:a16="http://schemas.microsoft.com/office/drawing/2014/main" id="{715716CC-9F10-4AE5-B816-9D0B885D625B}"/>
              </a:ext>
            </a:extLst>
          </p:cNvPr>
          <p:cNvSpPr>
            <a:spLocks noGrp="1" noChangeArrowheads="1"/>
          </p:cNvSpPr>
          <p:nvPr>
            <p:ph idx="4294967295"/>
          </p:nvPr>
        </p:nvSpPr>
        <p:spPr>
          <a:xfrm>
            <a:off x="250825" y="568325"/>
            <a:ext cx="8893175" cy="2036763"/>
          </a:xfrm>
        </p:spPr>
        <p:txBody>
          <a:bodyPr/>
          <a:lstStyle/>
          <a:p>
            <a:pPr eaLnBrk="1" hangingPunct="1">
              <a:buFontTx/>
              <a:buNone/>
            </a:pPr>
            <a:r>
              <a:rPr lang="de-DE" altLang="de-DE" sz="2800" b="1">
                <a:cs typeface="Times New Roman" panose="02020603050405020304" pitchFamily="18" charset="0"/>
              </a:rPr>
              <a:t>10.1.2 Lehrer-Ebene</a:t>
            </a:r>
          </a:p>
          <a:p>
            <a:pPr eaLnBrk="1" hangingPunct="1">
              <a:buFontTx/>
              <a:buNone/>
            </a:pPr>
            <a:r>
              <a:rPr lang="de-DE" altLang="de-DE" b="1">
                <a:cs typeface="Times New Roman" panose="02020603050405020304" pitchFamily="18" charset="0"/>
              </a:rPr>
              <a:t>Datenbanken für Unterrichtsvorschläge: OER </a:t>
            </a:r>
          </a:p>
          <a:p>
            <a:pPr lvl="1" eaLnBrk="1" hangingPunct="1">
              <a:buFontTx/>
              <a:buNone/>
            </a:pPr>
            <a:endParaRPr lang="de-DE" altLang="de-DE" sz="2400">
              <a:solidFill>
                <a:schemeClr val="tx1"/>
              </a:solidFill>
              <a:cs typeface="Times New Roman" panose="02020603050405020304" pitchFamily="18" charset="0"/>
            </a:endParaRPr>
          </a:p>
        </p:txBody>
      </p:sp>
      <p:sp>
        <p:nvSpPr>
          <p:cNvPr id="86020" name="Rectangle 1026">
            <a:extLst>
              <a:ext uri="{FF2B5EF4-FFF2-40B4-BE49-F238E27FC236}">
                <a16:creationId xmlns:a16="http://schemas.microsoft.com/office/drawing/2014/main" id="{9D56D96E-CC02-43EC-B20E-7A4FB59E32ED}"/>
              </a:ext>
            </a:extLst>
          </p:cNvPr>
          <p:cNvSpPr>
            <a:spLocks noGrp="1" noChangeArrowheads="1"/>
          </p:cNvSpPr>
          <p:nvPr>
            <p:ph type="title" idx="4294967295"/>
          </p:nvPr>
        </p:nvSpPr>
        <p:spPr>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a:t>10 Sonstige Internet-Nutzungen</a:t>
            </a:r>
          </a:p>
        </p:txBody>
      </p:sp>
      <p:sp>
        <p:nvSpPr>
          <p:cNvPr id="86021" name="Fußzeilenplatzhalter 5">
            <a:extLst>
              <a:ext uri="{FF2B5EF4-FFF2-40B4-BE49-F238E27FC236}">
                <a16:creationId xmlns:a16="http://schemas.microsoft.com/office/drawing/2014/main" id="{0410AB56-E4C3-4902-ACA6-37B464D63038}"/>
              </a:ext>
            </a:extLst>
          </p:cNvPr>
          <p:cNvSpPr txBox="1">
            <a:spLocks noGrp="1"/>
          </p:cNvSpPr>
          <p:nvPr/>
        </p:nvSpPr>
        <p:spPr bwMode="auto">
          <a:xfrm>
            <a:off x="1692275" y="6448425"/>
            <a:ext cx="57594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de-DE" altLang="de-DE"/>
              <a:t>F.-J. Scharfenberg, Didaktik Biologie; W. Wagner, Didaktik Chemie</a:t>
            </a:r>
          </a:p>
        </p:txBody>
      </p:sp>
      <p:sp>
        <p:nvSpPr>
          <p:cNvPr id="186377" name="Rectangle 9">
            <a:extLst>
              <a:ext uri="{FF2B5EF4-FFF2-40B4-BE49-F238E27FC236}">
                <a16:creationId xmlns:a16="http://schemas.microsoft.com/office/drawing/2014/main" id="{71672BE0-3690-49E5-B318-3234AB2899B4}"/>
              </a:ext>
            </a:extLst>
          </p:cNvPr>
          <p:cNvSpPr>
            <a:spLocks noChangeArrowheads="1"/>
          </p:cNvSpPr>
          <p:nvPr/>
        </p:nvSpPr>
        <p:spPr bwMode="auto">
          <a:xfrm>
            <a:off x="344836" y="1998705"/>
            <a:ext cx="5759450" cy="1145327"/>
          </a:xfrm>
          <a:prstGeom prst="rect">
            <a:avLst/>
          </a:prstGeom>
          <a:noFill/>
          <a:ln w="28575" algn="ctr">
            <a:solidFill>
              <a:schemeClr val="hlink"/>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endParaRPr lang="de-DE" altLang="de-DE"/>
          </a:p>
        </p:txBody>
      </p:sp>
      <p:pic>
        <p:nvPicPr>
          <p:cNvPr id="7" name="Grafik 6">
            <a:extLst>
              <a:ext uri="{FF2B5EF4-FFF2-40B4-BE49-F238E27FC236}">
                <a16:creationId xmlns:a16="http://schemas.microsoft.com/office/drawing/2014/main" id="{6F30F0D6-19DD-4A65-B13E-CE98D1ADE20F}"/>
              </a:ext>
            </a:extLst>
          </p:cNvPr>
          <p:cNvPicPr>
            <a:picLocks noChangeAspect="1"/>
          </p:cNvPicPr>
          <p:nvPr/>
        </p:nvPicPr>
        <p:blipFill rotWithShape="1">
          <a:blip r:embed="rId4"/>
          <a:srcRect l="5476" t="44947" r="7811" b="10730"/>
          <a:stretch/>
        </p:blipFill>
        <p:spPr>
          <a:xfrm>
            <a:off x="250825" y="3144033"/>
            <a:ext cx="7928976" cy="2279738"/>
          </a:xfrm>
          <a:prstGeom prst="rect">
            <a:avLst/>
          </a:prstGeom>
        </p:spPr>
      </p:pic>
      <p:sp>
        <p:nvSpPr>
          <p:cNvPr id="13" name="Rectangle 9">
            <a:extLst>
              <a:ext uri="{FF2B5EF4-FFF2-40B4-BE49-F238E27FC236}">
                <a16:creationId xmlns:a16="http://schemas.microsoft.com/office/drawing/2014/main" id="{7789AD53-9660-428B-9C40-B6478CC7A9DD}"/>
              </a:ext>
            </a:extLst>
          </p:cNvPr>
          <p:cNvSpPr>
            <a:spLocks noChangeArrowheads="1"/>
          </p:cNvSpPr>
          <p:nvPr/>
        </p:nvSpPr>
        <p:spPr bwMode="auto">
          <a:xfrm>
            <a:off x="362668" y="4208201"/>
            <a:ext cx="5829300" cy="739579"/>
          </a:xfrm>
          <a:prstGeom prst="rect">
            <a:avLst/>
          </a:prstGeom>
          <a:noFill/>
          <a:ln w="28575" algn="ctr">
            <a:solidFill>
              <a:schemeClr val="hlink"/>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endParaRPr lang="de-DE" altLang="de-DE"/>
          </a:p>
        </p:txBody>
      </p:sp>
      <p:sp>
        <p:nvSpPr>
          <p:cNvPr id="16" name="Rectangle 9">
            <a:extLst>
              <a:ext uri="{FF2B5EF4-FFF2-40B4-BE49-F238E27FC236}">
                <a16:creationId xmlns:a16="http://schemas.microsoft.com/office/drawing/2014/main" id="{265725E5-CB81-4741-B999-FF46AFB9A2F9}"/>
              </a:ext>
            </a:extLst>
          </p:cNvPr>
          <p:cNvSpPr>
            <a:spLocks noChangeArrowheads="1"/>
          </p:cNvSpPr>
          <p:nvPr/>
        </p:nvSpPr>
        <p:spPr bwMode="auto">
          <a:xfrm>
            <a:off x="375194" y="5460804"/>
            <a:ext cx="5829300" cy="739579"/>
          </a:xfrm>
          <a:prstGeom prst="rect">
            <a:avLst/>
          </a:prstGeom>
          <a:noFill/>
          <a:ln w="28575" algn="ctr">
            <a:solidFill>
              <a:schemeClr val="hlink"/>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endParaRPr lang="de-DE" altLang="de-DE"/>
          </a:p>
        </p:txBody>
      </p:sp>
      <p:pic>
        <p:nvPicPr>
          <p:cNvPr id="9" name="Grafik 8">
            <a:extLst>
              <a:ext uri="{FF2B5EF4-FFF2-40B4-BE49-F238E27FC236}">
                <a16:creationId xmlns:a16="http://schemas.microsoft.com/office/drawing/2014/main" id="{FDD414FA-3950-4ACD-AD3B-94AED7200DEA}"/>
              </a:ext>
            </a:extLst>
          </p:cNvPr>
          <p:cNvPicPr>
            <a:picLocks noChangeAspect="1"/>
          </p:cNvPicPr>
          <p:nvPr/>
        </p:nvPicPr>
        <p:blipFill rotWithShape="1">
          <a:blip r:embed="rId5"/>
          <a:srcRect l="5205" t="60046" r="6988" b="11948"/>
          <a:stretch/>
        </p:blipFill>
        <p:spPr>
          <a:xfrm>
            <a:off x="250825" y="5123145"/>
            <a:ext cx="8029184" cy="1440494"/>
          </a:xfrm>
          <a:prstGeom prst="rect">
            <a:avLst/>
          </a:prstGeom>
        </p:spPr>
      </p:pic>
      <p:sp>
        <p:nvSpPr>
          <p:cNvPr id="186379" name="Text Box 11">
            <a:extLst>
              <a:ext uri="{FF2B5EF4-FFF2-40B4-BE49-F238E27FC236}">
                <a16:creationId xmlns:a16="http://schemas.microsoft.com/office/drawing/2014/main" id="{FB12E83F-5EF6-4897-B681-1FB64BCE63F0}"/>
              </a:ext>
            </a:extLst>
          </p:cNvPr>
          <p:cNvSpPr txBox="1">
            <a:spLocks noChangeArrowheads="1"/>
          </p:cNvSpPr>
          <p:nvPr/>
        </p:nvSpPr>
        <p:spPr bwMode="auto">
          <a:xfrm rot="-827921">
            <a:off x="4077546" y="5343415"/>
            <a:ext cx="4545012" cy="400050"/>
          </a:xfrm>
          <a:prstGeom prst="rect">
            <a:avLst/>
          </a:prstGeom>
          <a:solidFill>
            <a:srgbClr val="D3FDA1">
              <a:alpha val="30196"/>
            </a:srgbClr>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de-DE" altLang="de-DE" sz="2000" dirty="0"/>
              <a:t>Vorteil: freie Nutzung durch CC-Lizenz</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637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63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377" grpId="0" animBg="1"/>
      <p:bldP spid="13" grpId="0" animBg="1"/>
      <p:bldP spid="16" grpId="0" animBg="1"/>
      <p:bldP spid="186379"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8066" name="Rectangle 1027">
            <a:extLst>
              <a:ext uri="{FF2B5EF4-FFF2-40B4-BE49-F238E27FC236}">
                <a16:creationId xmlns:a16="http://schemas.microsoft.com/office/drawing/2014/main" id="{6FDB91B0-BC7C-471C-A4A4-7CB25E9B7D4A}"/>
              </a:ext>
            </a:extLst>
          </p:cNvPr>
          <p:cNvSpPr>
            <a:spLocks noGrp="1" noChangeArrowheads="1"/>
          </p:cNvSpPr>
          <p:nvPr>
            <p:ph idx="4294967295"/>
          </p:nvPr>
        </p:nvSpPr>
        <p:spPr>
          <a:xfrm>
            <a:off x="250825" y="568325"/>
            <a:ext cx="8893175" cy="2036763"/>
          </a:xfrm>
        </p:spPr>
        <p:txBody>
          <a:bodyPr/>
          <a:lstStyle/>
          <a:p>
            <a:pPr eaLnBrk="1" hangingPunct="1">
              <a:buFontTx/>
              <a:buNone/>
            </a:pPr>
            <a:r>
              <a:rPr lang="de-DE" altLang="de-DE" sz="2800" b="1">
                <a:cs typeface="Times New Roman" panose="02020603050405020304" pitchFamily="18" charset="0"/>
              </a:rPr>
              <a:t>10.1.2 Lehrer-Ebene</a:t>
            </a:r>
          </a:p>
          <a:p>
            <a:pPr lvl="1" eaLnBrk="1" hangingPunct="1">
              <a:buFontTx/>
              <a:buNone/>
            </a:pPr>
            <a:r>
              <a:rPr lang="de-DE" altLang="de-DE" sz="2400" b="1">
                <a:solidFill>
                  <a:schemeClr val="tx1"/>
                </a:solidFill>
                <a:cs typeface="Times New Roman" panose="02020603050405020304" pitchFamily="18" charset="0"/>
              </a:rPr>
              <a:t>Datenbanken für Unterrichtsmittel </a:t>
            </a:r>
          </a:p>
          <a:p>
            <a:pPr lvl="1" eaLnBrk="1" hangingPunct="1">
              <a:buFontTx/>
              <a:buNone/>
            </a:pPr>
            <a:endParaRPr lang="de-DE" altLang="de-DE" sz="2400">
              <a:solidFill>
                <a:schemeClr val="tx1"/>
              </a:solidFill>
              <a:cs typeface="Times New Roman" panose="02020603050405020304" pitchFamily="18" charset="0"/>
            </a:endParaRPr>
          </a:p>
        </p:txBody>
      </p:sp>
      <p:sp>
        <p:nvSpPr>
          <p:cNvPr id="88067" name="Rectangle 1026">
            <a:extLst>
              <a:ext uri="{FF2B5EF4-FFF2-40B4-BE49-F238E27FC236}">
                <a16:creationId xmlns:a16="http://schemas.microsoft.com/office/drawing/2014/main" id="{ABEAEC4C-566A-46C1-933A-63DEBD814C2C}"/>
              </a:ext>
            </a:extLst>
          </p:cNvPr>
          <p:cNvSpPr>
            <a:spLocks noGrp="1" noChangeArrowheads="1"/>
          </p:cNvSpPr>
          <p:nvPr>
            <p:ph type="title" idx="4294967295"/>
          </p:nvPr>
        </p:nvSpPr>
        <p:spPr>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a:t>10 Sonstige Internet-Nutzungen</a:t>
            </a:r>
          </a:p>
        </p:txBody>
      </p:sp>
      <p:sp>
        <p:nvSpPr>
          <p:cNvPr id="88068" name="Fußzeilenplatzhalter 5">
            <a:extLst>
              <a:ext uri="{FF2B5EF4-FFF2-40B4-BE49-F238E27FC236}">
                <a16:creationId xmlns:a16="http://schemas.microsoft.com/office/drawing/2014/main" id="{B410F0B8-EF01-4403-A2CB-19577D46928A}"/>
              </a:ext>
            </a:extLst>
          </p:cNvPr>
          <p:cNvSpPr txBox="1">
            <a:spLocks noGrp="1"/>
          </p:cNvSpPr>
          <p:nvPr/>
        </p:nvSpPr>
        <p:spPr bwMode="auto">
          <a:xfrm>
            <a:off x="1692275" y="6448425"/>
            <a:ext cx="57594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de-DE" altLang="de-DE"/>
              <a:t>F.-J. Scharfenberg, Didaktik Biologie; W. Wagner, Didaktik Chemie</a:t>
            </a:r>
          </a:p>
        </p:txBody>
      </p:sp>
      <p:pic>
        <p:nvPicPr>
          <p:cNvPr id="88069" name="Grafik 1">
            <a:extLst>
              <a:ext uri="{FF2B5EF4-FFF2-40B4-BE49-F238E27FC236}">
                <a16:creationId xmlns:a16="http://schemas.microsoft.com/office/drawing/2014/main" id="{1308FE93-7437-4A5C-B9A0-CEF03D61EE77}"/>
              </a:ext>
            </a:extLst>
          </p:cNvPr>
          <p:cNvPicPr>
            <a:picLocks noChangeAspect="1"/>
          </p:cNvPicPr>
          <p:nvPr/>
        </p:nvPicPr>
        <p:blipFill>
          <a:blip r:embed="rId3">
            <a:extLst>
              <a:ext uri="{28A0092B-C50C-407E-A947-70E740481C1C}">
                <a14:useLocalDpi xmlns:a14="http://schemas.microsoft.com/office/drawing/2010/main" val="0"/>
              </a:ext>
            </a:extLst>
          </a:blip>
          <a:srcRect l="22449" t="13985" r="23872" b="38904"/>
          <a:stretch>
            <a:fillRect/>
          </a:stretch>
        </p:blipFill>
        <p:spPr bwMode="auto">
          <a:xfrm>
            <a:off x="250825" y="1585913"/>
            <a:ext cx="8078788" cy="443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1">
            <a:extLst>
              <a:ext uri="{FF2B5EF4-FFF2-40B4-BE49-F238E27FC236}">
                <a16:creationId xmlns:a16="http://schemas.microsoft.com/office/drawing/2014/main" id="{EF456677-C49F-4678-B93A-3740E2523B43}"/>
              </a:ext>
            </a:extLst>
          </p:cNvPr>
          <p:cNvSpPr txBox="1">
            <a:spLocks noChangeArrowheads="1"/>
          </p:cNvSpPr>
          <p:nvPr/>
        </p:nvSpPr>
        <p:spPr bwMode="auto">
          <a:xfrm rot="-827921">
            <a:off x="2903474" y="3251539"/>
            <a:ext cx="2634311" cy="400110"/>
          </a:xfrm>
          <a:prstGeom prst="rect">
            <a:avLst/>
          </a:prstGeom>
          <a:solidFill>
            <a:srgbClr val="D3FDA1">
              <a:alpha val="30196"/>
            </a:srgbClr>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de-DE" altLang="de-DE" sz="2000" dirty="0"/>
              <a:t>Vorteil: freie Nutzung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0114" name="Grafik 2">
            <a:extLst>
              <a:ext uri="{FF2B5EF4-FFF2-40B4-BE49-F238E27FC236}">
                <a16:creationId xmlns:a16="http://schemas.microsoft.com/office/drawing/2014/main" id="{343F3962-D87A-4F7B-8E4B-2AED7344F2F4}"/>
              </a:ext>
            </a:extLst>
          </p:cNvPr>
          <p:cNvPicPr>
            <a:picLocks noChangeAspect="1"/>
          </p:cNvPicPr>
          <p:nvPr/>
        </p:nvPicPr>
        <p:blipFill>
          <a:blip r:embed="rId3">
            <a:extLst>
              <a:ext uri="{28A0092B-C50C-407E-A947-70E740481C1C}">
                <a14:useLocalDpi xmlns:a14="http://schemas.microsoft.com/office/drawing/2010/main" val="0"/>
              </a:ext>
            </a:extLst>
          </a:blip>
          <a:srcRect l="16962" t="10402" r="18456" b="50819"/>
          <a:stretch>
            <a:fillRect/>
          </a:stretch>
        </p:blipFill>
        <p:spPr bwMode="auto">
          <a:xfrm>
            <a:off x="374650" y="1874838"/>
            <a:ext cx="8394700" cy="314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5" name="Rectangle 1027">
            <a:extLst>
              <a:ext uri="{FF2B5EF4-FFF2-40B4-BE49-F238E27FC236}">
                <a16:creationId xmlns:a16="http://schemas.microsoft.com/office/drawing/2014/main" id="{0EBC18C8-C026-4B71-A5E7-2EF14D3D0635}"/>
              </a:ext>
            </a:extLst>
          </p:cNvPr>
          <p:cNvSpPr>
            <a:spLocks noGrp="1" noChangeArrowheads="1"/>
          </p:cNvSpPr>
          <p:nvPr>
            <p:ph idx="4294967295"/>
          </p:nvPr>
        </p:nvSpPr>
        <p:spPr>
          <a:xfrm>
            <a:off x="250825" y="568325"/>
            <a:ext cx="8893175" cy="2036763"/>
          </a:xfrm>
        </p:spPr>
        <p:txBody>
          <a:bodyPr/>
          <a:lstStyle/>
          <a:p>
            <a:pPr eaLnBrk="1" hangingPunct="1">
              <a:buFontTx/>
              <a:buNone/>
            </a:pPr>
            <a:r>
              <a:rPr lang="de-DE" altLang="de-DE" sz="2800" b="1">
                <a:cs typeface="Times New Roman" panose="02020603050405020304" pitchFamily="18" charset="0"/>
              </a:rPr>
              <a:t>10.1.2 Lehrer-Ebene</a:t>
            </a:r>
          </a:p>
          <a:p>
            <a:pPr lvl="1" eaLnBrk="1" hangingPunct="1">
              <a:buFontTx/>
              <a:buNone/>
            </a:pPr>
            <a:r>
              <a:rPr lang="de-DE" altLang="de-DE" sz="2400" b="1">
                <a:solidFill>
                  <a:schemeClr val="tx1"/>
                </a:solidFill>
                <a:cs typeface="Times New Roman" panose="02020603050405020304" pitchFamily="18" charset="0"/>
              </a:rPr>
              <a:t>Freeware für Unterrichtsmittel oder den Einsatz für Schülerarbeiten </a:t>
            </a:r>
          </a:p>
          <a:p>
            <a:pPr lvl="1" eaLnBrk="1" hangingPunct="1">
              <a:buFontTx/>
              <a:buNone/>
            </a:pPr>
            <a:endParaRPr lang="de-DE" altLang="de-DE" sz="2400">
              <a:solidFill>
                <a:schemeClr val="tx1"/>
              </a:solidFill>
              <a:cs typeface="Times New Roman" panose="02020603050405020304" pitchFamily="18" charset="0"/>
            </a:endParaRPr>
          </a:p>
        </p:txBody>
      </p:sp>
      <p:sp>
        <p:nvSpPr>
          <p:cNvPr id="90116" name="Rectangle 1026">
            <a:extLst>
              <a:ext uri="{FF2B5EF4-FFF2-40B4-BE49-F238E27FC236}">
                <a16:creationId xmlns:a16="http://schemas.microsoft.com/office/drawing/2014/main" id="{CD148937-FF29-46BF-9040-F01BC80EF14E}"/>
              </a:ext>
            </a:extLst>
          </p:cNvPr>
          <p:cNvSpPr>
            <a:spLocks noGrp="1" noChangeArrowheads="1"/>
          </p:cNvSpPr>
          <p:nvPr>
            <p:ph type="title" idx="4294967295"/>
          </p:nvPr>
        </p:nvSpPr>
        <p:spPr>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a:t>10 Sonstige Internet-Nutzungen</a:t>
            </a:r>
          </a:p>
        </p:txBody>
      </p:sp>
      <p:sp>
        <p:nvSpPr>
          <p:cNvPr id="90117" name="Fußzeilenplatzhalter 5">
            <a:extLst>
              <a:ext uri="{FF2B5EF4-FFF2-40B4-BE49-F238E27FC236}">
                <a16:creationId xmlns:a16="http://schemas.microsoft.com/office/drawing/2014/main" id="{A31D804C-3870-49F0-A896-571DCF833AB5}"/>
              </a:ext>
            </a:extLst>
          </p:cNvPr>
          <p:cNvSpPr txBox="1">
            <a:spLocks noGrp="1"/>
          </p:cNvSpPr>
          <p:nvPr/>
        </p:nvSpPr>
        <p:spPr bwMode="auto">
          <a:xfrm>
            <a:off x="1692275" y="6448425"/>
            <a:ext cx="57594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de-DE" altLang="de-DE"/>
              <a:t>F.-J. Scharfenberg, Didaktik Biologie; W. Wagner, Didaktik Chemie</a:t>
            </a:r>
          </a:p>
        </p:txBody>
      </p:sp>
      <p:sp>
        <p:nvSpPr>
          <p:cNvPr id="192518" name="Text Box 6">
            <a:extLst>
              <a:ext uri="{FF2B5EF4-FFF2-40B4-BE49-F238E27FC236}">
                <a16:creationId xmlns:a16="http://schemas.microsoft.com/office/drawing/2014/main" id="{13709162-4999-4990-9F45-9842DCC36582}"/>
              </a:ext>
            </a:extLst>
          </p:cNvPr>
          <p:cNvSpPr txBox="1">
            <a:spLocks noChangeArrowheads="1"/>
          </p:cNvSpPr>
          <p:nvPr/>
        </p:nvSpPr>
        <p:spPr bwMode="auto">
          <a:xfrm rot="-827921">
            <a:off x="3136900" y="5030788"/>
            <a:ext cx="2563813" cy="406400"/>
          </a:xfrm>
          <a:prstGeom prst="rect">
            <a:avLst/>
          </a:prstGeom>
          <a:solidFill>
            <a:srgbClr val="D3FDA1">
              <a:alpha val="30196"/>
            </a:srgbClr>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de-DE" altLang="de-DE" sz="2000" dirty="0"/>
              <a:t>Vorteil: freie Nutzung</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Rectangle 1027"/>
          <p:cNvSpPr>
            <a:spLocks noGrp="1" noChangeArrowheads="1"/>
          </p:cNvSpPr>
          <p:nvPr>
            <p:ph idx="4294967295"/>
          </p:nvPr>
        </p:nvSpPr>
        <p:spPr>
          <a:xfrm>
            <a:off x="250825" y="568325"/>
            <a:ext cx="8893175" cy="5373688"/>
          </a:xfrm>
        </p:spPr>
        <p:txBody>
          <a:bodyPr/>
          <a:lstStyle/>
          <a:p>
            <a:pPr eaLnBrk="1" hangingPunct="1">
              <a:buFontTx/>
              <a:buNone/>
            </a:pPr>
            <a:r>
              <a:rPr lang="de-DE" altLang="de-DE" sz="2800" b="1">
                <a:cs typeface="Times New Roman" panose="02020603050405020304" pitchFamily="18" charset="0"/>
              </a:rPr>
              <a:t>10.1 Recherche</a:t>
            </a:r>
          </a:p>
          <a:p>
            <a:pPr eaLnBrk="1" hangingPunct="1">
              <a:buFontTx/>
              <a:buNone/>
            </a:pPr>
            <a:r>
              <a:rPr lang="de-DE" altLang="de-DE" sz="2800" b="1">
                <a:cs typeface="Times New Roman" panose="02020603050405020304" pitchFamily="18" charset="0"/>
              </a:rPr>
              <a:t>10.1.1 Schüler-Ebene</a:t>
            </a:r>
          </a:p>
          <a:p>
            <a:pPr lvl="1" eaLnBrk="1" hangingPunct="1">
              <a:buFontTx/>
              <a:buNone/>
            </a:pPr>
            <a:endParaRPr lang="en-US" altLang="de-DE" sz="1400" b="1">
              <a:solidFill>
                <a:schemeClr val="tx1"/>
              </a:solidFill>
            </a:endParaRPr>
          </a:p>
        </p:txBody>
      </p:sp>
      <p:sp>
        <p:nvSpPr>
          <p:cNvPr id="8195" name="Rectangle 1026"/>
          <p:cNvSpPr>
            <a:spLocks noGrp="1" noChangeArrowheads="1"/>
          </p:cNvSpPr>
          <p:nvPr>
            <p:ph type="title" idx="4294967295"/>
          </p:nvPr>
        </p:nvSpPr>
        <p:spPr>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a:t>10 Sonstige Internet-Nutzungen</a:t>
            </a:r>
          </a:p>
        </p:txBody>
      </p:sp>
      <p:sp>
        <p:nvSpPr>
          <p:cNvPr id="8196" name="Fußzeilenplatzhalter 5"/>
          <p:cNvSpPr txBox="1">
            <a:spLocks noGrp="1"/>
          </p:cNvSpPr>
          <p:nvPr/>
        </p:nvSpPr>
        <p:spPr bwMode="auto">
          <a:xfrm>
            <a:off x="1692275" y="6448425"/>
            <a:ext cx="57594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de-DE" altLang="de-DE"/>
              <a:t>F.-J. Scharfenberg, Didaktik Biologie; W. Wagner, Didaktik Chemie</a:t>
            </a:r>
          </a:p>
        </p:txBody>
      </p:sp>
      <p:pic>
        <p:nvPicPr>
          <p:cNvPr id="52277" name="Picture 53"/>
          <p:cNvPicPr>
            <a:picLocks noChangeAspect="1" noChangeArrowheads="1"/>
          </p:cNvPicPr>
          <p:nvPr/>
        </p:nvPicPr>
        <p:blipFill>
          <a:blip r:embed="rId3">
            <a:extLst>
              <a:ext uri="{28A0092B-C50C-407E-A947-70E740481C1C}">
                <a14:useLocalDpi xmlns:a14="http://schemas.microsoft.com/office/drawing/2010/main" val="0"/>
              </a:ext>
            </a:extLst>
          </a:blip>
          <a:srcRect l="25098" t="18143" r="26155" b="7269"/>
          <a:stretch>
            <a:fillRect/>
          </a:stretch>
        </p:blipFill>
        <p:spPr bwMode="auto">
          <a:xfrm>
            <a:off x="665163" y="1614488"/>
            <a:ext cx="3906837" cy="4483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Grafik 1">
            <a:extLst>
              <a:ext uri="{FF2B5EF4-FFF2-40B4-BE49-F238E27FC236}">
                <a16:creationId xmlns:a16="http://schemas.microsoft.com/office/drawing/2014/main" id="{DAAC797C-8C9D-4788-AFBE-3434A12D1D51}"/>
              </a:ext>
            </a:extLst>
          </p:cNvPr>
          <p:cNvPicPr>
            <a:picLocks noChangeAspect="1"/>
          </p:cNvPicPr>
          <p:nvPr/>
        </p:nvPicPr>
        <p:blipFill rotWithShape="1">
          <a:blip r:embed="rId4"/>
          <a:srcRect l="20548" t="13044" r="21754" b="38250"/>
          <a:stretch/>
        </p:blipFill>
        <p:spPr>
          <a:xfrm>
            <a:off x="3507288" y="2317313"/>
            <a:ext cx="5275959" cy="2505207"/>
          </a:xfrm>
          <a:prstGeom prst="rect">
            <a:avLst/>
          </a:prstGeom>
        </p:spPr>
      </p:pic>
      <p:sp>
        <p:nvSpPr>
          <p:cNvPr id="52279" name="Rectangle 55"/>
          <p:cNvSpPr>
            <a:spLocks noChangeArrowheads="1"/>
          </p:cNvSpPr>
          <p:nvPr/>
        </p:nvSpPr>
        <p:spPr bwMode="auto">
          <a:xfrm>
            <a:off x="6462821" y="2404321"/>
            <a:ext cx="1290790" cy="326353"/>
          </a:xfrm>
          <a:prstGeom prst="rect">
            <a:avLst/>
          </a:prstGeom>
          <a:noFill/>
          <a:ln w="28575" algn="ctr">
            <a:solidFill>
              <a:schemeClr val="hlink"/>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endParaRPr lang="de-DE" altLang="de-DE"/>
          </a:p>
        </p:txBody>
      </p:sp>
    </p:spTree>
    <p:extLst>
      <p:ext uri="{BB962C8B-B14F-4D97-AF65-F5344CB8AC3E}">
        <p14:creationId xmlns:p14="http://schemas.microsoft.com/office/powerpoint/2010/main" val="34580531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227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22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79"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CE1B4DA2-B886-4F43-AEF9-57670E13552A}"/>
              </a:ext>
            </a:extLst>
          </p:cNvPr>
          <p:cNvPicPr>
            <a:picLocks noChangeAspect="1"/>
          </p:cNvPicPr>
          <p:nvPr/>
        </p:nvPicPr>
        <p:blipFill rotWithShape="1">
          <a:blip r:embed="rId3"/>
          <a:srcRect l="5479" t="10853" r="14110" b="14139"/>
          <a:stretch/>
        </p:blipFill>
        <p:spPr>
          <a:xfrm>
            <a:off x="739035" y="1590804"/>
            <a:ext cx="7352778" cy="3858017"/>
          </a:xfrm>
          <a:prstGeom prst="rect">
            <a:avLst/>
          </a:prstGeom>
        </p:spPr>
      </p:pic>
      <p:sp>
        <p:nvSpPr>
          <p:cNvPr id="92163" name="Rectangle 1027">
            <a:extLst>
              <a:ext uri="{FF2B5EF4-FFF2-40B4-BE49-F238E27FC236}">
                <a16:creationId xmlns:a16="http://schemas.microsoft.com/office/drawing/2014/main" id="{DDA45D6A-1EAC-494C-AA95-CE904E166EEB}"/>
              </a:ext>
            </a:extLst>
          </p:cNvPr>
          <p:cNvSpPr>
            <a:spLocks noGrp="1" noChangeArrowheads="1"/>
          </p:cNvSpPr>
          <p:nvPr>
            <p:ph idx="4294967295"/>
          </p:nvPr>
        </p:nvSpPr>
        <p:spPr>
          <a:xfrm>
            <a:off x="250825" y="568325"/>
            <a:ext cx="8893175" cy="2036763"/>
          </a:xfrm>
        </p:spPr>
        <p:txBody>
          <a:bodyPr/>
          <a:lstStyle/>
          <a:p>
            <a:pPr eaLnBrk="1" hangingPunct="1">
              <a:buFontTx/>
              <a:buNone/>
            </a:pPr>
            <a:r>
              <a:rPr lang="de-DE" altLang="de-DE" sz="2800" b="1">
                <a:cs typeface="Times New Roman" panose="02020603050405020304" pitchFamily="18" charset="0"/>
              </a:rPr>
              <a:t>10.1.2 Lehrer-Ebene</a:t>
            </a:r>
          </a:p>
          <a:p>
            <a:pPr lvl="1" eaLnBrk="1" hangingPunct="1">
              <a:buFontTx/>
              <a:buNone/>
            </a:pPr>
            <a:r>
              <a:rPr lang="de-DE" altLang="de-DE" sz="2400" b="1">
                <a:solidFill>
                  <a:schemeClr val="tx1"/>
                </a:solidFill>
                <a:cs typeface="Times New Roman" panose="02020603050405020304" pitchFamily="18" charset="0"/>
              </a:rPr>
              <a:t>Freeware für die Gestaltung von E-Learning-Einheiten </a:t>
            </a:r>
          </a:p>
          <a:p>
            <a:pPr lvl="1" eaLnBrk="1" hangingPunct="1">
              <a:buFontTx/>
              <a:buNone/>
            </a:pPr>
            <a:endParaRPr lang="de-DE" altLang="de-DE" sz="2400">
              <a:solidFill>
                <a:schemeClr val="tx1"/>
              </a:solidFill>
              <a:cs typeface="Times New Roman" panose="02020603050405020304" pitchFamily="18" charset="0"/>
            </a:endParaRPr>
          </a:p>
        </p:txBody>
      </p:sp>
      <p:sp>
        <p:nvSpPr>
          <p:cNvPr id="92164" name="Rectangle 1026">
            <a:extLst>
              <a:ext uri="{FF2B5EF4-FFF2-40B4-BE49-F238E27FC236}">
                <a16:creationId xmlns:a16="http://schemas.microsoft.com/office/drawing/2014/main" id="{C03FF607-97DF-423B-9A6B-8B74096DE7C3}"/>
              </a:ext>
            </a:extLst>
          </p:cNvPr>
          <p:cNvSpPr>
            <a:spLocks noGrp="1" noChangeArrowheads="1"/>
          </p:cNvSpPr>
          <p:nvPr>
            <p:ph type="title" idx="4294967295"/>
          </p:nvPr>
        </p:nvSpPr>
        <p:spPr>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a:t>10 Sonstige Internet-Nutzungen</a:t>
            </a:r>
          </a:p>
        </p:txBody>
      </p:sp>
      <p:sp>
        <p:nvSpPr>
          <p:cNvPr id="92165" name="Fußzeilenplatzhalter 5">
            <a:extLst>
              <a:ext uri="{FF2B5EF4-FFF2-40B4-BE49-F238E27FC236}">
                <a16:creationId xmlns:a16="http://schemas.microsoft.com/office/drawing/2014/main" id="{DC845C69-DCE7-42F1-AF4E-E09AA4A74010}"/>
              </a:ext>
            </a:extLst>
          </p:cNvPr>
          <p:cNvSpPr txBox="1">
            <a:spLocks noGrp="1"/>
          </p:cNvSpPr>
          <p:nvPr/>
        </p:nvSpPr>
        <p:spPr bwMode="auto">
          <a:xfrm>
            <a:off x="1692275" y="6448425"/>
            <a:ext cx="57594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de-DE" altLang="de-DE"/>
              <a:t>F.-J. Scharfenberg, Didaktik Biologie; W. Wagner, Didaktik Chemie</a:t>
            </a:r>
          </a:p>
        </p:txBody>
      </p:sp>
      <p:sp>
        <p:nvSpPr>
          <p:cNvPr id="194566" name="Text Box 6">
            <a:extLst>
              <a:ext uri="{FF2B5EF4-FFF2-40B4-BE49-F238E27FC236}">
                <a16:creationId xmlns:a16="http://schemas.microsoft.com/office/drawing/2014/main" id="{E18B45CB-7777-493E-AF57-1E92E35BCE94}"/>
              </a:ext>
            </a:extLst>
          </p:cNvPr>
          <p:cNvSpPr txBox="1">
            <a:spLocks noChangeArrowheads="1"/>
          </p:cNvSpPr>
          <p:nvPr/>
        </p:nvSpPr>
        <p:spPr bwMode="auto">
          <a:xfrm rot="-827921">
            <a:off x="5181600" y="3663950"/>
            <a:ext cx="2563813" cy="406400"/>
          </a:xfrm>
          <a:prstGeom prst="rect">
            <a:avLst/>
          </a:prstGeom>
          <a:solidFill>
            <a:srgbClr val="D3FDA1">
              <a:alpha val="30196"/>
            </a:srgbClr>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de-DE" altLang="de-DE" sz="2000"/>
              <a:t>Vorteil: freie Nutzung</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1922" name="Picture 7"/>
          <p:cNvPicPr>
            <a:picLocks noChangeAspect="1" noChangeArrowheads="1"/>
          </p:cNvPicPr>
          <p:nvPr/>
        </p:nvPicPr>
        <p:blipFill rotWithShape="1">
          <a:blip r:embed="rId3">
            <a:extLst>
              <a:ext uri="{28A0092B-C50C-407E-A947-70E740481C1C}">
                <a14:useLocalDpi xmlns:a14="http://schemas.microsoft.com/office/drawing/2010/main" val="0"/>
              </a:ext>
            </a:extLst>
          </a:blip>
          <a:srcRect t="21056" r="26155" b="5635"/>
          <a:stretch/>
        </p:blipFill>
        <p:spPr bwMode="auto">
          <a:xfrm>
            <a:off x="801688" y="1509713"/>
            <a:ext cx="7202487" cy="41896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1923" name="Rectangle 1027"/>
          <p:cNvSpPr>
            <a:spLocks noGrp="1" noChangeArrowheads="1"/>
          </p:cNvSpPr>
          <p:nvPr>
            <p:ph idx="4294967295"/>
          </p:nvPr>
        </p:nvSpPr>
        <p:spPr>
          <a:xfrm>
            <a:off x="250825" y="568325"/>
            <a:ext cx="8893175" cy="2036763"/>
          </a:xfrm>
        </p:spPr>
        <p:txBody>
          <a:bodyPr/>
          <a:lstStyle/>
          <a:p>
            <a:pPr eaLnBrk="1" hangingPunct="1">
              <a:buFontTx/>
              <a:buNone/>
            </a:pPr>
            <a:r>
              <a:rPr lang="de-DE" altLang="de-DE" sz="2800" b="1" dirty="0">
                <a:cs typeface="Times New Roman" panose="02020603050405020304" pitchFamily="18" charset="0"/>
              </a:rPr>
              <a:t>10.2 Kooperation</a:t>
            </a:r>
          </a:p>
          <a:p>
            <a:pPr lvl="1" eaLnBrk="1" hangingPunct="1">
              <a:buFontTx/>
              <a:buNone/>
            </a:pPr>
            <a:r>
              <a:rPr lang="de-DE" altLang="de-DE" sz="2400" dirty="0">
                <a:solidFill>
                  <a:schemeClr val="tx1"/>
                </a:solidFill>
                <a:cs typeface="Times New Roman" panose="02020603050405020304" pitchFamily="18" charset="0"/>
              </a:rPr>
              <a:t>Lernplattformen für E-Learning-Einheiten: </a:t>
            </a:r>
            <a:r>
              <a:rPr lang="de-DE" altLang="de-DE" sz="2400" dirty="0" err="1">
                <a:solidFill>
                  <a:schemeClr val="tx1"/>
                </a:solidFill>
                <a:cs typeface="Times New Roman" panose="02020603050405020304" pitchFamily="18" charset="0"/>
              </a:rPr>
              <a:t>BayernMoodle</a:t>
            </a:r>
            <a:r>
              <a:rPr lang="de-DE" altLang="de-DE" sz="2400" dirty="0">
                <a:solidFill>
                  <a:schemeClr val="tx1"/>
                </a:solidFill>
                <a:cs typeface="Times New Roman" panose="02020603050405020304" pitchFamily="18" charset="0"/>
              </a:rPr>
              <a:t> </a:t>
            </a:r>
          </a:p>
          <a:p>
            <a:pPr lvl="1" eaLnBrk="1" hangingPunct="1">
              <a:buFontTx/>
              <a:buNone/>
            </a:pPr>
            <a:endParaRPr lang="de-DE" altLang="de-DE" sz="2400" dirty="0">
              <a:solidFill>
                <a:schemeClr val="tx1"/>
              </a:solidFill>
              <a:cs typeface="Times New Roman" panose="02020603050405020304" pitchFamily="18" charset="0"/>
            </a:endParaRPr>
          </a:p>
        </p:txBody>
      </p:sp>
      <p:sp>
        <p:nvSpPr>
          <p:cNvPr id="81924" name="Rectangle 1026"/>
          <p:cNvSpPr>
            <a:spLocks noGrp="1" noChangeArrowheads="1"/>
          </p:cNvSpPr>
          <p:nvPr>
            <p:ph type="title" idx="4294967295"/>
          </p:nvPr>
        </p:nvSpPr>
        <p:spPr>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a:t>10 Sonstige Internet-Nutzungen</a:t>
            </a:r>
          </a:p>
        </p:txBody>
      </p:sp>
      <p:sp>
        <p:nvSpPr>
          <p:cNvPr id="81925" name="Fußzeilenplatzhalter 5"/>
          <p:cNvSpPr txBox="1">
            <a:spLocks noGrp="1"/>
          </p:cNvSpPr>
          <p:nvPr/>
        </p:nvSpPr>
        <p:spPr bwMode="auto">
          <a:xfrm>
            <a:off x="1692275" y="6448425"/>
            <a:ext cx="57594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de-DE" altLang="de-DE"/>
              <a:t>F.-J. Scharfenberg, Didaktik Biologie; W. Wagner, Didaktik Chemie</a:t>
            </a:r>
          </a:p>
        </p:txBody>
      </p:sp>
      <p:sp>
        <p:nvSpPr>
          <p:cNvPr id="196614" name="Text Box 6"/>
          <p:cNvSpPr txBox="1">
            <a:spLocks noChangeArrowheads="1"/>
          </p:cNvSpPr>
          <p:nvPr/>
        </p:nvSpPr>
        <p:spPr bwMode="auto">
          <a:xfrm rot="-827921">
            <a:off x="1674813" y="3821113"/>
            <a:ext cx="5529262" cy="406400"/>
          </a:xfrm>
          <a:prstGeom prst="rect">
            <a:avLst/>
          </a:prstGeom>
          <a:solidFill>
            <a:srgbClr val="D3FDA1">
              <a:alpha val="30196"/>
            </a:srgbClr>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de-DE" altLang="de-DE" sz="2000"/>
              <a:t>Nutzung nur nach Anmeldung über eine Schule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66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614"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68317863-D6DC-4F80-BC5F-223FC68CCAB0}"/>
              </a:ext>
            </a:extLst>
          </p:cNvPr>
          <p:cNvPicPr>
            <a:picLocks noChangeAspect="1"/>
          </p:cNvPicPr>
          <p:nvPr/>
        </p:nvPicPr>
        <p:blipFill rotWithShape="1">
          <a:blip r:embed="rId3"/>
          <a:srcRect l="44383" t="18402" r="13836" b="66013"/>
          <a:stretch/>
        </p:blipFill>
        <p:spPr>
          <a:xfrm>
            <a:off x="651352" y="1265129"/>
            <a:ext cx="5909736" cy="1240076"/>
          </a:xfrm>
          <a:prstGeom prst="rect">
            <a:avLst/>
          </a:prstGeom>
        </p:spPr>
      </p:pic>
      <p:pic>
        <p:nvPicPr>
          <p:cNvPr id="9" name="Grafik 8">
            <a:extLst>
              <a:ext uri="{FF2B5EF4-FFF2-40B4-BE49-F238E27FC236}">
                <a16:creationId xmlns:a16="http://schemas.microsoft.com/office/drawing/2014/main" id="{91F19E0D-14A6-4131-8C69-7CD17EC04981}"/>
              </a:ext>
            </a:extLst>
          </p:cNvPr>
          <p:cNvPicPr>
            <a:picLocks noChangeAspect="1"/>
          </p:cNvPicPr>
          <p:nvPr/>
        </p:nvPicPr>
        <p:blipFill rotWithShape="1">
          <a:blip r:embed="rId4"/>
          <a:srcRect l="5205" t="10123" r="9452" b="23150"/>
          <a:stretch/>
        </p:blipFill>
        <p:spPr>
          <a:xfrm>
            <a:off x="551144" y="2279737"/>
            <a:ext cx="7803715" cy="3432132"/>
          </a:xfrm>
          <a:prstGeom prst="rect">
            <a:avLst/>
          </a:prstGeom>
        </p:spPr>
      </p:pic>
      <p:sp>
        <p:nvSpPr>
          <p:cNvPr id="94210" name="Rectangle 1027">
            <a:extLst>
              <a:ext uri="{FF2B5EF4-FFF2-40B4-BE49-F238E27FC236}">
                <a16:creationId xmlns:a16="http://schemas.microsoft.com/office/drawing/2014/main" id="{929F2118-C44F-4931-A627-581918AB0D02}"/>
              </a:ext>
            </a:extLst>
          </p:cNvPr>
          <p:cNvSpPr>
            <a:spLocks noGrp="1" noChangeArrowheads="1"/>
          </p:cNvSpPr>
          <p:nvPr>
            <p:ph idx="4294967295"/>
          </p:nvPr>
        </p:nvSpPr>
        <p:spPr>
          <a:xfrm>
            <a:off x="250825" y="717550"/>
            <a:ext cx="8893175" cy="547579"/>
          </a:xfrm>
        </p:spPr>
        <p:txBody>
          <a:bodyPr/>
          <a:lstStyle/>
          <a:p>
            <a:pPr eaLnBrk="1" hangingPunct="1">
              <a:buFontTx/>
              <a:buNone/>
            </a:pPr>
            <a:r>
              <a:rPr lang="de-DE" altLang="de-DE" sz="2800" b="1" dirty="0">
                <a:cs typeface="Times New Roman" panose="02020603050405020304" pitchFamily="18" charset="0"/>
              </a:rPr>
              <a:t>10.3 Übungen 1/2</a:t>
            </a:r>
            <a:endParaRPr lang="de-DE" altLang="de-DE" sz="2400" dirty="0">
              <a:solidFill>
                <a:schemeClr val="tx1"/>
              </a:solidFill>
              <a:cs typeface="Times New Roman" panose="02020603050405020304" pitchFamily="18" charset="0"/>
            </a:endParaRPr>
          </a:p>
        </p:txBody>
      </p:sp>
      <p:sp>
        <p:nvSpPr>
          <p:cNvPr id="94211" name="Rectangle 1026">
            <a:extLst>
              <a:ext uri="{FF2B5EF4-FFF2-40B4-BE49-F238E27FC236}">
                <a16:creationId xmlns:a16="http://schemas.microsoft.com/office/drawing/2014/main" id="{6D96BE68-2872-4048-B6C2-69C145779C92}"/>
              </a:ext>
            </a:extLst>
          </p:cNvPr>
          <p:cNvSpPr>
            <a:spLocks noGrp="1" noChangeArrowheads="1"/>
          </p:cNvSpPr>
          <p:nvPr>
            <p:ph type="title" idx="4294967295"/>
          </p:nvPr>
        </p:nvSpPr>
        <p:spPr>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a:t>10 Sonstige Internet-Nutzungen</a:t>
            </a:r>
          </a:p>
        </p:txBody>
      </p:sp>
      <p:sp>
        <p:nvSpPr>
          <p:cNvPr id="94212" name="Fußzeilenplatzhalter 5">
            <a:extLst>
              <a:ext uri="{FF2B5EF4-FFF2-40B4-BE49-F238E27FC236}">
                <a16:creationId xmlns:a16="http://schemas.microsoft.com/office/drawing/2014/main" id="{5DCA7A55-7B51-48CD-AD4A-FAAE7810DD0D}"/>
              </a:ext>
            </a:extLst>
          </p:cNvPr>
          <p:cNvSpPr txBox="1">
            <a:spLocks noGrp="1"/>
          </p:cNvSpPr>
          <p:nvPr/>
        </p:nvSpPr>
        <p:spPr bwMode="auto">
          <a:xfrm>
            <a:off x="1692275" y="6448425"/>
            <a:ext cx="57594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de-DE" altLang="de-DE"/>
              <a:t>F.-J. Scharfenberg, Didaktik Biologie; W. Wagner, Didaktik Chemie</a:t>
            </a:r>
          </a:p>
        </p:txBody>
      </p:sp>
    </p:spTree>
    <p:extLst>
      <p:ext uri="{BB962C8B-B14F-4D97-AF65-F5344CB8AC3E}">
        <p14:creationId xmlns:p14="http://schemas.microsoft.com/office/powerpoint/2010/main" val="16450346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C5466713-96D4-480E-8070-FD0D93FAA473}"/>
              </a:ext>
            </a:extLst>
          </p:cNvPr>
          <p:cNvPicPr>
            <a:picLocks noChangeAspect="1"/>
          </p:cNvPicPr>
          <p:nvPr/>
        </p:nvPicPr>
        <p:blipFill rotWithShape="1">
          <a:blip r:embed="rId3"/>
          <a:srcRect l="7945" t="13044" r="8905" b="5373"/>
          <a:stretch/>
        </p:blipFill>
        <p:spPr>
          <a:xfrm>
            <a:off x="413361" y="1177447"/>
            <a:ext cx="7603298" cy="4196219"/>
          </a:xfrm>
          <a:prstGeom prst="rect">
            <a:avLst/>
          </a:prstGeom>
        </p:spPr>
      </p:pic>
      <p:pic>
        <p:nvPicPr>
          <p:cNvPr id="7" name="Grafik 6">
            <a:extLst>
              <a:ext uri="{FF2B5EF4-FFF2-40B4-BE49-F238E27FC236}">
                <a16:creationId xmlns:a16="http://schemas.microsoft.com/office/drawing/2014/main" id="{B4799351-395B-4C4C-8574-2E702911F961}"/>
              </a:ext>
            </a:extLst>
          </p:cNvPr>
          <p:cNvPicPr>
            <a:picLocks noChangeAspect="1"/>
          </p:cNvPicPr>
          <p:nvPr/>
        </p:nvPicPr>
        <p:blipFill rotWithShape="1">
          <a:blip r:embed="rId4"/>
          <a:srcRect l="18630" t="11096" r="18630" b="6347"/>
          <a:stretch/>
        </p:blipFill>
        <p:spPr>
          <a:xfrm>
            <a:off x="250825" y="2492678"/>
            <a:ext cx="5736920" cy="4246325"/>
          </a:xfrm>
          <a:prstGeom prst="rect">
            <a:avLst/>
          </a:prstGeom>
        </p:spPr>
      </p:pic>
      <p:sp>
        <p:nvSpPr>
          <p:cNvPr id="94210" name="Rectangle 1027">
            <a:extLst>
              <a:ext uri="{FF2B5EF4-FFF2-40B4-BE49-F238E27FC236}">
                <a16:creationId xmlns:a16="http://schemas.microsoft.com/office/drawing/2014/main" id="{929F2118-C44F-4931-A627-581918AB0D02}"/>
              </a:ext>
            </a:extLst>
          </p:cNvPr>
          <p:cNvSpPr>
            <a:spLocks noGrp="1" noChangeArrowheads="1"/>
          </p:cNvSpPr>
          <p:nvPr>
            <p:ph idx="4294967295"/>
          </p:nvPr>
        </p:nvSpPr>
        <p:spPr>
          <a:xfrm>
            <a:off x="250825" y="717550"/>
            <a:ext cx="8893175" cy="547579"/>
          </a:xfrm>
        </p:spPr>
        <p:txBody>
          <a:bodyPr/>
          <a:lstStyle/>
          <a:p>
            <a:pPr eaLnBrk="1" hangingPunct="1">
              <a:buFontTx/>
              <a:buNone/>
            </a:pPr>
            <a:r>
              <a:rPr lang="de-DE" altLang="de-DE" sz="2800" b="1" dirty="0">
                <a:cs typeface="Times New Roman" panose="02020603050405020304" pitchFamily="18" charset="0"/>
              </a:rPr>
              <a:t>10.3 Übung 3</a:t>
            </a:r>
          </a:p>
          <a:p>
            <a:pPr lvl="1" eaLnBrk="1" hangingPunct="1">
              <a:buFontTx/>
              <a:buNone/>
            </a:pPr>
            <a:endParaRPr lang="de-DE" altLang="de-DE" sz="2400" dirty="0">
              <a:solidFill>
                <a:schemeClr val="tx1"/>
              </a:solidFill>
              <a:cs typeface="Times New Roman" panose="02020603050405020304" pitchFamily="18" charset="0"/>
            </a:endParaRPr>
          </a:p>
        </p:txBody>
      </p:sp>
      <p:sp>
        <p:nvSpPr>
          <p:cNvPr id="94211" name="Rectangle 1026">
            <a:extLst>
              <a:ext uri="{FF2B5EF4-FFF2-40B4-BE49-F238E27FC236}">
                <a16:creationId xmlns:a16="http://schemas.microsoft.com/office/drawing/2014/main" id="{6D96BE68-2872-4048-B6C2-69C145779C92}"/>
              </a:ext>
            </a:extLst>
          </p:cNvPr>
          <p:cNvSpPr>
            <a:spLocks noGrp="1" noChangeArrowheads="1"/>
          </p:cNvSpPr>
          <p:nvPr>
            <p:ph type="title" idx="4294967295"/>
          </p:nvPr>
        </p:nvSpPr>
        <p:spPr>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a:t>10 Sonstige Internet-Nutzungen</a:t>
            </a:r>
          </a:p>
        </p:txBody>
      </p:sp>
      <p:sp>
        <p:nvSpPr>
          <p:cNvPr id="94212" name="Fußzeilenplatzhalter 5">
            <a:extLst>
              <a:ext uri="{FF2B5EF4-FFF2-40B4-BE49-F238E27FC236}">
                <a16:creationId xmlns:a16="http://schemas.microsoft.com/office/drawing/2014/main" id="{5DCA7A55-7B51-48CD-AD4A-FAAE7810DD0D}"/>
              </a:ext>
            </a:extLst>
          </p:cNvPr>
          <p:cNvSpPr txBox="1">
            <a:spLocks noGrp="1"/>
          </p:cNvSpPr>
          <p:nvPr/>
        </p:nvSpPr>
        <p:spPr bwMode="auto">
          <a:xfrm>
            <a:off x="1692275" y="6448425"/>
            <a:ext cx="57594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de-DE" altLang="de-DE"/>
              <a:t>F.-J. Scharfenberg, Didaktik Biologie; W. Wagner, Didaktik Chemie</a:t>
            </a:r>
          </a:p>
        </p:txBody>
      </p:sp>
      <p:pic>
        <p:nvPicPr>
          <p:cNvPr id="11" name="Grafik 10">
            <a:extLst>
              <a:ext uri="{FF2B5EF4-FFF2-40B4-BE49-F238E27FC236}">
                <a16:creationId xmlns:a16="http://schemas.microsoft.com/office/drawing/2014/main" id="{3675EAF6-7CCE-4949-A642-DBD0AB3BD93E}"/>
              </a:ext>
            </a:extLst>
          </p:cNvPr>
          <p:cNvPicPr>
            <a:picLocks noChangeAspect="1"/>
          </p:cNvPicPr>
          <p:nvPr/>
        </p:nvPicPr>
        <p:blipFill rotWithShape="1">
          <a:blip r:embed="rId5"/>
          <a:srcRect l="10686" t="11826" r="11644" b="12679"/>
          <a:stretch/>
        </p:blipFill>
        <p:spPr>
          <a:xfrm>
            <a:off x="1778696" y="2974930"/>
            <a:ext cx="7102258" cy="3883070"/>
          </a:xfrm>
          <a:prstGeom prst="rect">
            <a:avLst/>
          </a:prstGeom>
        </p:spPr>
      </p:pic>
    </p:spTree>
    <p:extLst>
      <p:ext uri="{BB962C8B-B14F-4D97-AF65-F5344CB8AC3E}">
        <p14:creationId xmlns:p14="http://schemas.microsoft.com/office/powerpoint/2010/main" val="4180976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68317863-D6DC-4F80-BC5F-223FC68CCAB0}"/>
              </a:ext>
            </a:extLst>
          </p:cNvPr>
          <p:cNvPicPr>
            <a:picLocks noChangeAspect="1"/>
          </p:cNvPicPr>
          <p:nvPr/>
        </p:nvPicPr>
        <p:blipFill rotWithShape="1">
          <a:blip r:embed="rId3"/>
          <a:srcRect l="44383" t="18402" r="13836" b="66013"/>
          <a:stretch/>
        </p:blipFill>
        <p:spPr>
          <a:xfrm>
            <a:off x="651352" y="1265129"/>
            <a:ext cx="5909736" cy="1240076"/>
          </a:xfrm>
          <a:prstGeom prst="rect">
            <a:avLst/>
          </a:prstGeom>
        </p:spPr>
      </p:pic>
      <p:pic>
        <p:nvPicPr>
          <p:cNvPr id="9" name="Grafik 8">
            <a:extLst>
              <a:ext uri="{FF2B5EF4-FFF2-40B4-BE49-F238E27FC236}">
                <a16:creationId xmlns:a16="http://schemas.microsoft.com/office/drawing/2014/main" id="{91F19E0D-14A6-4131-8C69-7CD17EC04981}"/>
              </a:ext>
            </a:extLst>
          </p:cNvPr>
          <p:cNvPicPr>
            <a:picLocks noChangeAspect="1"/>
          </p:cNvPicPr>
          <p:nvPr/>
        </p:nvPicPr>
        <p:blipFill rotWithShape="1">
          <a:blip r:embed="rId4"/>
          <a:srcRect l="5205" t="10123" r="9452" b="23150"/>
          <a:stretch/>
        </p:blipFill>
        <p:spPr>
          <a:xfrm>
            <a:off x="951977" y="1402915"/>
            <a:ext cx="7803715" cy="3432132"/>
          </a:xfrm>
          <a:prstGeom prst="rect">
            <a:avLst/>
          </a:prstGeom>
        </p:spPr>
      </p:pic>
      <p:sp>
        <p:nvSpPr>
          <p:cNvPr id="94210" name="Rectangle 1027">
            <a:extLst>
              <a:ext uri="{FF2B5EF4-FFF2-40B4-BE49-F238E27FC236}">
                <a16:creationId xmlns:a16="http://schemas.microsoft.com/office/drawing/2014/main" id="{929F2118-C44F-4931-A627-581918AB0D02}"/>
              </a:ext>
            </a:extLst>
          </p:cNvPr>
          <p:cNvSpPr>
            <a:spLocks noGrp="1" noChangeArrowheads="1"/>
          </p:cNvSpPr>
          <p:nvPr>
            <p:ph idx="4294967295"/>
          </p:nvPr>
        </p:nvSpPr>
        <p:spPr>
          <a:xfrm>
            <a:off x="250825" y="717550"/>
            <a:ext cx="8893175" cy="547579"/>
          </a:xfrm>
        </p:spPr>
        <p:txBody>
          <a:bodyPr/>
          <a:lstStyle/>
          <a:p>
            <a:pPr eaLnBrk="1" hangingPunct="1">
              <a:buFontTx/>
              <a:buNone/>
            </a:pPr>
            <a:r>
              <a:rPr lang="de-DE" altLang="de-DE" sz="2800" b="1" dirty="0">
                <a:cs typeface="Times New Roman" panose="02020603050405020304" pitchFamily="18" charset="0"/>
              </a:rPr>
              <a:t>10.3 Übungen 1 - 4</a:t>
            </a:r>
          </a:p>
          <a:p>
            <a:pPr lvl="1" eaLnBrk="1" hangingPunct="1">
              <a:buFontTx/>
              <a:buNone/>
            </a:pPr>
            <a:endParaRPr lang="de-DE" altLang="de-DE" sz="2400" dirty="0">
              <a:solidFill>
                <a:schemeClr val="tx1"/>
              </a:solidFill>
              <a:cs typeface="Times New Roman" panose="02020603050405020304" pitchFamily="18" charset="0"/>
            </a:endParaRPr>
          </a:p>
        </p:txBody>
      </p:sp>
      <p:sp>
        <p:nvSpPr>
          <p:cNvPr id="94211" name="Rectangle 1026">
            <a:extLst>
              <a:ext uri="{FF2B5EF4-FFF2-40B4-BE49-F238E27FC236}">
                <a16:creationId xmlns:a16="http://schemas.microsoft.com/office/drawing/2014/main" id="{6D96BE68-2872-4048-B6C2-69C145779C92}"/>
              </a:ext>
            </a:extLst>
          </p:cNvPr>
          <p:cNvSpPr>
            <a:spLocks noGrp="1" noChangeArrowheads="1"/>
          </p:cNvSpPr>
          <p:nvPr>
            <p:ph type="title" idx="4294967295"/>
          </p:nvPr>
        </p:nvSpPr>
        <p:spPr>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a:t>10 Sonstige Internet-Nutzungen</a:t>
            </a:r>
          </a:p>
        </p:txBody>
      </p:sp>
      <p:sp>
        <p:nvSpPr>
          <p:cNvPr id="94212" name="Fußzeilenplatzhalter 5">
            <a:extLst>
              <a:ext uri="{FF2B5EF4-FFF2-40B4-BE49-F238E27FC236}">
                <a16:creationId xmlns:a16="http://schemas.microsoft.com/office/drawing/2014/main" id="{5DCA7A55-7B51-48CD-AD4A-FAAE7810DD0D}"/>
              </a:ext>
            </a:extLst>
          </p:cNvPr>
          <p:cNvSpPr txBox="1">
            <a:spLocks noGrp="1"/>
          </p:cNvSpPr>
          <p:nvPr/>
        </p:nvSpPr>
        <p:spPr bwMode="auto">
          <a:xfrm>
            <a:off x="1692275" y="6448425"/>
            <a:ext cx="57594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de-DE" altLang="de-DE"/>
              <a:t>F.-J. Scharfenberg, Didaktik Biologie; W. Wagner, Didaktik Chemie</a:t>
            </a:r>
          </a:p>
        </p:txBody>
      </p:sp>
      <p:pic>
        <p:nvPicPr>
          <p:cNvPr id="3" name="Grafik 2">
            <a:extLst>
              <a:ext uri="{FF2B5EF4-FFF2-40B4-BE49-F238E27FC236}">
                <a16:creationId xmlns:a16="http://schemas.microsoft.com/office/drawing/2014/main" id="{88F913EE-B87F-4057-B4A9-E397D3169B1B}"/>
              </a:ext>
            </a:extLst>
          </p:cNvPr>
          <p:cNvPicPr>
            <a:picLocks noChangeAspect="1"/>
          </p:cNvPicPr>
          <p:nvPr/>
        </p:nvPicPr>
        <p:blipFill>
          <a:blip r:embed="rId5">
            <a:extLst>
              <a:ext uri="{28A0092B-C50C-407E-A947-70E740481C1C}">
                <a14:useLocalDpi xmlns:a14="http://schemas.microsoft.com/office/drawing/2010/main" val="0"/>
              </a:ext>
            </a:extLst>
          </a:blip>
          <a:srcRect l="25249" t="23878" r="24837" b="41411"/>
          <a:stretch>
            <a:fillRect/>
          </a:stretch>
        </p:blipFill>
        <p:spPr bwMode="auto">
          <a:xfrm>
            <a:off x="1644650" y="2438400"/>
            <a:ext cx="7321550" cy="318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rafik 3">
            <a:extLst>
              <a:ext uri="{FF2B5EF4-FFF2-40B4-BE49-F238E27FC236}">
                <a16:creationId xmlns:a16="http://schemas.microsoft.com/office/drawing/2014/main" id="{E75AE596-1FDD-4516-AC6D-9425F86071BE}"/>
              </a:ext>
            </a:extLst>
          </p:cNvPr>
          <p:cNvPicPr>
            <a:picLocks noChangeAspect="1"/>
          </p:cNvPicPr>
          <p:nvPr/>
        </p:nvPicPr>
        <p:blipFill>
          <a:blip r:embed="rId6">
            <a:extLst>
              <a:ext uri="{28A0092B-C50C-407E-A947-70E740481C1C}">
                <a14:useLocalDpi xmlns:a14="http://schemas.microsoft.com/office/drawing/2010/main" val="0"/>
              </a:ext>
            </a:extLst>
          </a:blip>
          <a:srcRect l="23982" t="29417" r="25085" b="23398"/>
          <a:stretch>
            <a:fillRect/>
          </a:stretch>
        </p:blipFill>
        <p:spPr bwMode="auto">
          <a:xfrm>
            <a:off x="1979613" y="3008313"/>
            <a:ext cx="5818187" cy="336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48580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10" name="Rectangle 1027">
            <a:extLst>
              <a:ext uri="{FF2B5EF4-FFF2-40B4-BE49-F238E27FC236}">
                <a16:creationId xmlns:a16="http://schemas.microsoft.com/office/drawing/2014/main" id="{929F2118-C44F-4931-A627-581918AB0D02}"/>
              </a:ext>
            </a:extLst>
          </p:cNvPr>
          <p:cNvSpPr>
            <a:spLocks noGrp="1" noChangeArrowheads="1"/>
          </p:cNvSpPr>
          <p:nvPr>
            <p:ph idx="4294967295"/>
          </p:nvPr>
        </p:nvSpPr>
        <p:spPr>
          <a:xfrm>
            <a:off x="250825" y="717550"/>
            <a:ext cx="8893175" cy="2036763"/>
          </a:xfrm>
        </p:spPr>
        <p:txBody>
          <a:bodyPr/>
          <a:lstStyle/>
          <a:p>
            <a:pPr eaLnBrk="1" hangingPunct="1">
              <a:buFontTx/>
              <a:buNone/>
            </a:pPr>
            <a:r>
              <a:rPr lang="de-DE" altLang="de-DE" sz="2800" b="1" dirty="0">
                <a:cs typeface="Times New Roman" panose="02020603050405020304" pitchFamily="18" charset="0"/>
              </a:rPr>
              <a:t>10.3 Übungen 4/5</a:t>
            </a:r>
          </a:p>
          <a:p>
            <a:pPr lvl="1" eaLnBrk="1" hangingPunct="1">
              <a:buFontTx/>
              <a:buNone/>
            </a:pPr>
            <a:endParaRPr lang="de-DE" altLang="de-DE" sz="2400" dirty="0">
              <a:solidFill>
                <a:schemeClr val="tx1"/>
              </a:solidFill>
              <a:cs typeface="Times New Roman" panose="02020603050405020304" pitchFamily="18" charset="0"/>
            </a:endParaRPr>
          </a:p>
        </p:txBody>
      </p:sp>
      <p:sp>
        <p:nvSpPr>
          <p:cNvPr id="94211" name="Rectangle 1026">
            <a:extLst>
              <a:ext uri="{FF2B5EF4-FFF2-40B4-BE49-F238E27FC236}">
                <a16:creationId xmlns:a16="http://schemas.microsoft.com/office/drawing/2014/main" id="{6D96BE68-2872-4048-B6C2-69C145779C92}"/>
              </a:ext>
            </a:extLst>
          </p:cNvPr>
          <p:cNvSpPr>
            <a:spLocks noGrp="1" noChangeArrowheads="1"/>
          </p:cNvSpPr>
          <p:nvPr>
            <p:ph type="title" idx="4294967295"/>
          </p:nvPr>
        </p:nvSpPr>
        <p:spPr>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a:t>10 Sonstige Internet-Nutzungen</a:t>
            </a:r>
          </a:p>
        </p:txBody>
      </p:sp>
      <p:sp>
        <p:nvSpPr>
          <p:cNvPr id="94212" name="Fußzeilenplatzhalter 5">
            <a:extLst>
              <a:ext uri="{FF2B5EF4-FFF2-40B4-BE49-F238E27FC236}">
                <a16:creationId xmlns:a16="http://schemas.microsoft.com/office/drawing/2014/main" id="{5DCA7A55-7B51-48CD-AD4A-FAAE7810DD0D}"/>
              </a:ext>
            </a:extLst>
          </p:cNvPr>
          <p:cNvSpPr txBox="1">
            <a:spLocks noGrp="1"/>
          </p:cNvSpPr>
          <p:nvPr/>
        </p:nvSpPr>
        <p:spPr bwMode="auto">
          <a:xfrm>
            <a:off x="1692275" y="6448425"/>
            <a:ext cx="57594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de-DE" altLang="de-DE"/>
              <a:t>F.-J. Scharfenberg, Didaktik Biologie; W. Wagner, Didaktik Chemie</a:t>
            </a:r>
          </a:p>
        </p:txBody>
      </p:sp>
      <p:pic>
        <p:nvPicPr>
          <p:cNvPr id="9" name="Grafik 8">
            <a:extLst>
              <a:ext uri="{FF2B5EF4-FFF2-40B4-BE49-F238E27FC236}">
                <a16:creationId xmlns:a16="http://schemas.microsoft.com/office/drawing/2014/main" id="{625EF0AE-936E-4E2C-BBF4-8D994A0D5B4A}"/>
              </a:ext>
            </a:extLst>
          </p:cNvPr>
          <p:cNvPicPr>
            <a:picLocks noChangeAspect="1"/>
          </p:cNvPicPr>
          <p:nvPr/>
        </p:nvPicPr>
        <p:blipFill rotWithShape="1">
          <a:blip r:embed="rId3"/>
          <a:srcRect l="28493" t="9635" r="26438" b="12435"/>
          <a:stretch/>
        </p:blipFill>
        <p:spPr>
          <a:xfrm>
            <a:off x="363255" y="1152394"/>
            <a:ext cx="5305868" cy="5160724"/>
          </a:xfrm>
          <a:prstGeom prst="rect">
            <a:avLst/>
          </a:prstGeom>
        </p:spPr>
      </p:pic>
      <p:pic>
        <p:nvPicPr>
          <p:cNvPr id="3" name="Grafik 2">
            <a:extLst>
              <a:ext uri="{FF2B5EF4-FFF2-40B4-BE49-F238E27FC236}">
                <a16:creationId xmlns:a16="http://schemas.microsoft.com/office/drawing/2014/main" id="{24C2B2D9-9CE5-4FFC-B9DF-759B4E7A108A}"/>
              </a:ext>
            </a:extLst>
          </p:cNvPr>
          <p:cNvPicPr>
            <a:picLocks noChangeAspect="1"/>
          </p:cNvPicPr>
          <p:nvPr/>
        </p:nvPicPr>
        <p:blipFill rotWithShape="1">
          <a:blip r:embed="rId4"/>
          <a:srcRect t="11582" r="8904" b="6104"/>
          <a:stretch/>
        </p:blipFill>
        <p:spPr>
          <a:xfrm>
            <a:off x="501041" y="2116898"/>
            <a:ext cx="8329808" cy="423379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3" name="Rectangle 1027"/>
          <p:cNvSpPr>
            <a:spLocks noGrp="1" noChangeArrowheads="1"/>
          </p:cNvSpPr>
          <p:nvPr>
            <p:ph idx="4294967295"/>
          </p:nvPr>
        </p:nvSpPr>
        <p:spPr>
          <a:xfrm>
            <a:off x="250825" y="568325"/>
            <a:ext cx="8893175" cy="5373688"/>
          </a:xfrm>
        </p:spPr>
        <p:txBody>
          <a:bodyPr/>
          <a:lstStyle/>
          <a:p>
            <a:pPr eaLnBrk="1" hangingPunct="1">
              <a:buFontTx/>
              <a:buNone/>
            </a:pPr>
            <a:r>
              <a:rPr lang="de-DE" altLang="de-DE" sz="2800" b="1" dirty="0">
                <a:cs typeface="Times New Roman" panose="02020603050405020304" pitchFamily="18" charset="0"/>
              </a:rPr>
              <a:t>10.1 Recherche</a:t>
            </a:r>
          </a:p>
          <a:p>
            <a:pPr eaLnBrk="1" hangingPunct="1">
              <a:buFontTx/>
              <a:buNone/>
            </a:pPr>
            <a:r>
              <a:rPr lang="de-DE" altLang="de-DE" sz="2800" b="1" dirty="0">
                <a:cs typeface="Times New Roman" panose="02020603050405020304" pitchFamily="18" charset="0"/>
              </a:rPr>
              <a:t>10.1.1 Schüler-Ebene</a:t>
            </a:r>
          </a:p>
          <a:p>
            <a:pPr lvl="1" eaLnBrk="1" hangingPunct="1">
              <a:buFontTx/>
              <a:buNone/>
            </a:pPr>
            <a:r>
              <a:rPr lang="de-DE" altLang="de-DE" sz="2400" b="1" dirty="0">
                <a:solidFill>
                  <a:schemeClr val="tx1"/>
                </a:solidFill>
                <a:cs typeface="Times New Roman" panose="02020603050405020304" pitchFamily="18" charset="0"/>
              </a:rPr>
              <a:t>Web-Quest – eine internet-abhängige Methode</a:t>
            </a:r>
            <a:endParaRPr lang="de-DE" altLang="de-DE" sz="2400" dirty="0">
              <a:solidFill>
                <a:schemeClr val="tx1"/>
              </a:solidFill>
              <a:cs typeface="Times New Roman" panose="02020603050405020304" pitchFamily="18" charset="0"/>
            </a:endParaRPr>
          </a:p>
          <a:p>
            <a:pPr lvl="1" eaLnBrk="1" hangingPunct="1">
              <a:buFontTx/>
              <a:buChar char="•"/>
            </a:pPr>
            <a:r>
              <a:rPr lang="en-US" altLang="de-DE" sz="2000" b="1" dirty="0">
                <a:solidFill>
                  <a:schemeClr val="tx1"/>
                </a:solidFill>
              </a:rPr>
              <a:t>„</a:t>
            </a:r>
            <a:r>
              <a:rPr lang="de-DE" altLang="de-DE" sz="2000" b="1" dirty="0">
                <a:solidFill>
                  <a:schemeClr val="tx1"/>
                </a:solidFill>
              </a:rPr>
              <a:t>A </a:t>
            </a:r>
            <a:r>
              <a:rPr lang="de-DE" altLang="de-DE" sz="2000" b="1" dirty="0" err="1">
                <a:solidFill>
                  <a:schemeClr val="tx1"/>
                </a:solidFill>
              </a:rPr>
              <a:t>WebQuest</a:t>
            </a:r>
            <a:r>
              <a:rPr lang="de-DE" altLang="de-DE" sz="2000" b="1" dirty="0">
                <a:solidFill>
                  <a:schemeClr val="tx1"/>
                </a:solidFill>
              </a:rPr>
              <a:t> </a:t>
            </a:r>
            <a:r>
              <a:rPr lang="de-DE" altLang="de-DE" sz="2000" b="1" dirty="0" err="1">
                <a:solidFill>
                  <a:schemeClr val="tx1"/>
                </a:solidFill>
              </a:rPr>
              <a:t>is</a:t>
            </a:r>
            <a:r>
              <a:rPr lang="de-DE" altLang="de-DE" sz="2000" b="1" dirty="0">
                <a:solidFill>
                  <a:schemeClr val="tx1"/>
                </a:solidFill>
              </a:rPr>
              <a:t> an </a:t>
            </a:r>
            <a:r>
              <a:rPr lang="de-DE" altLang="de-DE" sz="2000" b="1" dirty="0" err="1">
                <a:solidFill>
                  <a:schemeClr val="tx1"/>
                </a:solidFill>
              </a:rPr>
              <a:t>inquiry-oriented</a:t>
            </a:r>
            <a:r>
              <a:rPr lang="de-DE" altLang="de-DE" sz="2000" b="1" dirty="0">
                <a:solidFill>
                  <a:schemeClr val="tx1"/>
                </a:solidFill>
              </a:rPr>
              <a:t> </a:t>
            </a:r>
            <a:r>
              <a:rPr lang="de-DE" altLang="de-DE" sz="2000" b="1" dirty="0" err="1">
                <a:solidFill>
                  <a:schemeClr val="tx1"/>
                </a:solidFill>
              </a:rPr>
              <a:t>activity</a:t>
            </a:r>
            <a:r>
              <a:rPr lang="de-DE" altLang="de-DE" sz="2000" b="1" dirty="0">
                <a:solidFill>
                  <a:schemeClr val="tx1"/>
                </a:solidFill>
              </a:rPr>
              <a:t> in </a:t>
            </a:r>
            <a:r>
              <a:rPr lang="de-DE" altLang="de-DE" sz="2000" b="1" dirty="0" err="1">
                <a:solidFill>
                  <a:schemeClr val="tx1"/>
                </a:solidFill>
              </a:rPr>
              <a:t>which</a:t>
            </a:r>
            <a:r>
              <a:rPr lang="de-DE" altLang="de-DE" sz="2000" b="1" dirty="0">
                <a:solidFill>
                  <a:schemeClr val="tx1"/>
                </a:solidFill>
              </a:rPr>
              <a:t> </a:t>
            </a:r>
            <a:r>
              <a:rPr lang="de-DE" altLang="de-DE" sz="2000" b="1" dirty="0" err="1">
                <a:solidFill>
                  <a:schemeClr val="tx1"/>
                </a:solidFill>
              </a:rPr>
              <a:t>some</a:t>
            </a:r>
            <a:r>
              <a:rPr lang="de-DE" altLang="de-DE" sz="2000" b="1" dirty="0">
                <a:solidFill>
                  <a:schemeClr val="tx1"/>
                </a:solidFill>
              </a:rPr>
              <a:t> </a:t>
            </a:r>
            <a:r>
              <a:rPr lang="de-DE" altLang="de-DE" sz="2000" b="1" dirty="0" err="1">
                <a:solidFill>
                  <a:schemeClr val="tx1"/>
                </a:solidFill>
              </a:rPr>
              <a:t>or</a:t>
            </a:r>
            <a:r>
              <a:rPr lang="de-DE" altLang="de-DE" sz="2000" b="1" dirty="0">
                <a:solidFill>
                  <a:schemeClr val="tx1"/>
                </a:solidFill>
              </a:rPr>
              <a:t> all </a:t>
            </a:r>
            <a:r>
              <a:rPr lang="de-DE" altLang="de-DE" sz="2000" b="1" dirty="0" err="1">
                <a:solidFill>
                  <a:schemeClr val="tx1"/>
                </a:solidFill>
              </a:rPr>
              <a:t>of</a:t>
            </a:r>
            <a:r>
              <a:rPr lang="de-DE" altLang="de-DE" sz="2000" b="1" dirty="0">
                <a:solidFill>
                  <a:schemeClr val="tx1"/>
                </a:solidFill>
              </a:rPr>
              <a:t> </a:t>
            </a:r>
            <a:r>
              <a:rPr lang="de-DE" altLang="de-DE" sz="2000" b="1" dirty="0" err="1">
                <a:solidFill>
                  <a:schemeClr val="tx1"/>
                </a:solidFill>
              </a:rPr>
              <a:t>the</a:t>
            </a:r>
            <a:r>
              <a:rPr lang="de-DE" altLang="de-DE" sz="2000" b="1" dirty="0">
                <a:solidFill>
                  <a:schemeClr val="tx1"/>
                </a:solidFill>
              </a:rPr>
              <a:t> </a:t>
            </a:r>
            <a:r>
              <a:rPr lang="de-DE" altLang="de-DE" sz="2000" b="1" dirty="0" err="1">
                <a:solidFill>
                  <a:schemeClr val="tx1"/>
                </a:solidFill>
              </a:rPr>
              <a:t>information</a:t>
            </a:r>
            <a:r>
              <a:rPr lang="de-DE" altLang="de-DE" sz="2000" b="1" dirty="0">
                <a:solidFill>
                  <a:schemeClr val="tx1"/>
                </a:solidFill>
              </a:rPr>
              <a:t> </a:t>
            </a:r>
            <a:r>
              <a:rPr lang="de-DE" altLang="de-DE" sz="2000" b="1" dirty="0" err="1">
                <a:solidFill>
                  <a:schemeClr val="tx1"/>
                </a:solidFill>
              </a:rPr>
              <a:t>that</a:t>
            </a:r>
            <a:r>
              <a:rPr lang="de-DE" altLang="de-DE" sz="2000" b="1" dirty="0">
                <a:solidFill>
                  <a:schemeClr val="tx1"/>
                </a:solidFill>
              </a:rPr>
              <a:t> </a:t>
            </a:r>
            <a:r>
              <a:rPr lang="de-DE" altLang="de-DE" sz="2000" b="1" dirty="0" err="1">
                <a:solidFill>
                  <a:schemeClr val="tx1"/>
                </a:solidFill>
              </a:rPr>
              <a:t>learners</a:t>
            </a:r>
            <a:r>
              <a:rPr lang="de-DE" altLang="de-DE" sz="2000" b="1" dirty="0">
                <a:solidFill>
                  <a:schemeClr val="tx1"/>
                </a:solidFill>
              </a:rPr>
              <a:t> </a:t>
            </a:r>
            <a:r>
              <a:rPr lang="de-DE" altLang="de-DE" sz="2000" b="1" dirty="0" err="1">
                <a:solidFill>
                  <a:schemeClr val="tx1"/>
                </a:solidFill>
              </a:rPr>
              <a:t>interact</a:t>
            </a:r>
            <a:r>
              <a:rPr lang="de-DE" altLang="de-DE" sz="2000" b="1" dirty="0">
                <a:solidFill>
                  <a:schemeClr val="tx1"/>
                </a:solidFill>
              </a:rPr>
              <a:t> </a:t>
            </a:r>
            <a:r>
              <a:rPr lang="de-DE" altLang="de-DE" sz="2000" b="1" dirty="0" err="1">
                <a:solidFill>
                  <a:schemeClr val="tx1"/>
                </a:solidFill>
              </a:rPr>
              <a:t>with</a:t>
            </a:r>
            <a:r>
              <a:rPr lang="de-DE" altLang="de-DE" sz="2000" b="1" dirty="0">
                <a:solidFill>
                  <a:schemeClr val="tx1"/>
                </a:solidFill>
              </a:rPr>
              <a:t> </a:t>
            </a:r>
            <a:r>
              <a:rPr lang="de-DE" altLang="de-DE" sz="2000" b="1" dirty="0" err="1">
                <a:solidFill>
                  <a:schemeClr val="tx1"/>
                </a:solidFill>
              </a:rPr>
              <a:t>comes</a:t>
            </a:r>
            <a:r>
              <a:rPr lang="de-DE" altLang="de-DE" sz="2000" b="1" dirty="0">
                <a:solidFill>
                  <a:schemeClr val="tx1"/>
                </a:solidFill>
              </a:rPr>
              <a:t> </a:t>
            </a:r>
            <a:r>
              <a:rPr lang="de-DE" altLang="de-DE" sz="2000" b="1" dirty="0" err="1">
                <a:solidFill>
                  <a:schemeClr val="tx1"/>
                </a:solidFill>
              </a:rPr>
              <a:t>from</a:t>
            </a:r>
            <a:r>
              <a:rPr lang="de-DE" altLang="de-DE" sz="2000" b="1" dirty="0">
                <a:solidFill>
                  <a:schemeClr val="tx1"/>
                </a:solidFill>
              </a:rPr>
              <a:t> </a:t>
            </a:r>
            <a:r>
              <a:rPr lang="de-DE" altLang="de-DE" sz="2000" b="1" dirty="0" err="1">
                <a:solidFill>
                  <a:schemeClr val="tx1"/>
                </a:solidFill>
              </a:rPr>
              <a:t>resources</a:t>
            </a:r>
            <a:r>
              <a:rPr lang="de-DE" altLang="de-DE" sz="2000" b="1" dirty="0">
                <a:solidFill>
                  <a:schemeClr val="tx1"/>
                </a:solidFill>
              </a:rPr>
              <a:t> on </a:t>
            </a:r>
            <a:r>
              <a:rPr lang="de-DE" altLang="de-DE" sz="2000" b="1" dirty="0" err="1">
                <a:solidFill>
                  <a:schemeClr val="tx1"/>
                </a:solidFill>
              </a:rPr>
              <a:t>the</a:t>
            </a:r>
            <a:r>
              <a:rPr lang="de-DE" altLang="de-DE" sz="2000" b="1" dirty="0">
                <a:solidFill>
                  <a:schemeClr val="tx1"/>
                </a:solidFill>
              </a:rPr>
              <a:t> </a:t>
            </a:r>
            <a:r>
              <a:rPr lang="de-DE" altLang="de-DE" sz="2000" b="1" dirty="0" err="1">
                <a:solidFill>
                  <a:schemeClr val="tx1"/>
                </a:solidFill>
              </a:rPr>
              <a:t>internet</a:t>
            </a:r>
            <a:r>
              <a:rPr lang="en-US" altLang="de-DE" sz="2000" b="1" dirty="0">
                <a:solidFill>
                  <a:schemeClr val="tx1"/>
                </a:solidFill>
              </a:rPr>
              <a:t>” </a:t>
            </a:r>
            <a:r>
              <a:rPr lang="en-US" altLang="de-DE" sz="1400" b="1" dirty="0">
                <a:solidFill>
                  <a:schemeClr val="tx1"/>
                </a:solidFill>
              </a:rPr>
              <a:t>(Dodge, 1995, </a:t>
            </a:r>
            <a:r>
              <a:rPr lang="en-US" altLang="de-DE" sz="1400" b="1" dirty="0" err="1">
                <a:solidFill>
                  <a:schemeClr val="tx1"/>
                </a:solidFill>
              </a:rPr>
              <a:t>o.S.</a:t>
            </a:r>
            <a:r>
              <a:rPr lang="en-US" altLang="de-DE" sz="1400" b="1" dirty="0">
                <a:solidFill>
                  <a:schemeClr val="tx1"/>
                </a:solidFill>
              </a:rPr>
              <a:t>)</a:t>
            </a:r>
          </a:p>
          <a:p>
            <a:pPr lvl="1" eaLnBrk="1" hangingPunct="1">
              <a:buFontTx/>
              <a:buChar char="•"/>
            </a:pPr>
            <a:r>
              <a:rPr lang="de-DE" altLang="de-DE" sz="2000" b="1" dirty="0">
                <a:solidFill>
                  <a:schemeClr val="tx1"/>
                </a:solidFill>
              </a:rPr>
              <a:t>„A </a:t>
            </a:r>
            <a:r>
              <a:rPr lang="de-DE" altLang="de-DE" sz="2000" b="1" dirty="0" err="1">
                <a:solidFill>
                  <a:schemeClr val="tx1"/>
                </a:solidFill>
              </a:rPr>
              <a:t>WebQuest</a:t>
            </a:r>
            <a:r>
              <a:rPr lang="de-DE" altLang="de-DE" sz="2000" b="1" dirty="0">
                <a:solidFill>
                  <a:schemeClr val="tx1"/>
                </a:solidFill>
              </a:rPr>
              <a:t> </a:t>
            </a:r>
            <a:r>
              <a:rPr lang="de-DE" altLang="de-DE" sz="2000" b="1" dirty="0" err="1">
                <a:solidFill>
                  <a:schemeClr val="tx1"/>
                </a:solidFill>
              </a:rPr>
              <a:t>is</a:t>
            </a:r>
            <a:r>
              <a:rPr lang="de-DE" altLang="de-DE" sz="2000" b="1" dirty="0">
                <a:solidFill>
                  <a:schemeClr val="tx1"/>
                </a:solidFill>
              </a:rPr>
              <a:t> an </a:t>
            </a:r>
            <a:r>
              <a:rPr lang="de-DE" altLang="de-DE" sz="2000" b="1" dirty="0" err="1">
                <a:solidFill>
                  <a:schemeClr val="tx1"/>
                </a:solidFill>
              </a:rPr>
              <a:t>inquiry-oriented</a:t>
            </a:r>
            <a:r>
              <a:rPr lang="de-DE" altLang="de-DE" sz="2000" b="1" dirty="0">
                <a:solidFill>
                  <a:schemeClr val="tx1"/>
                </a:solidFill>
              </a:rPr>
              <a:t> </a:t>
            </a:r>
            <a:r>
              <a:rPr lang="de-DE" altLang="de-DE" sz="2000" b="1" dirty="0" err="1">
                <a:solidFill>
                  <a:schemeClr val="tx1"/>
                </a:solidFill>
              </a:rPr>
              <a:t>lesson</a:t>
            </a:r>
            <a:r>
              <a:rPr lang="de-DE" altLang="de-DE" sz="2000" b="1" dirty="0">
                <a:solidFill>
                  <a:schemeClr val="tx1"/>
                </a:solidFill>
              </a:rPr>
              <a:t> </a:t>
            </a:r>
            <a:r>
              <a:rPr lang="de-DE" altLang="de-DE" sz="2000" b="1" dirty="0" err="1">
                <a:solidFill>
                  <a:schemeClr val="tx1"/>
                </a:solidFill>
              </a:rPr>
              <a:t>format</a:t>
            </a:r>
            <a:r>
              <a:rPr lang="de-DE" altLang="de-DE" sz="2000" b="1" dirty="0">
                <a:solidFill>
                  <a:schemeClr val="tx1"/>
                </a:solidFill>
              </a:rPr>
              <a:t> in </a:t>
            </a:r>
            <a:r>
              <a:rPr lang="de-DE" altLang="de-DE" sz="2000" b="1" dirty="0" err="1">
                <a:solidFill>
                  <a:schemeClr val="tx1"/>
                </a:solidFill>
              </a:rPr>
              <a:t>which</a:t>
            </a:r>
            <a:r>
              <a:rPr lang="de-DE" altLang="de-DE" sz="2000" b="1" dirty="0">
                <a:solidFill>
                  <a:schemeClr val="tx1"/>
                </a:solidFill>
              </a:rPr>
              <a:t> </a:t>
            </a:r>
            <a:r>
              <a:rPr lang="de-DE" altLang="de-DE" sz="2000" b="1" dirty="0" err="1">
                <a:solidFill>
                  <a:schemeClr val="tx1"/>
                </a:solidFill>
              </a:rPr>
              <a:t>most</a:t>
            </a:r>
            <a:r>
              <a:rPr lang="de-DE" altLang="de-DE" sz="2000" b="1" dirty="0">
                <a:solidFill>
                  <a:schemeClr val="tx1"/>
                </a:solidFill>
              </a:rPr>
              <a:t> </a:t>
            </a:r>
            <a:r>
              <a:rPr lang="de-DE" altLang="de-DE" sz="2000" b="1" dirty="0" err="1">
                <a:solidFill>
                  <a:schemeClr val="tx1"/>
                </a:solidFill>
              </a:rPr>
              <a:t>or</a:t>
            </a:r>
            <a:r>
              <a:rPr lang="de-DE" altLang="de-DE" sz="2000" b="1" dirty="0">
                <a:solidFill>
                  <a:schemeClr val="tx1"/>
                </a:solidFill>
              </a:rPr>
              <a:t> all </a:t>
            </a:r>
            <a:r>
              <a:rPr lang="de-DE" altLang="de-DE" sz="2000" b="1" dirty="0" err="1">
                <a:solidFill>
                  <a:schemeClr val="tx1"/>
                </a:solidFill>
              </a:rPr>
              <a:t>the</a:t>
            </a:r>
            <a:r>
              <a:rPr lang="de-DE" altLang="de-DE" sz="2000" b="1" dirty="0">
                <a:solidFill>
                  <a:schemeClr val="tx1"/>
                </a:solidFill>
              </a:rPr>
              <a:t> </a:t>
            </a:r>
            <a:r>
              <a:rPr lang="de-DE" altLang="de-DE" sz="2000" b="1" dirty="0" err="1">
                <a:solidFill>
                  <a:schemeClr val="tx1"/>
                </a:solidFill>
              </a:rPr>
              <a:t>information</a:t>
            </a:r>
            <a:r>
              <a:rPr lang="de-DE" altLang="de-DE" sz="2000" b="1" dirty="0">
                <a:solidFill>
                  <a:schemeClr val="tx1"/>
                </a:solidFill>
              </a:rPr>
              <a:t> </a:t>
            </a:r>
            <a:r>
              <a:rPr lang="de-DE" altLang="de-DE" sz="2000" b="1" dirty="0" err="1">
                <a:solidFill>
                  <a:schemeClr val="tx1"/>
                </a:solidFill>
              </a:rPr>
              <a:t>that</a:t>
            </a:r>
            <a:r>
              <a:rPr lang="de-DE" altLang="de-DE" sz="2000" b="1" dirty="0">
                <a:solidFill>
                  <a:schemeClr val="tx1"/>
                </a:solidFill>
              </a:rPr>
              <a:t> </a:t>
            </a:r>
            <a:r>
              <a:rPr lang="de-DE" altLang="de-DE" sz="2000" b="1" dirty="0" err="1">
                <a:solidFill>
                  <a:schemeClr val="tx1"/>
                </a:solidFill>
              </a:rPr>
              <a:t>learners</a:t>
            </a:r>
            <a:r>
              <a:rPr lang="de-DE" altLang="de-DE" sz="2000" b="1" dirty="0">
                <a:solidFill>
                  <a:schemeClr val="tx1"/>
                </a:solidFill>
              </a:rPr>
              <a:t> </a:t>
            </a:r>
            <a:r>
              <a:rPr lang="de-DE" altLang="de-DE" sz="2000" b="1" dirty="0" err="1">
                <a:solidFill>
                  <a:schemeClr val="tx1"/>
                </a:solidFill>
              </a:rPr>
              <a:t>work</a:t>
            </a:r>
            <a:r>
              <a:rPr lang="de-DE" altLang="de-DE" sz="2000" b="1" dirty="0">
                <a:solidFill>
                  <a:schemeClr val="tx1"/>
                </a:solidFill>
              </a:rPr>
              <a:t> </a:t>
            </a:r>
            <a:r>
              <a:rPr lang="de-DE" altLang="de-DE" sz="2000" b="1" dirty="0" err="1">
                <a:solidFill>
                  <a:schemeClr val="tx1"/>
                </a:solidFill>
              </a:rPr>
              <a:t>with</a:t>
            </a:r>
            <a:r>
              <a:rPr lang="de-DE" altLang="de-DE" sz="2000" b="1" dirty="0">
                <a:solidFill>
                  <a:schemeClr val="tx1"/>
                </a:solidFill>
              </a:rPr>
              <a:t> </a:t>
            </a:r>
            <a:r>
              <a:rPr lang="de-DE" altLang="de-DE" sz="2000" b="1" dirty="0" err="1">
                <a:solidFill>
                  <a:schemeClr val="tx1"/>
                </a:solidFill>
              </a:rPr>
              <a:t>comes</a:t>
            </a:r>
            <a:r>
              <a:rPr lang="de-DE" altLang="de-DE" sz="2000" b="1" dirty="0">
                <a:solidFill>
                  <a:schemeClr val="tx1"/>
                </a:solidFill>
              </a:rPr>
              <a:t> </a:t>
            </a:r>
            <a:r>
              <a:rPr lang="de-DE" altLang="de-DE" sz="2000" b="1" dirty="0" err="1">
                <a:solidFill>
                  <a:schemeClr val="tx1"/>
                </a:solidFill>
              </a:rPr>
              <a:t>from</a:t>
            </a:r>
            <a:r>
              <a:rPr lang="de-DE" altLang="de-DE" sz="2000" b="1" dirty="0">
                <a:solidFill>
                  <a:schemeClr val="tx1"/>
                </a:solidFill>
              </a:rPr>
              <a:t> </a:t>
            </a:r>
            <a:r>
              <a:rPr lang="de-DE" altLang="de-DE" sz="2000" b="1" dirty="0" err="1">
                <a:solidFill>
                  <a:schemeClr val="tx1"/>
                </a:solidFill>
              </a:rPr>
              <a:t>the</a:t>
            </a:r>
            <a:r>
              <a:rPr lang="de-DE" altLang="de-DE" sz="2000" b="1" dirty="0">
                <a:solidFill>
                  <a:schemeClr val="tx1"/>
                </a:solidFill>
              </a:rPr>
              <a:t> web </a:t>
            </a:r>
            <a:r>
              <a:rPr lang="en-US" altLang="de-DE" sz="2000" b="1" dirty="0">
                <a:solidFill>
                  <a:schemeClr val="tx1"/>
                </a:solidFill>
              </a:rPr>
              <a:t>” </a:t>
            </a:r>
            <a:r>
              <a:rPr lang="en-US" altLang="de-DE" sz="1400" b="1" dirty="0">
                <a:solidFill>
                  <a:schemeClr val="tx1"/>
                </a:solidFill>
              </a:rPr>
              <a:t>(Dodge, 2007, </a:t>
            </a:r>
            <a:r>
              <a:rPr lang="en-US" altLang="de-DE" sz="1400" b="1" dirty="0" err="1">
                <a:solidFill>
                  <a:schemeClr val="tx1"/>
                </a:solidFill>
              </a:rPr>
              <a:t>o.S</a:t>
            </a:r>
            <a:r>
              <a:rPr lang="en-US" altLang="de-DE" sz="1400" b="1" dirty="0">
                <a:solidFill>
                  <a:schemeClr val="tx1"/>
                </a:solidFill>
              </a:rPr>
              <a:t>)</a:t>
            </a:r>
            <a:endParaRPr lang="de-DE" altLang="de-DE" b="1" dirty="0"/>
          </a:p>
          <a:p>
            <a:pPr lvl="1" eaLnBrk="1" hangingPunct="1">
              <a:buFontTx/>
              <a:buChar char="•"/>
            </a:pPr>
            <a:r>
              <a:rPr lang="de-DE" altLang="de-DE" sz="2000" b="1" dirty="0">
                <a:solidFill>
                  <a:schemeClr val="tx1"/>
                </a:solidFill>
              </a:rPr>
              <a:t>„Aktive[s] Erforschen von interessanten Fragestellungen, wobei die Arbeit in Gruppen erfolgt und auf authentischen Texten und Quellen beruht. Primär sind diese Quellen auf dem Internet zugänglich und werden dort abgerufen (allerdings kann man natürlich auch weiteres Material aus Büchern und Zeitschriften, eigene Fotos etc. benutzen)“ </a:t>
            </a:r>
            <a:r>
              <a:rPr lang="de-DE" altLang="de-DE" sz="1400" b="1" dirty="0">
                <a:solidFill>
                  <a:schemeClr val="tx1"/>
                </a:solidFill>
              </a:rPr>
              <a:t>(Günther &amp; Moser, o.J., </a:t>
            </a:r>
            <a:r>
              <a:rPr lang="de-DE" altLang="de-DE" sz="1400" b="1" dirty="0" err="1">
                <a:solidFill>
                  <a:schemeClr val="tx1"/>
                </a:solidFill>
              </a:rPr>
              <a:t>o.S</a:t>
            </a:r>
            <a:r>
              <a:rPr lang="de-DE" altLang="de-DE" sz="1400" b="1" dirty="0">
                <a:solidFill>
                  <a:schemeClr val="tx1"/>
                </a:solidFill>
              </a:rPr>
              <a:t>.</a:t>
            </a:r>
            <a:r>
              <a:rPr lang="en-US" altLang="de-DE" sz="1400" b="1" dirty="0">
                <a:solidFill>
                  <a:schemeClr val="tx1"/>
                </a:solidFill>
              </a:rPr>
              <a:t>)</a:t>
            </a:r>
            <a:r>
              <a:rPr lang="de-DE" altLang="de-DE" sz="1400" b="1" dirty="0">
                <a:solidFill>
                  <a:schemeClr val="tx1"/>
                </a:solidFill>
              </a:rPr>
              <a:t> </a:t>
            </a:r>
            <a:endParaRPr lang="en-US" altLang="de-DE" sz="1400" b="1" dirty="0">
              <a:solidFill>
                <a:schemeClr val="tx1"/>
              </a:solidFill>
            </a:endParaRPr>
          </a:p>
        </p:txBody>
      </p:sp>
      <p:sp>
        <p:nvSpPr>
          <p:cNvPr id="10243" name="Rectangle 1026"/>
          <p:cNvSpPr>
            <a:spLocks noGrp="1" noChangeArrowheads="1"/>
          </p:cNvSpPr>
          <p:nvPr>
            <p:ph type="title" idx="4294967295"/>
          </p:nvPr>
        </p:nvSpPr>
        <p:spPr>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dirty="0"/>
              <a:t>10 Sonstige Internet-Nutzungen</a:t>
            </a:r>
          </a:p>
        </p:txBody>
      </p:sp>
      <p:sp>
        <p:nvSpPr>
          <p:cNvPr id="10244" name="Fußzeilenplatzhalter 5"/>
          <p:cNvSpPr txBox="1">
            <a:spLocks noGrp="1"/>
          </p:cNvSpPr>
          <p:nvPr/>
        </p:nvSpPr>
        <p:spPr bwMode="auto">
          <a:xfrm>
            <a:off x="1692275" y="6448425"/>
            <a:ext cx="57594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de-DE" altLang="de-DE"/>
              <a:t>F.-J. Scharfenberg, Didaktik Biologie; W. Wagner, Didaktik Chemie</a:t>
            </a:r>
          </a:p>
        </p:txBody>
      </p:sp>
      <p:sp>
        <p:nvSpPr>
          <p:cNvPr id="184325" name="Rectangle 5"/>
          <p:cNvSpPr>
            <a:spLocks noChangeArrowheads="1"/>
          </p:cNvSpPr>
          <p:nvPr/>
        </p:nvSpPr>
        <p:spPr bwMode="auto">
          <a:xfrm>
            <a:off x="5672138" y="2085975"/>
            <a:ext cx="942975" cy="257175"/>
          </a:xfrm>
          <a:prstGeom prst="rect">
            <a:avLst/>
          </a:prstGeom>
          <a:noFill/>
          <a:ln w="28575" algn="ctr">
            <a:solidFill>
              <a:schemeClr val="hlink"/>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endParaRPr lang="de-DE" altLang="de-DE"/>
          </a:p>
        </p:txBody>
      </p:sp>
      <p:sp>
        <p:nvSpPr>
          <p:cNvPr id="184326" name="Rectangle 6"/>
          <p:cNvSpPr>
            <a:spLocks noChangeArrowheads="1"/>
          </p:cNvSpPr>
          <p:nvPr/>
        </p:nvSpPr>
        <p:spPr bwMode="auto">
          <a:xfrm>
            <a:off x="5643563" y="3043238"/>
            <a:ext cx="900112" cy="271462"/>
          </a:xfrm>
          <a:prstGeom prst="rect">
            <a:avLst/>
          </a:prstGeom>
          <a:noFill/>
          <a:ln w="28575" algn="ctr">
            <a:solidFill>
              <a:schemeClr val="hlink"/>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endParaRPr lang="de-DE" altLang="de-DE"/>
          </a:p>
        </p:txBody>
      </p:sp>
      <p:sp>
        <p:nvSpPr>
          <p:cNvPr id="184327" name="Rectangle 7"/>
          <p:cNvSpPr>
            <a:spLocks noChangeArrowheads="1"/>
          </p:cNvSpPr>
          <p:nvPr/>
        </p:nvSpPr>
        <p:spPr bwMode="auto">
          <a:xfrm>
            <a:off x="2517775" y="4332288"/>
            <a:ext cx="5907088" cy="269875"/>
          </a:xfrm>
          <a:prstGeom prst="rect">
            <a:avLst/>
          </a:prstGeom>
          <a:noFill/>
          <a:ln w="28575" algn="ctr">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endParaRPr lang="de-DE" altLang="de-DE"/>
          </a:p>
        </p:txBody>
      </p:sp>
      <p:sp>
        <p:nvSpPr>
          <p:cNvPr id="184328" name="Rectangle 8"/>
          <p:cNvSpPr>
            <a:spLocks noChangeArrowheads="1"/>
          </p:cNvSpPr>
          <p:nvPr/>
        </p:nvSpPr>
        <p:spPr bwMode="auto">
          <a:xfrm>
            <a:off x="1247775" y="4602163"/>
            <a:ext cx="2441575" cy="315912"/>
          </a:xfrm>
          <a:prstGeom prst="rect">
            <a:avLst/>
          </a:prstGeom>
          <a:noFill/>
          <a:ln w="28575" algn="ctr">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endParaRPr lang="de-DE" altLang="de-DE"/>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0963">
                                            <p:txEl>
                                              <p:pRg st="3" end="3"/>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0963">
                                            <p:txEl>
                                              <p:pRg st="4" end="4"/>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432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432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0963">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432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43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25" grpId="0" animBg="1"/>
      <p:bldP spid="184326" grpId="0" animBg="1"/>
      <p:bldP spid="184327" grpId="0" animBg="1"/>
      <p:bldP spid="184328"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3" name="Rectangle 1027"/>
          <p:cNvSpPr>
            <a:spLocks noGrp="1" noChangeArrowheads="1"/>
          </p:cNvSpPr>
          <p:nvPr>
            <p:ph idx="4294967295"/>
          </p:nvPr>
        </p:nvSpPr>
        <p:spPr>
          <a:xfrm>
            <a:off x="250825" y="568325"/>
            <a:ext cx="8893175" cy="5373688"/>
          </a:xfrm>
        </p:spPr>
        <p:txBody>
          <a:bodyPr/>
          <a:lstStyle/>
          <a:p>
            <a:pPr eaLnBrk="1" hangingPunct="1">
              <a:buFontTx/>
              <a:buNone/>
            </a:pPr>
            <a:r>
              <a:rPr lang="de-DE" altLang="de-DE" sz="2800" b="1" dirty="0">
                <a:cs typeface="Times New Roman" panose="02020603050405020304" pitchFamily="18" charset="0"/>
              </a:rPr>
              <a:t>10.1.1 Schüler-Ebene</a:t>
            </a:r>
          </a:p>
          <a:p>
            <a:pPr lvl="1" eaLnBrk="1" hangingPunct="1">
              <a:buFontTx/>
              <a:buNone/>
            </a:pPr>
            <a:r>
              <a:rPr lang="de-DE" altLang="de-DE" sz="2400" b="1" dirty="0">
                <a:solidFill>
                  <a:schemeClr val="tx1"/>
                </a:solidFill>
                <a:cs typeface="Times New Roman" panose="02020603050405020304" pitchFamily="18" charset="0"/>
              </a:rPr>
              <a:t>Web-</a:t>
            </a:r>
            <a:r>
              <a:rPr lang="de-DE" altLang="de-DE" sz="2400" b="1" dirty="0" err="1">
                <a:solidFill>
                  <a:schemeClr val="tx1"/>
                </a:solidFill>
                <a:cs typeface="Times New Roman" panose="02020603050405020304" pitchFamily="18" charset="0"/>
              </a:rPr>
              <a:t>Quests</a:t>
            </a:r>
            <a:r>
              <a:rPr lang="de-DE" altLang="de-DE" sz="2400" b="1" dirty="0">
                <a:solidFill>
                  <a:schemeClr val="tx1"/>
                </a:solidFill>
                <a:cs typeface="Times New Roman" panose="02020603050405020304" pitchFamily="18" charset="0"/>
              </a:rPr>
              <a:t> – Ziele</a:t>
            </a:r>
            <a:endParaRPr lang="de-DE" altLang="de-DE" sz="2400" dirty="0">
              <a:solidFill>
                <a:schemeClr val="tx1"/>
              </a:solidFill>
              <a:cs typeface="Times New Roman" panose="02020603050405020304" pitchFamily="18" charset="0"/>
            </a:endParaRPr>
          </a:p>
          <a:p>
            <a:pPr lvl="1" eaLnBrk="1" hangingPunct="1">
              <a:buFontTx/>
              <a:buChar char="•"/>
            </a:pPr>
            <a:r>
              <a:rPr lang="de-DE" altLang="de-DE" sz="2000" b="1" dirty="0">
                <a:solidFill>
                  <a:schemeClr val="tx1"/>
                </a:solidFill>
              </a:rPr>
              <a:t>Lernarrangements zur Förderung von selbständigem und selbst organisiertem Lernen</a:t>
            </a:r>
            <a:br>
              <a:rPr lang="de-DE" altLang="de-DE" sz="2000" b="1" dirty="0">
                <a:solidFill>
                  <a:schemeClr val="tx1"/>
                </a:solidFill>
              </a:rPr>
            </a:br>
            <a:r>
              <a:rPr lang="de-DE" altLang="de-DE" sz="2000" b="1" dirty="0" smtClean="0">
                <a:solidFill>
                  <a:schemeClr val="tx1"/>
                </a:solidFill>
                <a:sym typeface="Wingdings" panose="05000000000000000000" pitchFamily="2" charset="2"/>
              </a:rPr>
              <a:t>intensive </a:t>
            </a:r>
            <a:r>
              <a:rPr lang="de-DE" altLang="de-DE" sz="2000" b="1" dirty="0">
                <a:solidFill>
                  <a:schemeClr val="tx1"/>
                </a:solidFill>
                <a:sym typeface="Wingdings" panose="05000000000000000000" pitchFamily="2" charset="2"/>
              </a:rPr>
              <a:t>Auseinandersetzung mit einem Thema</a:t>
            </a:r>
          </a:p>
          <a:p>
            <a:pPr lvl="1" eaLnBrk="1" hangingPunct="1">
              <a:buFontTx/>
              <a:buChar char="•"/>
            </a:pPr>
            <a:r>
              <a:rPr lang="de-DE" altLang="de-DE" sz="2000" b="1" dirty="0">
                <a:solidFill>
                  <a:schemeClr val="tx1"/>
                </a:solidFill>
                <a:sym typeface="Wingdings" panose="05000000000000000000" pitchFamily="2" charset="2"/>
              </a:rPr>
              <a:t>Dokumentation der Auseinandersetzung</a:t>
            </a:r>
            <a:br>
              <a:rPr lang="de-DE" altLang="de-DE" sz="2000" b="1" dirty="0">
                <a:solidFill>
                  <a:schemeClr val="tx1"/>
                </a:solidFill>
                <a:sym typeface="Wingdings" panose="05000000000000000000" pitchFamily="2" charset="2"/>
              </a:rPr>
            </a:br>
            <a:r>
              <a:rPr lang="de-DE" altLang="de-DE" sz="2000" b="1" dirty="0" smtClean="0">
                <a:solidFill>
                  <a:schemeClr val="tx1"/>
                </a:solidFill>
                <a:sym typeface="Wingdings" panose="05000000000000000000" pitchFamily="2" charset="2"/>
              </a:rPr>
              <a:t>Weg </a:t>
            </a:r>
            <a:r>
              <a:rPr lang="de-DE" altLang="de-DE" sz="2000" b="1" dirty="0">
                <a:solidFill>
                  <a:schemeClr val="tx1"/>
                </a:solidFill>
                <a:sym typeface="Wingdings" panose="05000000000000000000" pitchFamily="2" charset="2"/>
              </a:rPr>
              <a:t>ist </a:t>
            </a:r>
            <a:r>
              <a:rPr lang="de-DE" altLang="de-DE" sz="2000" b="1" i="1" dirty="0">
                <a:solidFill>
                  <a:schemeClr val="tx1"/>
                </a:solidFill>
                <a:sym typeface="Wingdings" panose="05000000000000000000" pitchFamily="2" charset="2"/>
              </a:rPr>
              <a:t>ein</a:t>
            </a:r>
            <a:r>
              <a:rPr lang="de-DE" altLang="de-DE" sz="2000" b="1" dirty="0">
                <a:solidFill>
                  <a:schemeClr val="tx1"/>
                </a:solidFill>
                <a:sym typeface="Wingdings" panose="05000000000000000000" pitchFamily="2" charset="2"/>
              </a:rPr>
              <a:t> Ziel (prozessorientiert)</a:t>
            </a:r>
          </a:p>
          <a:p>
            <a:pPr lvl="1" eaLnBrk="1" hangingPunct="1">
              <a:buFontTx/>
              <a:buChar char="•"/>
            </a:pPr>
            <a:r>
              <a:rPr lang="de-DE" altLang="de-DE" sz="2000" b="1" dirty="0">
                <a:solidFill>
                  <a:schemeClr val="tx1"/>
                </a:solidFill>
                <a:sym typeface="Wingdings" panose="05000000000000000000" pitchFamily="2" charset="2"/>
              </a:rPr>
              <a:t>Präsentation der Ergebnisse</a:t>
            </a:r>
            <a:br>
              <a:rPr lang="de-DE" altLang="de-DE" sz="2000" b="1" dirty="0">
                <a:solidFill>
                  <a:schemeClr val="tx1"/>
                </a:solidFill>
                <a:sym typeface="Wingdings" panose="05000000000000000000" pitchFamily="2" charset="2"/>
              </a:rPr>
            </a:br>
            <a:r>
              <a:rPr lang="de-DE" altLang="de-DE" sz="2000" b="1" dirty="0" smtClean="0">
                <a:solidFill>
                  <a:schemeClr val="tx1"/>
                </a:solidFill>
                <a:sym typeface="Wingdings" panose="05000000000000000000" pitchFamily="2" charset="2"/>
              </a:rPr>
              <a:t>primär </a:t>
            </a:r>
            <a:r>
              <a:rPr lang="de-DE" altLang="de-DE" sz="2000" b="1" dirty="0">
                <a:solidFill>
                  <a:schemeClr val="tx1"/>
                </a:solidFill>
                <a:sym typeface="Wingdings" panose="05000000000000000000" pitchFamily="2" charset="2"/>
              </a:rPr>
              <a:t>wieder im Netz (produktorientiert) </a:t>
            </a:r>
            <a:r>
              <a:rPr lang="de-DE" altLang="de-DE" sz="1400" b="1" dirty="0">
                <a:solidFill>
                  <a:schemeClr val="tx1"/>
                </a:solidFill>
              </a:rPr>
              <a:t> </a:t>
            </a:r>
            <a:r>
              <a:rPr lang="en-US" altLang="de-DE" sz="1400" b="1" dirty="0">
                <a:solidFill>
                  <a:schemeClr val="tx1"/>
                </a:solidFill>
              </a:rPr>
              <a:t>(</a:t>
            </a:r>
            <a:r>
              <a:rPr lang="en-US" altLang="de-DE" sz="1400" b="1" dirty="0" err="1">
                <a:solidFill>
                  <a:schemeClr val="tx1"/>
                </a:solidFill>
              </a:rPr>
              <a:t>Günther</a:t>
            </a:r>
            <a:r>
              <a:rPr lang="en-US" altLang="de-DE" sz="1400" b="1" dirty="0">
                <a:solidFill>
                  <a:schemeClr val="tx1"/>
                </a:solidFill>
              </a:rPr>
              <a:t> &amp; Moser, </a:t>
            </a:r>
            <a:r>
              <a:rPr lang="en-US" altLang="de-DE" sz="1400" b="1" dirty="0" err="1">
                <a:solidFill>
                  <a:schemeClr val="tx1"/>
                </a:solidFill>
              </a:rPr>
              <a:t>o.J.</a:t>
            </a:r>
            <a:r>
              <a:rPr lang="en-US" altLang="de-DE" sz="1400" b="1" dirty="0">
                <a:solidFill>
                  <a:schemeClr val="tx1"/>
                </a:solidFill>
              </a:rPr>
              <a:t>)</a:t>
            </a:r>
          </a:p>
        </p:txBody>
      </p:sp>
      <p:sp>
        <p:nvSpPr>
          <p:cNvPr id="12291" name="Rectangle 1026"/>
          <p:cNvSpPr>
            <a:spLocks noGrp="1" noChangeArrowheads="1"/>
          </p:cNvSpPr>
          <p:nvPr>
            <p:ph type="title" idx="4294967295"/>
          </p:nvPr>
        </p:nvSpPr>
        <p:spPr>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a:t>10 Sonstige Internet-Nutzungen</a:t>
            </a:r>
          </a:p>
        </p:txBody>
      </p:sp>
      <p:sp>
        <p:nvSpPr>
          <p:cNvPr id="12292" name="Fußzeilenplatzhalter 5"/>
          <p:cNvSpPr txBox="1">
            <a:spLocks noGrp="1"/>
          </p:cNvSpPr>
          <p:nvPr/>
        </p:nvSpPr>
        <p:spPr bwMode="auto">
          <a:xfrm>
            <a:off x="1692275" y="6448425"/>
            <a:ext cx="57594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de-DE" altLang="de-DE"/>
              <a:t>F.-J. Scharfenberg, Didaktik Biologie; W. Wagner, Didaktik Chemie</a:t>
            </a:r>
          </a:p>
        </p:txBody>
      </p:sp>
      <p:sp>
        <p:nvSpPr>
          <p:cNvPr id="178182" name="Text Box 6"/>
          <p:cNvSpPr txBox="1">
            <a:spLocks noChangeArrowheads="1"/>
          </p:cNvSpPr>
          <p:nvPr/>
        </p:nvSpPr>
        <p:spPr bwMode="auto">
          <a:xfrm rot="-680815">
            <a:off x="2160588" y="1751013"/>
            <a:ext cx="4841875" cy="457200"/>
          </a:xfrm>
          <a:prstGeom prst="rect">
            <a:avLst/>
          </a:prstGeom>
          <a:solidFill>
            <a:srgbClr val="D3FDA1">
              <a:alpha val="50195"/>
            </a:srgbClr>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de-DE" altLang="de-DE" sz="2400" b="1" dirty="0"/>
              <a:t>Konstruktivismus – </a:t>
            </a:r>
            <a:r>
              <a:rPr lang="de-DE" altLang="de-DE" sz="2400" b="1" dirty="0" err="1"/>
              <a:t>basic</a:t>
            </a:r>
            <a:r>
              <a:rPr lang="de-DE" altLang="de-DE" sz="2400" b="1" dirty="0"/>
              <a:t> </a:t>
            </a:r>
            <a:r>
              <a:rPr lang="de-DE" altLang="de-DE" sz="2400" b="1" dirty="0" err="1"/>
              <a:t>needs</a:t>
            </a:r>
            <a:endParaRPr lang="de-DE" altLang="de-DE" sz="2400" b="1" dirty="0"/>
          </a:p>
        </p:txBody>
      </p:sp>
      <p:sp>
        <p:nvSpPr>
          <p:cNvPr id="178183" name="Text Box 7"/>
          <p:cNvSpPr txBox="1">
            <a:spLocks noChangeArrowheads="1"/>
          </p:cNvSpPr>
          <p:nvPr/>
        </p:nvSpPr>
        <p:spPr bwMode="auto">
          <a:xfrm rot="-680815">
            <a:off x="3646488" y="2519363"/>
            <a:ext cx="1862137" cy="457200"/>
          </a:xfrm>
          <a:prstGeom prst="rect">
            <a:avLst/>
          </a:prstGeom>
          <a:solidFill>
            <a:srgbClr val="D3FDA1">
              <a:alpha val="50195"/>
            </a:srgbClr>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de-DE" altLang="de-DE" sz="2400" b="1"/>
              <a:t>Meta-ebene</a:t>
            </a:r>
          </a:p>
        </p:txBody>
      </p:sp>
      <p:sp>
        <p:nvSpPr>
          <p:cNvPr id="178184" name="Text Box 8"/>
          <p:cNvSpPr txBox="1">
            <a:spLocks noChangeArrowheads="1"/>
          </p:cNvSpPr>
          <p:nvPr/>
        </p:nvSpPr>
        <p:spPr bwMode="auto">
          <a:xfrm rot="-680815">
            <a:off x="3606800" y="3281363"/>
            <a:ext cx="1928813" cy="457200"/>
          </a:xfrm>
          <a:prstGeom prst="rect">
            <a:avLst/>
          </a:prstGeom>
          <a:solidFill>
            <a:srgbClr val="D3FDA1">
              <a:alpha val="50195"/>
            </a:srgbClr>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de-DE" altLang="de-DE" sz="2400" b="1"/>
              <a:t>basic needs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0963">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818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096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818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096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81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182" grpId="0" animBg="1"/>
      <p:bldP spid="178183" grpId="0" animBg="1"/>
      <p:bldP spid="178184"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3" name="Rectangle 1027"/>
          <p:cNvSpPr>
            <a:spLocks noGrp="1" noChangeArrowheads="1"/>
          </p:cNvSpPr>
          <p:nvPr>
            <p:ph idx="4294967295"/>
          </p:nvPr>
        </p:nvSpPr>
        <p:spPr>
          <a:xfrm>
            <a:off x="250825" y="617309"/>
            <a:ext cx="8893175" cy="680811"/>
          </a:xfrm>
        </p:spPr>
        <p:txBody>
          <a:bodyPr/>
          <a:lstStyle/>
          <a:p>
            <a:pPr eaLnBrk="1" hangingPunct="1">
              <a:buFontTx/>
              <a:buNone/>
            </a:pPr>
            <a:r>
              <a:rPr lang="de-DE" sz="2000" b="1" dirty="0">
                <a:cs typeface="Times New Roman" pitchFamily="18" charset="0"/>
              </a:rPr>
              <a:t>Ablauf </a:t>
            </a:r>
            <a:r>
              <a:rPr lang="de-DE" sz="2000" b="1" dirty="0" err="1">
                <a:cs typeface="Times New Roman" pitchFamily="18" charset="0"/>
              </a:rPr>
              <a:t>WebQuest</a:t>
            </a:r>
            <a:r>
              <a:rPr lang="de-DE" sz="2000" b="1" dirty="0">
                <a:cs typeface="Times New Roman" pitchFamily="18" charset="0"/>
              </a:rPr>
              <a:t>:</a:t>
            </a:r>
          </a:p>
        </p:txBody>
      </p:sp>
      <p:sp>
        <p:nvSpPr>
          <p:cNvPr id="180227" name="Rectangle 1026"/>
          <p:cNvSpPr>
            <a:spLocks noGrp="1" noChangeArrowheads="1"/>
          </p:cNvSpPr>
          <p:nvPr>
            <p:ph type="title" idx="4294967295"/>
          </p:nvPr>
        </p:nvSpPr>
        <p:spPr/>
        <p:txBody>
          <a:bodyPr/>
          <a:lstStyle/>
          <a:p>
            <a:pPr eaLnBrk="1" hangingPunct="1"/>
            <a:r>
              <a:rPr lang="de-DE" dirty="0"/>
              <a:t>10.1 Recherche: Lernenden-Ebene</a:t>
            </a:r>
          </a:p>
        </p:txBody>
      </p:sp>
      <p:sp>
        <p:nvSpPr>
          <p:cNvPr id="180230" name="Text Box 6"/>
          <p:cNvSpPr txBox="1">
            <a:spLocks noChangeArrowheads="1"/>
          </p:cNvSpPr>
          <p:nvPr/>
        </p:nvSpPr>
        <p:spPr bwMode="auto">
          <a:xfrm>
            <a:off x="5325985" y="5970200"/>
            <a:ext cx="1983235" cy="307777"/>
          </a:xfrm>
          <a:prstGeom prst="rect">
            <a:avLst/>
          </a:prstGeom>
          <a:noFill/>
          <a:ln w="9525" algn="ctr">
            <a:noFill/>
            <a:miter lim="800000"/>
            <a:headEnd/>
            <a:tailEnd/>
          </a:ln>
          <a:effectLst/>
        </p:spPr>
        <p:txBody>
          <a:bodyPr wrap="none">
            <a:spAutoFit/>
          </a:bodyPr>
          <a:lstStyle/>
          <a:p>
            <a:r>
              <a:rPr lang="de-DE" sz="1400" b="1" dirty="0"/>
              <a:t>(Nolte, 2006, </a:t>
            </a:r>
            <a:r>
              <a:rPr lang="de-DE" sz="1400" b="1" dirty="0" err="1"/>
              <a:t>veränd</a:t>
            </a:r>
            <a:r>
              <a:rPr lang="de-DE" sz="1400" b="1" dirty="0"/>
              <a:t>.)</a:t>
            </a:r>
          </a:p>
        </p:txBody>
      </p:sp>
      <p:sp>
        <p:nvSpPr>
          <p:cNvPr id="8" name="Fußzeilenplatzhalter 7"/>
          <p:cNvSpPr>
            <a:spLocks noGrp="1"/>
          </p:cNvSpPr>
          <p:nvPr>
            <p:ph type="ftr" sz="quarter" idx="10"/>
          </p:nvPr>
        </p:nvSpPr>
        <p:spPr/>
        <p:txBody>
          <a:bodyPr/>
          <a:lstStyle/>
          <a:p>
            <a:r>
              <a:rPr lang="de-DE"/>
              <a:t>AD W. Wagner, Didaktik Chemie, AD Dr. F.-J. Scharfenberg, Didaktik Biologie, Universität Bayreuth</a:t>
            </a:r>
            <a:endParaRPr lang="de-DE" dirty="0"/>
          </a:p>
        </p:txBody>
      </p:sp>
      <p:sp>
        <p:nvSpPr>
          <p:cNvPr id="7" name="Textfeld 6"/>
          <p:cNvSpPr txBox="1"/>
          <p:nvPr/>
        </p:nvSpPr>
        <p:spPr>
          <a:xfrm>
            <a:off x="3126658" y="5466538"/>
            <a:ext cx="2873832" cy="40011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fontAlgn="auto">
              <a:spcBef>
                <a:spcPts val="0"/>
              </a:spcBef>
              <a:spcAft>
                <a:spcPts val="0"/>
              </a:spcAft>
              <a:defRPr/>
            </a:pPr>
            <a:r>
              <a:rPr lang="de-DE" sz="2000" dirty="0">
                <a:cs typeface="Arial" pitchFamily="34" charset="0"/>
              </a:rPr>
              <a:t>Evaluation</a:t>
            </a:r>
          </a:p>
        </p:txBody>
      </p:sp>
      <p:sp>
        <p:nvSpPr>
          <p:cNvPr id="9" name="Textfeld 8"/>
          <p:cNvSpPr txBox="1"/>
          <p:nvPr/>
        </p:nvSpPr>
        <p:spPr>
          <a:xfrm>
            <a:off x="3111910" y="948054"/>
            <a:ext cx="2873832" cy="40011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fontAlgn="auto">
              <a:spcBef>
                <a:spcPts val="0"/>
              </a:spcBef>
              <a:spcAft>
                <a:spcPts val="0"/>
              </a:spcAft>
              <a:defRPr/>
            </a:pPr>
            <a:r>
              <a:rPr lang="de-DE" sz="2000" dirty="0">
                <a:cs typeface="Arial" pitchFamily="34" charset="0"/>
              </a:rPr>
              <a:t>Einleitung</a:t>
            </a:r>
          </a:p>
        </p:txBody>
      </p:sp>
      <p:sp>
        <p:nvSpPr>
          <p:cNvPr id="10" name="Textfeld 9"/>
          <p:cNvSpPr txBox="1"/>
          <p:nvPr/>
        </p:nvSpPr>
        <p:spPr>
          <a:xfrm>
            <a:off x="3126658" y="4603402"/>
            <a:ext cx="2871304" cy="40011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fontAlgn="auto">
              <a:spcBef>
                <a:spcPts val="0"/>
              </a:spcBef>
              <a:spcAft>
                <a:spcPts val="0"/>
              </a:spcAft>
              <a:defRPr/>
            </a:pPr>
            <a:r>
              <a:rPr lang="de-DE" sz="2000" dirty="0">
                <a:cs typeface="Arial" pitchFamily="34" charset="0"/>
              </a:rPr>
              <a:t>Präsentation</a:t>
            </a:r>
          </a:p>
        </p:txBody>
      </p:sp>
      <p:sp>
        <p:nvSpPr>
          <p:cNvPr id="11" name="Textfeld 10"/>
          <p:cNvSpPr txBox="1"/>
          <p:nvPr/>
        </p:nvSpPr>
        <p:spPr>
          <a:xfrm>
            <a:off x="3111910" y="1713025"/>
            <a:ext cx="2892441" cy="40011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fontAlgn="auto">
              <a:spcBef>
                <a:spcPts val="0"/>
              </a:spcBef>
              <a:spcAft>
                <a:spcPts val="0"/>
              </a:spcAft>
              <a:defRPr/>
            </a:pPr>
            <a:r>
              <a:rPr lang="de-DE" sz="2000" dirty="0">
                <a:cs typeface="Arial" pitchFamily="34" charset="0"/>
              </a:rPr>
              <a:t>Aufgabenstellung</a:t>
            </a:r>
          </a:p>
        </p:txBody>
      </p:sp>
      <p:sp>
        <p:nvSpPr>
          <p:cNvPr id="17" name="Textfeld 16"/>
          <p:cNvSpPr txBox="1"/>
          <p:nvPr/>
        </p:nvSpPr>
        <p:spPr>
          <a:xfrm>
            <a:off x="3687098" y="2491155"/>
            <a:ext cx="1751262" cy="72707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fontAlgn="auto">
              <a:spcBef>
                <a:spcPts val="0"/>
              </a:spcBef>
              <a:spcAft>
                <a:spcPts val="0"/>
              </a:spcAft>
              <a:defRPr/>
            </a:pPr>
            <a:r>
              <a:rPr lang="de-DE" sz="2000" dirty="0">
                <a:cs typeface="Arial" pitchFamily="34" charset="0"/>
              </a:rPr>
              <a:t>Ressourcen (Quellen)</a:t>
            </a:r>
          </a:p>
        </p:txBody>
      </p:sp>
      <p:sp>
        <p:nvSpPr>
          <p:cNvPr id="18" name="Textfeld 17"/>
          <p:cNvSpPr txBox="1"/>
          <p:nvPr/>
        </p:nvSpPr>
        <p:spPr>
          <a:xfrm>
            <a:off x="3819832" y="3752244"/>
            <a:ext cx="1490846" cy="40011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fontAlgn="auto">
              <a:spcBef>
                <a:spcPts val="0"/>
              </a:spcBef>
              <a:spcAft>
                <a:spcPts val="0"/>
              </a:spcAft>
              <a:defRPr/>
            </a:pPr>
            <a:r>
              <a:rPr lang="de-DE" sz="2000" dirty="0">
                <a:cs typeface="Arial" pitchFamily="34" charset="0"/>
              </a:rPr>
              <a:t>Prozess</a:t>
            </a:r>
          </a:p>
        </p:txBody>
      </p:sp>
      <p:cxnSp>
        <p:nvCxnSpPr>
          <p:cNvPr id="19" name="AutoShape 24"/>
          <p:cNvCxnSpPr>
            <a:cxnSpLocks noChangeShapeType="1"/>
            <a:stCxn id="9" idx="2"/>
            <a:endCxn id="11" idx="0"/>
          </p:cNvCxnSpPr>
          <p:nvPr/>
        </p:nvCxnSpPr>
        <p:spPr bwMode="auto">
          <a:xfrm>
            <a:off x="4548826" y="1348164"/>
            <a:ext cx="9305" cy="364861"/>
          </a:xfrm>
          <a:prstGeom prst="straightConnector1">
            <a:avLst/>
          </a:prstGeom>
          <a:noFill/>
          <a:ln w="57150">
            <a:solidFill>
              <a:schemeClr val="tx1"/>
            </a:solidFill>
            <a:round/>
            <a:headEnd/>
            <a:tailEnd type="triangle" w="med" len="med"/>
          </a:ln>
          <a:effectLst/>
        </p:spPr>
      </p:cxnSp>
      <p:cxnSp>
        <p:nvCxnSpPr>
          <p:cNvPr id="20" name="AutoShape 25"/>
          <p:cNvCxnSpPr>
            <a:cxnSpLocks noChangeShapeType="1"/>
            <a:stCxn id="11" idx="2"/>
            <a:endCxn id="17" idx="0"/>
          </p:cNvCxnSpPr>
          <p:nvPr/>
        </p:nvCxnSpPr>
        <p:spPr bwMode="auto">
          <a:xfrm>
            <a:off x="4558131" y="2113135"/>
            <a:ext cx="4598" cy="378020"/>
          </a:xfrm>
          <a:prstGeom prst="straightConnector1">
            <a:avLst/>
          </a:prstGeom>
          <a:noFill/>
          <a:ln w="57150">
            <a:solidFill>
              <a:schemeClr val="tx1"/>
            </a:solidFill>
            <a:round/>
            <a:headEnd/>
            <a:tailEnd type="triangle" w="med" len="med"/>
          </a:ln>
          <a:effectLst/>
        </p:spPr>
      </p:cxnSp>
      <p:cxnSp>
        <p:nvCxnSpPr>
          <p:cNvPr id="21" name="AutoShape 26"/>
          <p:cNvCxnSpPr>
            <a:cxnSpLocks noChangeShapeType="1"/>
            <a:stCxn id="18" idx="2"/>
            <a:endCxn id="10" idx="0"/>
          </p:cNvCxnSpPr>
          <p:nvPr/>
        </p:nvCxnSpPr>
        <p:spPr bwMode="auto">
          <a:xfrm flipH="1">
            <a:off x="4562310" y="4152354"/>
            <a:ext cx="2945" cy="451048"/>
          </a:xfrm>
          <a:prstGeom prst="straightConnector1">
            <a:avLst/>
          </a:prstGeom>
          <a:noFill/>
          <a:ln w="57150">
            <a:solidFill>
              <a:schemeClr val="tx1"/>
            </a:solidFill>
            <a:round/>
            <a:headEnd/>
            <a:tailEnd type="triangle" w="med" len="med"/>
          </a:ln>
          <a:effectLst/>
        </p:spPr>
      </p:cxnSp>
      <p:cxnSp>
        <p:nvCxnSpPr>
          <p:cNvPr id="22" name="AutoShape 27"/>
          <p:cNvCxnSpPr>
            <a:cxnSpLocks noChangeShapeType="1"/>
            <a:stCxn id="10" idx="2"/>
            <a:endCxn id="7" idx="0"/>
          </p:cNvCxnSpPr>
          <p:nvPr/>
        </p:nvCxnSpPr>
        <p:spPr bwMode="auto">
          <a:xfrm>
            <a:off x="4562310" y="5003512"/>
            <a:ext cx="1264" cy="463026"/>
          </a:xfrm>
          <a:prstGeom prst="straightConnector1">
            <a:avLst/>
          </a:prstGeom>
          <a:noFill/>
          <a:ln w="57150">
            <a:solidFill>
              <a:schemeClr val="tx1"/>
            </a:solidFill>
            <a:round/>
            <a:headEnd/>
            <a:tailEnd type="triangle" w="med" len="med"/>
          </a:ln>
          <a:effectLst/>
        </p:spPr>
      </p:cxnSp>
      <p:cxnSp>
        <p:nvCxnSpPr>
          <p:cNvPr id="32" name="Gewinkelte Verbindung 31"/>
          <p:cNvCxnSpPr>
            <a:stCxn id="17" idx="1"/>
            <a:endCxn id="18" idx="1"/>
          </p:cNvCxnSpPr>
          <p:nvPr/>
        </p:nvCxnSpPr>
        <p:spPr bwMode="auto">
          <a:xfrm rot="10800000" flipH="1" flipV="1">
            <a:off x="3687098" y="2854693"/>
            <a:ext cx="132734" cy="1097606"/>
          </a:xfrm>
          <a:prstGeom prst="bentConnector3">
            <a:avLst>
              <a:gd name="adj1" fmla="val -172224"/>
            </a:avLst>
          </a:prstGeom>
          <a:noFill/>
          <a:ln w="57150" cap="flat" cmpd="sng" algn="ctr">
            <a:solidFill>
              <a:schemeClr val="tx1"/>
            </a:solidFill>
            <a:prstDash val="solid"/>
            <a:round/>
            <a:headEnd type="none" w="med" len="med"/>
            <a:tailEnd type="triangle" w="med" len="med"/>
          </a:ln>
          <a:effectLst/>
        </p:spPr>
      </p:cxnSp>
      <p:cxnSp>
        <p:nvCxnSpPr>
          <p:cNvPr id="34" name="Gewinkelte Verbindung 33"/>
          <p:cNvCxnSpPr>
            <a:stCxn id="18" idx="3"/>
            <a:endCxn id="17" idx="3"/>
          </p:cNvCxnSpPr>
          <p:nvPr/>
        </p:nvCxnSpPr>
        <p:spPr bwMode="auto">
          <a:xfrm flipV="1">
            <a:off x="5310678" y="2854693"/>
            <a:ext cx="127682" cy="1097606"/>
          </a:xfrm>
          <a:prstGeom prst="bentConnector3">
            <a:avLst>
              <a:gd name="adj1" fmla="val 279039"/>
            </a:avLst>
          </a:prstGeom>
          <a:noFill/>
          <a:ln w="57150" cap="flat" cmpd="sng" algn="ctr">
            <a:solidFill>
              <a:schemeClr val="tx1"/>
            </a:solidFill>
            <a:prstDash val="solid"/>
            <a:round/>
            <a:headEnd type="none" w="med" len="med"/>
            <a:tailEnd type="triangle" w="med" len="med"/>
          </a:ln>
          <a:effectLst/>
        </p:spPr>
      </p:cxnSp>
      <p:sp>
        <p:nvSpPr>
          <p:cNvPr id="48" name="Textfeld 47"/>
          <p:cNvSpPr txBox="1"/>
          <p:nvPr/>
        </p:nvSpPr>
        <p:spPr>
          <a:xfrm>
            <a:off x="3696369" y="2476407"/>
            <a:ext cx="1751262" cy="72707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fontAlgn="auto">
              <a:spcBef>
                <a:spcPts val="0"/>
              </a:spcBef>
              <a:spcAft>
                <a:spcPts val="0"/>
              </a:spcAft>
              <a:defRPr/>
            </a:pPr>
            <a:r>
              <a:rPr lang="de-DE" sz="2000" dirty="0">
                <a:cs typeface="Arial" pitchFamily="34" charset="0"/>
              </a:rPr>
              <a:t>Ressourcen (Quellen)</a:t>
            </a:r>
          </a:p>
        </p:txBody>
      </p:sp>
    </p:spTree>
    <p:extLst>
      <p:ext uri="{BB962C8B-B14F-4D97-AF65-F5344CB8AC3E}">
        <p14:creationId xmlns:p14="http://schemas.microsoft.com/office/powerpoint/2010/main" val="2846397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childTnLst>
                          </p:cTn>
                        </p:par>
                        <p:par>
                          <p:cTn id="8" fill="hold">
                            <p:stCondLst>
                              <p:cond delay="500"/>
                            </p:stCondLst>
                            <p:childTnLst>
                              <p:par>
                                <p:cTn id="9" presetID="1" presetClass="entr" presetSubtype="0" fill="hold" grpId="0" nodeType="afterEffect">
                                  <p:stCondLst>
                                    <p:cond delay="50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wipe(up)">
                                      <p:cBhvr>
                                        <p:cTn id="15" dur="500"/>
                                        <p:tgtEl>
                                          <p:spTgt spid="32"/>
                                        </p:tgtEl>
                                      </p:cBhvr>
                                    </p:animEffect>
                                  </p:childTnLst>
                                </p:cTn>
                              </p:par>
                            </p:childTnLst>
                          </p:cTn>
                        </p:par>
                        <p:par>
                          <p:cTn id="16" fill="hold">
                            <p:stCondLst>
                              <p:cond delay="500"/>
                            </p:stCondLst>
                            <p:childTnLst>
                              <p:par>
                                <p:cTn id="17" presetID="1" presetClass="entr" presetSubtype="0" fill="hold" grpId="0" nodeType="afterEffect">
                                  <p:stCondLst>
                                    <p:cond delay="500"/>
                                  </p:stCondLst>
                                  <p:childTnLst>
                                    <p:set>
                                      <p:cBhvr>
                                        <p:cTn id="18" dur="1" fill="hold">
                                          <p:stCondLst>
                                            <p:cond delay="0"/>
                                          </p:stCondLst>
                                        </p:cTn>
                                        <p:tgtEl>
                                          <p:spTgt spid="18"/>
                                        </p:tgtEl>
                                        <p:attrNameLst>
                                          <p:attrName>style.visibility</p:attrName>
                                        </p:attrNameLst>
                                      </p:cBhvr>
                                      <p:to>
                                        <p:strVal val="visible"/>
                                      </p:to>
                                    </p:set>
                                  </p:childTnLst>
                                </p:cTn>
                              </p:par>
                            </p:childTnLst>
                          </p:cTn>
                        </p:par>
                        <p:par>
                          <p:cTn id="19" fill="hold">
                            <p:stCondLst>
                              <p:cond delay="1000"/>
                            </p:stCondLst>
                            <p:childTnLst>
                              <p:par>
                                <p:cTn id="20" presetID="22" presetClass="entr" presetSubtype="4" fill="hold" nodeType="after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wipe(down)">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up)">
                                      <p:cBhvr>
                                        <p:cTn id="27" dur="500"/>
                                        <p:tgtEl>
                                          <p:spTgt spid="21"/>
                                        </p:tgtEl>
                                      </p:cBhvr>
                                    </p:animEffect>
                                  </p:childTnLst>
                                </p:cTn>
                              </p:par>
                            </p:childTnLst>
                          </p:cTn>
                        </p:par>
                        <p:par>
                          <p:cTn id="28" fill="hold">
                            <p:stCondLst>
                              <p:cond delay="500"/>
                            </p:stCondLst>
                            <p:childTnLst>
                              <p:par>
                                <p:cTn id="29" presetID="1" presetClass="entr" presetSubtype="0" fill="hold" grpId="0" nodeType="afterEffect">
                                  <p:stCondLst>
                                    <p:cond delay="50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up)">
                                      <p:cBhvr>
                                        <p:cTn id="35" dur="500"/>
                                        <p:tgtEl>
                                          <p:spTgt spid="22"/>
                                        </p:tgtEl>
                                      </p:cBhvr>
                                    </p:animEffect>
                                  </p:childTnLst>
                                </p:cTn>
                              </p:par>
                            </p:childTnLst>
                          </p:cTn>
                        </p:par>
                        <p:par>
                          <p:cTn id="36" fill="hold">
                            <p:stCondLst>
                              <p:cond delay="500"/>
                            </p:stCondLst>
                            <p:childTnLst>
                              <p:par>
                                <p:cTn id="37" presetID="1" presetClass="entr" presetSubtype="0" fill="hold" grpId="0" nodeType="afterEffect">
                                  <p:stCondLst>
                                    <p:cond delay="500"/>
                                  </p:stCondLst>
                                  <p:childTnLst>
                                    <p:set>
                                      <p:cBhvr>
                                        <p:cTn id="38" dur="1" fill="hold">
                                          <p:stCondLst>
                                            <p:cond delay="0"/>
                                          </p:stCondLst>
                                        </p:cTn>
                                        <p:tgtEl>
                                          <p:spTgt spid="7"/>
                                        </p:tgtEl>
                                        <p:attrNameLst>
                                          <p:attrName>style.visibility</p:attrName>
                                        </p:attrNameLst>
                                      </p:cBhvr>
                                      <p:to>
                                        <p:strVal val="visible"/>
                                      </p:to>
                                    </p:set>
                                  </p:childTnLst>
                                </p:cTn>
                              </p:par>
                            </p:childTnLst>
                          </p:cTn>
                        </p:par>
                        <p:par>
                          <p:cTn id="39" fill="hold">
                            <p:stCondLst>
                              <p:cond delay="1000"/>
                            </p:stCondLst>
                            <p:childTnLst>
                              <p:par>
                                <p:cTn id="40" presetID="1" presetClass="entr" presetSubtype="0" fill="hold" grpId="0" nodeType="afterEffect">
                                  <p:stCondLst>
                                    <p:cond delay="500"/>
                                  </p:stCondLst>
                                  <p:childTnLst>
                                    <p:set>
                                      <p:cBhvr>
                                        <p:cTn id="41"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7" grpId="0" animBg="1"/>
      <p:bldP spid="18" grpId="0" animBg="1"/>
      <p:bldP spid="48"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3" name="Rectangle 1027"/>
          <p:cNvSpPr>
            <a:spLocks noGrp="1" noChangeArrowheads="1"/>
          </p:cNvSpPr>
          <p:nvPr>
            <p:ph idx="4294967295"/>
          </p:nvPr>
        </p:nvSpPr>
        <p:spPr>
          <a:xfrm>
            <a:off x="250825" y="568325"/>
            <a:ext cx="8893175" cy="2036763"/>
          </a:xfrm>
        </p:spPr>
        <p:txBody>
          <a:bodyPr/>
          <a:lstStyle/>
          <a:p>
            <a:pPr eaLnBrk="1" hangingPunct="1">
              <a:buFontTx/>
              <a:buNone/>
            </a:pPr>
            <a:r>
              <a:rPr lang="de-DE" altLang="de-DE" sz="2800" b="1">
                <a:cs typeface="Times New Roman" panose="02020603050405020304" pitchFamily="18" charset="0"/>
              </a:rPr>
              <a:t>10.1.1 Schüler-Ebene</a:t>
            </a:r>
          </a:p>
          <a:p>
            <a:pPr lvl="1" eaLnBrk="1" hangingPunct="1">
              <a:buFontTx/>
              <a:buNone/>
            </a:pPr>
            <a:r>
              <a:rPr lang="de-DE" altLang="de-DE" sz="2400" b="1">
                <a:solidFill>
                  <a:schemeClr val="tx1"/>
                </a:solidFill>
                <a:cs typeface="Times New Roman" panose="02020603050405020304" pitchFamily="18" charset="0"/>
              </a:rPr>
              <a:t>Web-Quests – Herstellung</a:t>
            </a:r>
          </a:p>
          <a:p>
            <a:pPr lvl="1" eaLnBrk="1" hangingPunct="1">
              <a:buFontTx/>
              <a:buNone/>
            </a:pPr>
            <a:r>
              <a:rPr lang="de-DE" altLang="de-DE" sz="2400" b="1">
                <a:solidFill>
                  <a:schemeClr val="tx1"/>
                </a:solidFill>
                <a:cs typeface="Times New Roman" panose="02020603050405020304" pitchFamily="18" charset="0"/>
              </a:rPr>
              <a:t>WebQuest-Generatoren</a:t>
            </a:r>
          </a:p>
          <a:p>
            <a:pPr lvl="1" eaLnBrk="1" hangingPunct="1">
              <a:buFontTx/>
              <a:buNone/>
            </a:pPr>
            <a:endParaRPr lang="de-DE" altLang="de-DE" sz="2400">
              <a:solidFill>
                <a:schemeClr val="tx1"/>
              </a:solidFill>
              <a:cs typeface="Times New Roman" panose="02020603050405020304" pitchFamily="18" charset="0"/>
            </a:endParaRPr>
          </a:p>
        </p:txBody>
      </p:sp>
      <p:sp>
        <p:nvSpPr>
          <p:cNvPr id="16387" name="Rectangle 1026"/>
          <p:cNvSpPr>
            <a:spLocks noGrp="1" noChangeArrowheads="1"/>
          </p:cNvSpPr>
          <p:nvPr>
            <p:ph type="title" idx="4294967295"/>
          </p:nvPr>
        </p:nvSpPr>
        <p:spPr>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a:t>10 Sonstige Internet-Nutzungen</a:t>
            </a:r>
          </a:p>
        </p:txBody>
      </p:sp>
      <p:sp>
        <p:nvSpPr>
          <p:cNvPr id="16388" name="Fußzeilenplatzhalter 5"/>
          <p:cNvSpPr txBox="1">
            <a:spLocks noGrp="1"/>
          </p:cNvSpPr>
          <p:nvPr/>
        </p:nvSpPr>
        <p:spPr bwMode="auto">
          <a:xfrm>
            <a:off x="1692275" y="6448425"/>
            <a:ext cx="57594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de-DE" altLang="de-DE"/>
              <a:t>F.-J. Scharfenberg, Didaktik Biologie; W. Wagner, Didaktik Chemie</a:t>
            </a:r>
          </a:p>
        </p:txBody>
      </p:sp>
      <p:pic>
        <p:nvPicPr>
          <p:cNvPr id="182280" name="Picture 8"/>
          <p:cNvPicPr>
            <a:picLocks noChangeAspect="1" noChangeArrowheads="1"/>
          </p:cNvPicPr>
          <p:nvPr/>
        </p:nvPicPr>
        <p:blipFill>
          <a:blip r:embed="rId3">
            <a:extLst>
              <a:ext uri="{28A0092B-C50C-407E-A947-70E740481C1C}">
                <a14:useLocalDpi xmlns:a14="http://schemas.microsoft.com/office/drawing/2010/main" val="0"/>
              </a:ext>
            </a:extLst>
          </a:blip>
          <a:srcRect l="2815" t="17612" r="4688" b="10001"/>
          <a:stretch>
            <a:fillRect/>
          </a:stretch>
        </p:blipFill>
        <p:spPr bwMode="auto">
          <a:xfrm>
            <a:off x="603250" y="1990725"/>
            <a:ext cx="8221663" cy="3770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2281" name="Text Box 9"/>
          <p:cNvSpPr txBox="1">
            <a:spLocks noChangeArrowheads="1"/>
          </p:cNvSpPr>
          <p:nvPr/>
        </p:nvSpPr>
        <p:spPr bwMode="auto">
          <a:xfrm>
            <a:off x="5641975" y="5908675"/>
            <a:ext cx="2960688"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de-DE" altLang="de-DE" sz="1400" b="1" dirty="0"/>
              <a:t>(</a:t>
            </a:r>
            <a:r>
              <a:rPr lang="de-DE" altLang="de-DE" sz="1400" b="1" dirty="0" err="1"/>
              <a:t>Munuz</a:t>
            </a:r>
            <a:r>
              <a:rPr lang="de-DE" altLang="de-DE" sz="1400" b="1" dirty="0"/>
              <a:t> de la Pena &amp; Valero, o.J.)</a:t>
            </a:r>
          </a:p>
        </p:txBody>
      </p:sp>
      <p:sp>
        <p:nvSpPr>
          <p:cNvPr id="2" name="Rechteck 1">
            <a:extLst>
              <a:ext uri="{FF2B5EF4-FFF2-40B4-BE49-F238E27FC236}">
                <a16:creationId xmlns:a16="http://schemas.microsoft.com/office/drawing/2014/main" id="{9C5D4A63-3C0C-4B88-AB77-107296521C9F}"/>
              </a:ext>
            </a:extLst>
          </p:cNvPr>
          <p:cNvSpPr/>
          <p:nvPr/>
        </p:nvSpPr>
        <p:spPr>
          <a:xfrm>
            <a:off x="5577572" y="6171488"/>
            <a:ext cx="3257174" cy="276999"/>
          </a:xfrm>
          <a:prstGeom prst="rect">
            <a:avLst/>
          </a:prstGeom>
        </p:spPr>
        <p:txBody>
          <a:bodyPr wrap="none">
            <a:spAutoFit/>
          </a:bodyPr>
          <a:lstStyle/>
          <a:p>
            <a:r>
              <a:rPr lang="de-DE" dirty="0"/>
              <a:t>(https://www.aula21.net/Wqfacil/webeng.htm)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8228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228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281"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1027"/>
          <p:cNvSpPr>
            <a:spLocks noGrp="1" noChangeArrowheads="1"/>
          </p:cNvSpPr>
          <p:nvPr>
            <p:ph idx="4294967295"/>
          </p:nvPr>
        </p:nvSpPr>
        <p:spPr>
          <a:xfrm>
            <a:off x="0" y="620713"/>
            <a:ext cx="9144000" cy="5083175"/>
          </a:xfrm>
        </p:spPr>
        <p:txBody>
          <a:bodyPr/>
          <a:lstStyle/>
          <a:p>
            <a:pPr eaLnBrk="1" hangingPunct="1">
              <a:buFontTx/>
              <a:buNone/>
            </a:pPr>
            <a:r>
              <a:rPr lang="de-DE" altLang="de-DE" sz="2800" b="1" dirty="0">
                <a:cs typeface="Times New Roman" panose="02020603050405020304" pitchFamily="18" charset="0"/>
              </a:rPr>
              <a:t>10.1.1 Schüler-Ebene</a:t>
            </a:r>
          </a:p>
          <a:p>
            <a:pPr lvl="1" eaLnBrk="1" hangingPunct="1">
              <a:buFontTx/>
              <a:buNone/>
            </a:pPr>
            <a:r>
              <a:rPr lang="de-DE" altLang="de-DE" sz="2400" b="1" dirty="0">
                <a:solidFill>
                  <a:schemeClr val="tx1"/>
                </a:solidFill>
                <a:cs typeface="Times New Roman" panose="02020603050405020304" pitchFamily="18" charset="0"/>
              </a:rPr>
              <a:t>Web-</a:t>
            </a:r>
            <a:r>
              <a:rPr lang="de-DE" altLang="de-DE" sz="2400" b="1" dirty="0" err="1">
                <a:solidFill>
                  <a:schemeClr val="tx1"/>
                </a:solidFill>
                <a:cs typeface="Times New Roman" panose="02020603050405020304" pitchFamily="18" charset="0"/>
              </a:rPr>
              <a:t>Quests</a:t>
            </a:r>
            <a:r>
              <a:rPr lang="de-DE" altLang="de-DE" sz="2400" b="1" dirty="0">
                <a:solidFill>
                  <a:schemeClr val="tx1"/>
                </a:solidFill>
                <a:cs typeface="Times New Roman" panose="02020603050405020304" pitchFamily="18" charset="0"/>
              </a:rPr>
              <a:t>: fachdidaktisch-empirische Ergebnisse</a:t>
            </a:r>
          </a:p>
          <a:p>
            <a:pPr lvl="1" eaLnBrk="1" hangingPunct="1">
              <a:buFontTx/>
              <a:buNone/>
            </a:pPr>
            <a:r>
              <a:rPr lang="de-DE" altLang="de-DE" sz="2400" b="1" dirty="0">
                <a:solidFill>
                  <a:schemeClr val="tx1"/>
                </a:solidFill>
                <a:cs typeface="Times New Roman" panose="02020603050405020304" pitchFamily="18" charset="0"/>
              </a:rPr>
              <a:t>Analyse von 92 geographisch-ökologischen Web-</a:t>
            </a:r>
            <a:r>
              <a:rPr lang="de-DE" altLang="de-DE" sz="2400" b="1" dirty="0" err="1">
                <a:solidFill>
                  <a:schemeClr val="tx1"/>
                </a:solidFill>
                <a:cs typeface="Times New Roman" panose="02020603050405020304" pitchFamily="18" charset="0"/>
              </a:rPr>
              <a:t>Quests</a:t>
            </a:r>
            <a:r>
              <a:rPr lang="de-DE" altLang="de-DE" sz="2400" b="1" dirty="0">
                <a:solidFill>
                  <a:schemeClr val="tx1"/>
                </a:solidFill>
                <a:cs typeface="Times New Roman" panose="02020603050405020304" pitchFamily="18" charset="0"/>
              </a:rPr>
              <a:t> </a:t>
            </a:r>
            <a:r>
              <a:rPr lang="de-DE" altLang="de-DE" sz="1200" b="1" dirty="0">
                <a:solidFill>
                  <a:schemeClr val="tx1"/>
                </a:solidFill>
                <a:cs typeface="Times New Roman" panose="02020603050405020304" pitchFamily="18" charset="0"/>
              </a:rPr>
              <a:t>(Leite et al., 2015)</a:t>
            </a:r>
          </a:p>
          <a:p>
            <a:pPr marL="720725" lvl="1" indent="-263525" eaLnBrk="1" hangingPunct="1">
              <a:buFont typeface="Arial" panose="020B0604020202020204" pitchFamily="34" charset="0"/>
              <a:buChar char="•"/>
            </a:pPr>
            <a:r>
              <a:rPr lang="de-DE" altLang="de-DE" sz="2400" dirty="0">
                <a:solidFill>
                  <a:schemeClr val="tx1"/>
                </a:solidFill>
                <a:cs typeface="Times New Roman" panose="02020603050405020304" pitchFamily="18" charset="0"/>
                <a:sym typeface="Wingdings" panose="05000000000000000000" pitchFamily="2" charset="2"/>
              </a:rPr>
              <a:t>überwiegend eine Aufforderung oder Frage (46 %)</a:t>
            </a:r>
          </a:p>
          <a:p>
            <a:pPr marL="720725" lvl="1" indent="-263525" eaLnBrk="1" hangingPunct="1">
              <a:buFont typeface="Arial" panose="020B0604020202020204" pitchFamily="34" charset="0"/>
              <a:buChar char="•"/>
            </a:pPr>
            <a:r>
              <a:rPr lang="de-DE" altLang="de-DE" sz="2400" dirty="0">
                <a:solidFill>
                  <a:schemeClr val="tx1"/>
                </a:solidFill>
                <a:cs typeface="Times New Roman" panose="02020603050405020304" pitchFamily="18" charset="0"/>
                <a:sym typeface="Wingdings" panose="05000000000000000000" pitchFamily="2" charset="2"/>
              </a:rPr>
              <a:t>mittelmäßig oft verschiedene Aufforderungen oder Fragen (28 %)</a:t>
            </a:r>
          </a:p>
          <a:p>
            <a:pPr marL="720725" lvl="1" indent="-263525" eaLnBrk="1" hangingPunct="1">
              <a:buFont typeface="Arial" panose="020B0604020202020204" pitchFamily="34" charset="0"/>
              <a:buChar char="•"/>
            </a:pPr>
            <a:r>
              <a:rPr lang="de-DE" altLang="de-DE" sz="2400" dirty="0">
                <a:solidFill>
                  <a:schemeClr val="tx1"/>
                </a:solidFill>
                <a:cs typeface="Times New Roman" panose="02020603050405020304" pitchFamily="18" charset="0"/>
                <a:sym typeface="Wingdings" panose="05000000000000000000" pitchFamily="2" charset="2"/>
              </a:rPr>
              <a:t>mittelmäßig oft Kombination von verschiedenen Aufforderungen oder Fragen (24 %)</a:t>
            </a:r>
          </a:p>
          <a:p>
            <a:pPr marL="720725" lvl="1" indent="-263525" eaLnBrk="1" hangingPunct="1">
              <a:buFont typeface="Arial" panose="020B0604020202020204" pitchFamily="34" charset="0"/>
              <a:buChar char="•"/>
            </a:pPr>
            <a:r>
              <a:rPr lang="de-DE" altLang="de-DE" sz="2400" dirty="0">
                <a:solidFill>
                  <a:schemeClr val="tx1"/>
                </a:solidFill>
                <a:cs typeface="Times New Roman" panose="02020603050405020304" pitchFamily="18" charset="0"/>
                <a:sym typeface="Wingdings" panose="05000000000000000000" pitchFamily="2" charset="2"/>
              </a:rPr>
              <a:t>Ziele:</a:t>
            </a:r>
            <a:br>
              <a:rPr lang="de-DE" altLang="de-DE" sz="2400" dirty="0">
                <a:solidFill>
                  <a:schemeClr val="tx1"/>
                </a:solidFill>
                <a:cs typeface="Times New Roman" panose="02020603050405020304" pitchFamily="18" charset="0"/>
                <a:sym typeface="Wingdings" panose="05000000000000000000" pitchFamily="2" charset="2"/>
              </a:rPr>
            </a:br>
            <a:r>
              <a:rPr lang="de-DE" altLang="de-DE" sz="2400" dirty="0">
                <a:solidFill>
                  <a:schemeClr val="tx1"/>
                </a:solidFill>
                <a:cs typeface="Times New Roman" panose="02020603050405020304" pitchFamily="18" charset="0"/>
                <a:sym typeface="Wingdings" panose="05000000000000000000" pitchFamily="2" charset="2"/>
              </a:rPr>
              <a:t>Konzeptuelles Wissen (93%)</a:t>
            </a:r>
            <a:br>
              <a:rPr lang="de-DE" altLang="de-DE" sz="2400" dirty="0">
                <a:solidFill>
                  <a:schemeClr val="tx1"/>
                </a:solidFill>
                <a:cs typeface="Times New Roman" panose="02020603050405020304" pitchFamily="18" charset="0"/>
                <a:sym typeface="Wingdings" panose="05000000000000000000" pitchFamily="2" charset="2"/>
              </a:rPr>
            </a:br>
            <a:r>
              <a:rPr lang="de-DE" altLang="de-DE" sz="2400" dirty="0">
                <a:solidFill>
                  <a:schemeClr val="tx1"/>
                </a:solidFill>
                <a:cs typeface="Times New Roman" panose="02020603050405020304" pitchFamily="18" charset="0"/>
                <a:sym typeface="Wingdings" panose="05000000000000000000" pitchFamily="2" charset="2"/>
              </a:rPr>
              <a:t>prozedurales Wissen (72 %),</a:t>
            </a:r>
            <a:br>
              <a:rPr lang="de-DE" altLang="de-DE" sz="2400" dirty="0">
                <a:solidFill>
                  <a:schemeClr val="tx1"/>
                </a:solidFill>
                <a:cs typeface="Times New Roman" panose="02020603050405020304" pitchFamily="18" charset="0"/>
                <a:sym typeface="Wingdings" panose="05000000000000000000" pitchFamily="2" charset="2"/>
              </a:rPr>
            </a:br>
            <a:r>
              <a:rPr lang="de-DE" altLang="de-DE" sz="2400" dirty="0">
                <a:solidFill>
                  <a:schemeClr val="tx1"/>
                </a:solidFill>
                <a:cs typeface="Times New Roman" panose="02020603050405020304" pitchFamily="18" charset="0"/>
                <a:sym typeface="Wingdings" panose="05000000000000000000" pitchFamily="2" charset="2"/>
              </a:rPr>
              <a:t>Präsentation (68 %) und</a:t>
            </a:r>
            <a:br>
              <a:rPr lang="de-DE" altLang="de-DE" sz="2400" dirty="0">
                <a:solidFill>
                  <a:schemeClr val="tx1"/>
                </a:solidFill>
                <a:cs typeface="Times New Roman" panose="02020603050405020304" pitchFamily="18" charset="0"/>
                <a:sym typeface="Wingdings" panose="05000000000000000000" pitchFamily="2" charset="2"/>
              </a:rPr>
            </a:br>
            <a:r>
              <a:rPr lang="de-DE" altLang="de-DE" sz="2400" dirty="0">
                <a:solidFill>
                  <a:schemeClr val="tx1"/>
                </a:solidFill>
                <a:cs typeface="Times New Roman" panose="02020603050405020304" pitchFamily="18" charset="0"/>
                <a:sym typeface="Wingdings" panose="05000000000000000000" pitchFamily="2" charset="2"/>
              </a:rPr>
              <a:t>Evaluation (95 %)</a:t>
            </a:r>
          </a:p>
        </p:txBody>
      </p:sp>
      <p:sp>
        <p:nvSpPr>
          <p:cNvPr id="18435" name="Rectangle 1026"/>
          <p:cNvSpPr>
            <a:spLocks noGrp="1" noChangeArrowheads="1"/>
          </p:cNvSpPr>
          <p:nvPr>
            <p:ph type="title" idx="4294967295"/>
          </p:nvPr>
        </p:nvSpPr>
        <p:spPr>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a:t>10 Sonstige Internet-Nutzungen</a:t>
            </a:r>
          </a:p>
        </p:txBody>
      </p:sp>
      <p:sp>
        <p:nvSpPr>
          <p:cNvPr id="18436" name="Fußzeilenplatzhalter 5"/>
          <p:cNvSpPr txBox="1">
            <a:spLocks noGrp="1"/>
          </p:cNvSpPr>
          <p:nvPr/>
        </p:nvSpPr>
        <p:spPr bwMode="auto">
          <a:xfrm>
            <a:off x="1692275" y="6448425"/>
            <a:ext cx="57594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de-DE" altLang="de-DE"/>
              <a:t>F.-J. Scharfenberg, Didaktik Biologie; W. Wagner, Didaktik Chemie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43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43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43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43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43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6" name="Rectangle 1027"/>
          <p:cNvSpPr>
            <a:spLocks noGrp="1" noChangeArrowheads="1"/>
          </p:cNvSpPr>
          <p:nvPr>
            <p:ph idx="4294967295"/>
          </p:nvPr>
        </p:nvSpPr>
        <p:spPr>
          <a:xfrm>
            <a:off x="250825" y="568325"/>
            <a:ext cx="8893175" cy="2036763"/>
          </a:xfrm>
        </p:spPr>
        <p:txBody>
          <a:bodyPr/>
          <a:lstStyle/>
          <a:p>
            <a:pPr eaLnBrk="1" hangingPunct="1">
              <a:buFontTx/>
              <a:buNone/>
            </a:pPr>
            <a:r>
              <a:rPr lang="de-DE" altLang="de-DE" sz="2800" b="1" dirty="0">
                <a:cs typeface="Times New Roman" panose="02020603050405020304" pitchFamily="18" charset="0"/>
              </a:rPr>
              <a:t>10.1.1 Schüler-Ebene</a:t>
            </a:r>
          </a:p>
          <a:p>
            <a:pPr lvl="1" eaLnBrk="1" hangingPunct="1">
              <a:buFontTx/>
              <a:buNone/>
            </a:pPr>
            <a:r>
              <a:rPr lang="de-DE" altLang="de-DE" sz="2400" b="1" dirty="0">
                <a:solidFill>
                  <a:schemeClr val="tx1"/>
                </a:solidFill>
                <a:cs typeface="Times New Roman" panose="02020603050405020304" pitchFamily="18" charset="0"/>
              </a:rPr>
              <a:t>Experimente  und E-</a:t>
            </a:r>
            <a:r>
              <a:rPr lang="de-DE" altLang="de-DE" sz="2400" b="1" dirty="0" err="1">
                <a:solidFill>
                  <a:schemeClr val="tx1"/>
                </a:solidFill>
                <a:cs typeface="Times New Roman" panose="02020603050405020304" pitchFamily="18" charset="0"/>
              </a:rPr>
              <a:t>learning</a:t>
            </a:r>
            <a:endParaRPr lang="de-DE" altLang="de-DE" sz="2400" b="1" dirty="0">
              <a:solidFill>
                <a:schemeClr val="tx1"/>
              </a:solidFill>
              <a:cs typeface="Times New Roman" panose="02020603050405020304" pitchFamily="18" charset="0"/>
            </a:endParaRPr>
          </a:p>
          <a:p>
            <a:pPr lvl="1" eaLnBrk="1" hangingPunct="1">
              <a:buFontTx/>
              <a:buNone/>
            </a:pPr>
            <a:r>
              <a:rPr lang="de-DE" altLang="de-DE" sz="2400" b="1" dirty="0">
                <a:solidFill>
                  <a:schemeClr val="tx1"/>
                </a:solidFill>
                <a:cs typeface="Times New Roman" panose="02020603050405020304" pitchFamily="18" charset="0"/>
              </a:rPr>
              <a:t>Unterscheidungen </a:t>
            </a:r>
            <a:r>
              <a:rPr lang="de-DE" altLang="de-DE" sz="1400" b="1" dirty="0">
                <a:solidFill>
                  <a:schemeClr val="tx1"/>
                </a:solidFill>
                <a:cs typeface="Times New Roman" panose="02020603050405020304" pitchFamily="18" charset="0"/>
              </a:rPr>
              <a:t>(</a:t>
            </a:r>
            <a:r>
              <a:rPr lang="de-DE" altLang="de-DE" sz="1400" b="1" dirty="0" err="1">
                <a:solidFill>
                  <a:schemeClr val="tx1"/>
                </a:solidFill>
                <a:cs typeface="Times New Roman" panose="02020603050405020304" pitchFamily="18" charset="0"/>
              </a:rPr>
              <a:t>Crippen</a:t>
            </a:r>
            <a:r>
              <a:rPr lang="de-DE" altLang="de-DE" sz="1400" b="1" dirty="0">
                <a:solidFill>
                  <a:schemeClr val="tx1"/>
                </a:solidFill>
                <a:cs typeface="Times New Roman" panose="02020603050405020304" pitchFamily="18" charset="0"/>
              </a:rPr>
              <a:t> et al., 2013)</a:t>
            </a:r>
          </a:p>
          <a:p>
            <a:pPr lvl="1" eaLnBrk="1" hangingPunct="1">
              <a:buFontTx/>
              <a:buChar char="•"/>
            </a:pPr>
            <a:r>
              <a:rPr lang="de-DE" altLang="de-DE" sz="2400" dirty="0">
                <a:solidFill>
                  <a:schemeClr val="tx1"/>
                </a:solidFill>
                <a:cs typeface="Times New Roman" panose="02020603050405020304" pitchFamily="18" charset="0"/>
              </a:rPr>
              <a:t>Virtuelles Experiment: virtueller (= nicht realer) Aufbau und virtuelle Durchführung des Versuchs</a:t>
            </a:r>
          </a:p>
        </p:txBody>
      </p:sp>
      <p:sp>
        <p:nvSpPr>
          <p:cNvPr id="26627" name="Rectangle 1026"/>
          <p:cNvSpPr>
            <a:spLocks noGrp="1" noChangeArrowheads="1"/>
          </p:cNvSpPr>
          <p:nvPr>
            <p:ph type="title" idx="4294967295"/>
          </p:nvPr>
        </p:nvSpPr>
        <p:spPr>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a:t>10 Sonstige Internet-Nutzungen</a:t>
            </a:r>
          </a:p>
        </p:txBody>
      </p:sp>
      <p:sp>
        <p:nvSpPr>
          <p:cNvPr id="26628" name="Fußzeilenplatzhalter 5"/>
          <p:cNvSpPr txBox="1">
            <a:spLocks noGrp="1"/>
          </p:cNvSpPr>
          <p:nvPr/>
        </p:nvSpPr>
        <p:spPr bwMode="auto">
          <a:xfrm>
            <a:off x="1692275" y="6448425"/>
            <a:ext cx="57594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de-DE" altLang="de-DE"/>
              <a:t>F.-J. Scharfenberg, Didaktik Biologie; W. Wagner, Didaktik Chemie</a:t>
            </a:r>
          </a:p>
        </p:txBody>
      </p:sp>
      <p:pic>
        <p:nvPicPr>
          <p:cNvPr id="26629" name="Picture 5"/>
          <p:cNvPicPr>
            <a:picLocks noChangeAspect="1" noChangeArrowheads="1"/>
          </p:cNvPicPr>
          <p:nvPr/>
        </p:nvPicPr>
        <p:blipFill>
          <a:blip r:embed="rId3">
            <a:extLst>
              <a:ext uri="{28A0092B-C50C-407E-A947-70E740481C1C}">
                <a14:useLocalDpi xmlns:a14="http://schemas.microsoft.com/office/drawing/2010/main" val="0"/>
              </a:ext>
            </a:extLst>
          </a:blip>
          <a:srcRect t="7791" b="6358"/>
          <a:stretch>
            <a:fillRect/>
          </a:stretch>
        </p:blipFill>
        <p:spPr bwMode="auto">
          <a:xfrm>
            <a:off x="1371600" y="2744788"/>
            <a:ext cx="5565775" cy="35829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6630" name="AutoShape 7">
            <a:hlinkClick r:id="rId4" highlightClick="1"/>
          </p:cNvPr>
          <p:cNvSpPr>
            <a:spLocks noChangeArrowheads="1"/>
          </p:cNvSpPr>
          <p:nvPr/>
        </p:nvSpPr>
        <p:spPr bwMode="auto">
          <a:xfrm>
            <a:off x="7154863" y="4757737"/>
            <a:ext cx="460375" cy="471488"/>
          </a:xfrm>
          <a:prstGeom prst="actionButtonMovie">
            <a:avLst/>
          </a:prstGeom>
          <a:noFill/>
          <a:ln w="9525">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endParaRPr lang="de-DE" altLang="de-DE"/>
          </a:p>
        </p:txBody>
      </p:sp>
      <p:sp>
        <p:nvSpPr>
          <p:cNvPr id="2" name="Interaktive Schaltfläche: Video 1">
            <a:hlinkClick r:id="rId5" highlightClick="1"/>
            <a:extLst>
              <a:ext uri="{FF2B5EF4-FFF2-40B4-BE49-F238E27FC236}">
                <a16:creationId xmlns:a16="http://schemas.microsoft.com/office/drawing/2014/main" id="{F61CC94F-1C1B-463C-B3BE-BFAFCB800720}"/>
              </a:ext>
            </a:extLst>
          </p:cNvPr>
          <p:cNvSpPr/>
          <p:nvPr/>
        </p:nvSpPr>
        <p:spPr bwMode="auto">
          <a:xfrm>
            <a:off x="7154863" y="5862181"/>
            <a:ext cx="513567" cy="438411"/>
          </a:xfrm>
          <a:prstGeom prst="actionButtonMovie">
            <a:avLst/>
          </a:prstGeom>
          <a:noFill/>
          <a:ln w="28575" cap="flat" cmpd="sng" algn="ctr">
            <a:solidFill>
              <a:srgbClr val="8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ndParaRPr>
          </a:p>
        </p:txBody>
      </p:sp>
      <p:sp>
        <p:nvSpPr>
          <p:cNvPr id="3" name="Interaktive Schaltfläche: Video 2">
            <a:hlinkClick r:id="rId6" highlightClick="1"/>
            <a:extLst>
              <a:ext uri="{FF2B5EF4-FFF2-40B4-BE49-F238E27FC236}">
                <a16:creationId xmlns:a16="http://schemas.microsoft.com/office/drawing/2014/main" id="{5FD59980-2402-4F79-A06F-35CF9987D81D}"/>
              </a:ext>
            </a:extLst>
          </p:cNvPr>
          <p:cNvSpPr/>
          <p:nvPr/>
        </p:nvSpPr>
        <p:spPr bwMode="auto">
          <a:xfrm>
            <a:off x="7154863" y="5348222"/>
            <a:ext cx="498540" cy="438803"/>
          </a:xfrm>
          <a:prstGeom prst="actionButtonMovie">
            <a:avLst/>
          </a:prstGeom>
          <a:noFill/>
          <a:ln w="28575" cap="flat" cmpd="sng" algn="ctr">
            <a:solidFill>
              <a:srgbClr val="8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6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63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0" grpId="0" animBg="1"/>
      <p:bldP spid="2" grpId="0" animBg="1"/>
      <p:bldP spid="3" grpId="0" animBg="1"/>
    </p:bldLst>
  </p:timing>
</p:sld>
</file>

<file path=ppt/theme/theme1.xml><?xml version="1.0" encoding="utf-8"?>
<a:theme xmlns:a="http://schemas.openxmlformats.org/drawingml/2006/main" name="1_Leere Prä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FF0000"/>
      </a:hlink>
      <a:folHlink>
        <a:srgbClr val="B2B2B2"/>
      </a:folHlink>
    </a:clrScheme>
    <a:fontScheme name="1_Leere Präsentatio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rgbClr val="80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28575" cap="flat" cmpd="sng" algn="ctr">
          <a:solidFill>
            <a:srgbClr val="80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1_Leere Prä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Leere Prä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Leere Prä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Leere Prä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Leere Prä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Leere Prä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Leere Prä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enutzerdefiniertes Design">
  <a:themeElements>
    <a:clrScheme name="Benutzerdefiniertes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enutzerdefiniertes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Benutzerdefiniertes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enutzerdefiniertes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enutzerdefiniertes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enutzerdefiniertes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enutzerdefiniertes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enutzerdefiniertes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enutzerdefiniertes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enutzerdefiniertes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enutzerdefiniertes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enutzerdefiniertes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enutzerdefiniertes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enutzerdefiniertes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Leere Prä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FF0000"/>
      </a:hlink>
      <a:folHlink>
        <a:srgbClr val="B2B2B2"/>
      </a:folHlink>
    </a:clrScheme>
    <a:fontScheme name="1_Leere Präsentatio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rgbClr val="80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28575" cap="flat" cmpd="sng" algn="ctr">
          <a:solidFill>
            <a:srgbClr val="80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1_Leere Prä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Leere Prä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Leere Prä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Leere Prä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Leere Prä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Leere Prä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Leere Prä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Larissa-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Larissa-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2265</Words>
  <Application>Microsoft Office PowerPoint</Application>
  <PresentationFormat>Bildschirmpräsentation (4:3)</PresentationFormat>
  <Paragraphs>306</Paragraphs>
  <Slides>35</Slides>
  <Notes>34</Notes>
  <HiddenSlides>0</HiddenSlides>
  <MMClips>0</MMClips>
  <ScaleCrop>false</ScaleCrop>
  <HeadingPairs>
    <vt:vector size="6" baseType="variant">
      <vt:variant>
        <vt:lpstr>Verwendete Schriftarten</vt:lpstr>
      </vt:variant>
      <vt:variant>
        <vt:i4>4</vt:i4>
      </vt:variant>
      <vt:variant>
        <vt:lpstr>Design</vt:lpstr>
      </vt:variant>
      <vt:variant>
        <vt:i4>3</vt:i4>
      </vt:variant>
      <vt:variant>
        <vt:lpstr>Folientitel</vt:lpstr>
      </vt:variant>
      <vt:variant>
        <vt:i4>35</vt:i4>
      </vt:variant>
    </vt:vector>
  </HeadingPairs>
  <TitlesOfParts>
    <vt:vector size="42" baseType="lpstr">
      <vt:lpstr>Arial</vt:lpstr>
      <vt:lpstr>Arial Black</vt:lpstr>
      <vt:lpstr>Times New Roman</vt:lpstr>
      <vt:lpstr>Wingdings</vt:lpstr>
      <vt:lpstr>1_Leere Präsentation</vt:lpstr>
      <vt:lpstr>Benutzerdefiniertes Design</vt:lpstr>
      <vt:lpstr>2_Leere Präsentation</vt:lpstr>
      <vt:lpstr>10 Sonstige Internet-Nutzungen</vt:lpstr>
      <vt:lpstr>10 Sonstige Internet-Nutzungen</vt:lpstr>
      <vt:lpstr>10 Sonstige Internet-Nutzungen</vt:lpstr>
      <vt:lpstr>10 Sonstige Internet-Nutzungen</vt:lpstr>
      <vt:lpstr>10 Sonstige Internet-Nutzungen</vt:lpstr>
      <vt:lpstr>10.1 Recherche: Lernenden-Ebene</vt:lpstr>
      <vt:lpstr>10 Sonstige Internet-Nutzungen</vt:lpstr>
      <vt:lpstr>10 Sonstige Internet-Nutzungen</vt:lpstr>
      <vt:lpstr>10 Sonstige Internet-Nutzungen</vt:lpstr>
      <vt:lpstr>10 Sonstige Internet-Nutzungen</vt:lpstr>
      <vt:lpstr>10 Sonstige Internet-Nutzungen</vt:lpstr>
      <vt:lpstr>10 Sonstige Internet-Nutzungen</vt:lpstr>
      <vt:lpstr>10 Sonstige Internet-Nutzungen</vt:lpstr>
      <vt:lpstr>10 Sonstige Internet-Nutzungen</vt:lpstr>
      <vt:lpstr>10 Sonstige Internet-Nutzungen</vt:lpstr>
      <vt:lpstr>10 Sonstige Internet-Nutzungen</vt:lpstr>
      <vt:lpstr>10 Sonstige Internet-Nutzungen</vt:lpstr>
      <vt:lpstr>10 Sonstige Internet-Nutzungen</vt:lpstr>
      <vt:lpstr>10 Sonstige Internet-Nutzungen</vt:lpstr>
      <vt:lpstr>10 Sonstige Internet-Nutzungen</vt:lpstr>
      <vt:lpstr>10 Sonstige Internet-Nutzungen</vt:lpstr>
      <vt:lpstr>10 Sonstige Internet-Nutzungen</vt:lpstr>
      <vt:lpstr>10 Sonstige Internet-Nutzungen</vt:lpstr>
      <vt:lpstr>10 Sonstige Internet-Nutzungen</vt:lpstr>
      <vt:lpstr>10 Sonstige Internet-Nutzungen</vt:lpstr>
      <vt:lpstr>10 Sonstige Internet-Nutzungen</vt:lpstr>
      <vt:lpstr>10 Sonstige Internet-Nutzungen</vt:lpstr>
      <vt:lpstr>10 Sonstige Internet-Nutzungen</vt:lpstr>
      <vt:lpstr>10 Sonstige Internet-Nutzungen</vt:lpstr>
      <vt:lpstr>10 Sonstige Internet-Nutzungen</vt:lpstr>
      <vt:lpstr>10 Sonstige Internet-Nutzungen</vt:lpstr>
      <vt:lpstr>10 Sonstige Internet-Nutzungen</vt:lpstr>
      <vt:lpstr>10 Sonstige Internet-Nutzungen</vt:lpstr>
      <vt:lpstr>10 Sonstige Internet-Nutzungen</vt:lpstr>
      <vt:lpstr>10 Sonstige Internet-Nutzungen</vt:lpstr>
    </vt:vector>
  </TitlesOfParts>
  <Company>Universität Bayreuth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Walter Wagner</dc:creator>
  <cp:lastModifiedBy>Walter Wagner</cp:lastModifiedBy>
  <cp:revision>306</cp:revision>
  <dcterms:created xsi:type="dcterms:W3CDTF">2000-07-31T09:48:46Z</dcterms:created>
  <dcterms:modified xsi:type="dcterms:W3CDTF">2021-06-28T12:32:33Z</dcterms:modified>
</cp:coreProperties>
</file>