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2" r:id="rId2"/>
  </p:sldMasterIdLst>
  <p:notesMasterIdLst>
    <p:notesMasterId r:id="rId13"/>
  </p:notesMasterIdLst>
  <p:handoutMasterIdLst>
    <p:handoutMasterId r:id="rId14"/>
  </p:handoutMasterIdLst>
  <p:sldIdLst>
    <p:sldId id="265" r:id="rId3"/>
    <p:sldId id="295" r:id="rId4"/>
    <p:sldId id="304" r:id="rId5"/>
    <p:sldId id="312" r:id="rId6"/>
    <p:sldId id="313" r:id="rId7"/>
    <p:sldId id="307" r:id="rId8"/>
    <p:sldId id="308" r:id="rId9"/>
    <p:sldId id="309" r:id="rId10"/>
    <p:sldId id="310" r:id="rId11"/>
    <p:sldId id="311" r:id="rId12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FF00FF"/>
    <a:srgbClr val="FF0000"/>
    <a:srgbClr val="FFCC66"/>
    <a:srgbClr val="800000"/>
    <a:srgbClr val="99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34" autoAdjust="0"/>
    <p:restoredTop sz="97416" autoAdjust="0"/>
  </p:normalViewPr>
  <p:slideViewPr>
    <p:cSldViewPr snapToGrid="0" showGuides="1">
      <p:cViewPr varScale="1">
        <p:scale>
          <a:sx n="124" d="100"/>
          <a:sy n="124" d="100"/>
        </p:scale>
        <p:origin x="1416" y="102"/>
      </p:cViewPr>
      <p:guideLst>
        <p:guide orient="horz" pos="391"/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3.xml"/><Relationship Id="rId7" Type="http://schemas.openxmlformats.org/officeDocument/2006/relationships/slide" Target="slides/slide9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BF56E691-0F63-4650-A21C-66CEC7EA6D0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Times New Roman" panose="02020603050405020304" pitchFamily="18" charset="0"/>
              </a:defRPr>
            </a:lvl1pPr>
          </a:lstStyle>
          <a:p>
            <a:fld id="{E73DF4E4-A850-4CDC-9791-2541F343964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http://www.kcg-stuttgart.de/typo3temp/pics/64cb721276.jpg</a:t>
            </a:r>
          </a:p>
          <a:p>
            <a:pPr eaLnBrk="1" hangingPunct="1"/>
            <a:r>
              <a:rPr lang="de-DE" altLang="de-DE" smtClean="0"/>
              <a:t>http://www.oz-online.de/media/newsimage/altdaten/130210050112.jpg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http://upload.wikimedia.org/wikipedia/commons/e/ec/Wikipedia-logo-v2-de.png</a:t>
            </a:r>
          </a:p>
          <a:p>
            <a:pPr eaLnBrk="1" hangingPunct="1"/>
            <a:r>
              <a:rPr lang="de-DE" altLang="de-DE" smtClean="0"/>
              <a:t>http://l-forschung.de/simulation/Simulation/Simulation_2005.03.18_1.htm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http://upload.wikimedia.org/wikipedia/commons/e/ec/Wikipedia-logo-v2-de.png</a:t>
            </a:r>
          </a:p>
          <a:p>
            <a:pPr eaLnBrk="1" hangingPunct="1"/>
            <a:r>
              <a:rPr lang="de-DE" altLang="de-DE" smtClean="0"/>
              <a:t>http://l-forschung.de/simulation/Simulation/Simulation_2005.03.18_1.htm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5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6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7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8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9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0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1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2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3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4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5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6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grpSp>
          <p:nvGrpSpPr>
            <p:cNvPr id="17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18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  <p:sp>
            <p:nvSpPr>
              <p:cNvPr id="19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628" y="3638"/>
                <a:ext cx="408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</p:grpSp>
      </p:grpSp>
      <p:pic>
        <p:nvPicPr>
          <p:cNvPr id="20" name="Picture 21" descr="compman_k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1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1692275" y="6308725"/>
            <a:ext cx="57594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de-DE"/>
              <a:t>AD W. Wagner, Didaktik Chemie, &amp; AD Dr. F.-J. Scharfenberg, Didaktik Biologie, Universität Bayreuth</a:t>
            </a:r>
          </a:p>
        </p:txBody>
      </p:sp>
    </p:spTree>
    <p:extLst>
      <p:ext uri="{BB962C8B-B14F-4D97-AF65-F5344CB8AC3E}">
        <p14:creationId xmlns:p14="http://schemas.microsoft.com/office/powerpoint/2010/main" val="102284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A7398-2ED8-4598-A280-8988EC37664B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97DF6-9A85-49C3-9FC2-E19F9ADBE9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225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216B8-D498-40E4-AFF3-F704277A2C60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98E46-1A33-450F-90A8-1111D142125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9320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CD6E4-FB62-4252-9E61-23A533B9D6B6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704D8-B5B6-439C-A16F-D351B7212FD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691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F57E8-D1C5-4321-9931-A9DD7C94C919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56BAB-70C4-45B7-8A0E-1AB91AB837A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520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3FCF2-20A5-4F86-ADCD-0BF48A6816A7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7B22F-D6E0-4E30-96EC-F5727245D23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369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49315-2E72-4EF6-8F86-B2278BEC7B98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84EE4-6B36-4387-91A4-08FE6A86739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004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ABEE3-AB9A-4412-AE27-AAA5F01E13A5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573C0-DF44-4809-8D0A-6E9C3A98F9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882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70201-FE83-41F9-AC1A-38BBB453FA73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6E54C8-DDEB-430C-8642-FACE12E3C61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493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91853-B3CB-4F47-81A7-16E88D0671FD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61D996-F7CA-49AC-9F0E-89D0322ABBE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484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807D2-B50A-4793-BBDE-7B799BEEC353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3973D-A8A2-425C-AF23-1CCE66CAB58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066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3A760-DD53-43CD-A4B8-29C9F03B9BCE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2046C-6F67-4924-B6C9-A1CB8CBAC95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54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Zahl der zu erwartenden Dateien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Waren aktuelle Missionen (zum Mars, Jupiter oder Saturn) Thema im Unterricht? Wenn ja, in welchem Fach?</a:t>
            </a:r>
          </a:p>
          <a:p>
            <a:pPr lvl="0"/>
            <a:r>
              <a:rPr lang="de-DE" altLang="de-DE" smtClean="0"/>
              <a:t>dhdfgh</a:t>
            </a:r>
          </a:p>
        </p:txBody>
      </p:sp>
      <p:grpSp>
        <p:nvGrpSpPr>
          <p:cNvPr id="1028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45062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1032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45064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5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6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7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8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69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0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1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2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sp>
          <p:nvSpPr>
            <p:cNvPr id="45073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sz="2400">
                <a:latin typeface="Arial" charset="0"/>
              </a:endParaRPr>
            </a:p>
          </p:txBody>
        </p:sp>
        <p:grpSp>
          <p:nvGrpSpPr>
            <p:cNvPr id="1043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45075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  <p:sp>
            <p:nvSpPr>
              <p:cNvPr id="45076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628" y="3638"/>
                <a:ext cx="408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sz="2400">
                  <a:latin typeface="Arial" charset="0"/>
                </a:endParaRPr>
              </a:p>
            </p:txBody>
          </p:sp>
        </p:grpSp>
      </p:grpSp>
      <p:pic>
        <p:nvPicPr>
          <p:cNvPr id="1029" name="Picture 21" descr="compman_k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Fußzeilenplatzhalter 5"/>
          <p:cNvSpPr>
            <a:spLocks/>
          </p:cNvSpPr>
          <p:nvPr/>
        </p:nvSpPr>
        <p:spPr bwMode="auto">
          <a:xfrm>
            <a:off x="1692275" y="6308725"/>
            <a:ext cx="57594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de-DE">
                <a:latin typeface="Arial" charset="0"/>
              </a:rPr>
              <a:t>AD W. Wagner, Didaktik Chemie, &amp; AD Dr. F.-J. Scharfenberg, Didaktik Biologie, Universität Bayreuth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fld id="{1F8E3289-7977-4858-93EA-88E08EEBCF8B}" type="datetimeFigureOut">
              <a:rPr lang="de-DE"/>
              <a:pPr>
                <a:defRPr/>
              </a:pPr>
              <a:t>17.06.2021</a:t>
            </a:fld>
            <a:endParaRPr lang="de-DE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ABFB09-1847-4437-9CAB-5ACDF8E8522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7 Lehrprogramme</a:t>
            </a:r>
          </a:p>
        </p:txBody>
      </p:sp>
      <p:sp>
        <p:nvSpPr>
          <p:cNvPr id="4099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sp>
        <p:nvSpPr>
          <p:cNvPr id="4100" name="AutoShape 9" descr="9k="/>
          <p:cNvSpPr>
            <a:spLocks noChangeAspect="1" noChangeArrowheads="1"/>
          </p:cNvSpPr>
          <p:nvPr/>
        </p:nvSpPr>
        <p:spPr bwMode="auto">
          <a:xfrm>
            <a:off x="3619500" y="3048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101" name="AutoShape 11" descr="9k="/>
          <p:cNvSpPr>
            <a:spLocks noChangeAspect="1" noChangeArrowheads="1"/>
          </p:cNvSpPr>
          <p:nvPr/>
        </p:nvSpPr>
        <p:spPr bwMode="auto">
          <a:xfrm>
            <a:off x="3619500" y="3048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6159" name="Picture 15" descr="http://www.kcg-stuttgart.de/typo3temp/pics/64cb7212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231900"/>
            <a:ext cx="3635375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 descr="http://www.oz-online.de/media/newsimage/altdaten/13021005011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6188"/>
            <a:ext cx="4203700" cy="280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dirty="0" smtClean="0">
                <a:cs typeface="Times New Roman" panose="02020603050405020304" pitchFamily="18" charset="0"/>
              </a:rPr>
              <a:t>7.3 Einsatz im Unterricht:</a:t>
            </a:r>
            <a:br>
              <a:rPr lang="de-DE" altLang="de-DE" sz="2800" b="1" dirty="0" smtClean="0">
                <a:cs typeface="Times New Roman" panose="02020603050405020304" pitchFamily="18" charset="0"/>
              </a:rPr>
            </a:br>
            <a:r>
              <a:rPr lang="de-DE" altLang="de-DE" sz="2800" b="1" dirty="0" smtClean="0">
                <a:cs typeface="Times New Roman" panose="02020603050405020304" pitchFamily="18" charset="0"/>
              </a:rPr>
              <a:t>Didaktische Entscheidungen</a:t>
            </a:r>
          </a:p>
          <a:p>
            <a:pPr eaLnBrk="1" hangingPunct="1">
              <a:buFontTx/>
              <a:buChar char="•"/>
            </a:pPr>
            <a:r>
              <a:rPr lang="de-DE" altLang="de-DE" dirty="0" smtClean="0">
                <a:cs typeface="Times New Roman" panose="02020603050405020304" pitchFamily="18" charset="0"/>
              </a:rPr>
              <a:t>Ganzes Programm - Programmabschnitt</a:t>
            </a:r>
          </a:p>
          <a:p>
            <a:pPr eaLnBrk="1" hangingPunct="1">
              <a:buFontTx/>
              <a:buChar char="•"/>
            </a:pPr>
            <a:r>
              <a:rPr lang="de-DE" altLang="de-DE" dirty="0" smtClean="0">
                <a:cs typeface="Times New Roman" panose="02020603050405020304" pitchFamily="18" charset="0"/>
              </a:rPr>
              <a:t>Sozialform: Klassen-, Partner-, Einzelarbeit</a:t>
            </a:r>
          </a:p>
          <a:p>
            <a:pPr eaLnBrk="1" hangingPunct="1">
              <a:buFontTx/>
              <a:buChar char="•"/>
            </a:pPr>
            <a:r>
              <a:rPr lang="de-DE" altLang="de-DE" dirty="0" smtClean="0">
                <a:cs typeface="Times New Roman" panose="02020603050405020304" pitchFamily="18" charset="0"/>
              </a:rPr>
              <a:t>didaktischer Ort:</a:t>
            </a:r>
            <a:br>
              <a:rPr lang="de-DE" altLang="de-DE" dirty="0" smtClean="0">
                <a:cs typeface="Times New Roman" panose="02020603050405020304" pitchFamily="18" charset="0"/>
              </a:rPr>
            </a:br>
            <a:r>
              <a:rPr lang="de-DE" altLang="de-DE" dirty="0" smtClean="0">
                <a:cs typeface="Times New Roman" panose="02020603050405020304" pitchFamily="18" charset="0"/>
              </a:rPr>
              <a:t>Einstieg - Erarbeitung - Sicherung - Übung - Vertiefung</a:t>
            </a:r>
          </a:p>
          <a:p>
            <a:pPr eaLnBrk="1" hangingPunct="1">
              <a:buFontTx/>
              <a:buChar char="•"/>
            </a:pPr>
            <a:r>
              <a:rPr lang="de-DE" altLang="de-DE" dirty="0" smtClean="0">
                <a:cs typeface="Times New Roman" panose="02020603050405020304" pitchFamily="18" charset="0"/>
              </a:rPr>
              <a:t>Problem: gleicher </a:t>
            </a:r>
            <a:r>
              <a:rPr lang="de-DE" altLang="de-D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Wissen</a:t>
            </a:r>
            <a:r>
              <a:rPr lang="de-DE" altLang="de-DE" dirty="0" smtClean="0">
                <a:cs typeface="Times New Roman" panose="02020603050405020304" pitchFamily="18" charset="0"/>
              </a:rPr>
              <a:t>sstand von Lernenden nach Abschluss des Lehrprogramms? </a:t>
            </a:r>
            <a:r>
              <a:rPr lang="de-DE" altLang="de-DE" dirty="0" smtClean="0">
                <a:cs typeface="Times New Roman" panose="02020603050405020304" pitchFamily="18" charset="0"/>
                <a:sym typeface="Wingdings" panose="05000000000000000000" pitchFamily="2" charset="2"/>
              </a:rPr>
              <a:t>Sicherung notwendig.</a:t>
            </a:r>
            <a:r>
              <a:rPr lang="de-DE" altLang="de-DE" dirty="0" smtClean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Char char="•"/>
            </a:pPr>
            <a:endParaRPr lang="de-DE" altLang="de-DE" dirty="0" smtClean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de-DE" altLang="de-DE" dirty="0" smtClean="0">
              <a:cs typeface="Times New Roman" panose="02020603050405020304" pitchFamily="18" charset="0"/>
            </a:endParaRPr>
          </a:p>
          <a:p>
            <a:pPr marL="1143000" lvl="2" indent="-228600" eaLnBrk="1" hangingPunct="1"/>
            <a:endParaRPr lang="de-DE" altLang="de-DE" sz="2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4340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3573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dirty="0" smtClean="0">
                <a:cs typeface="Times New Roman" panose="02020603050405020304" pitchFamily="18" charset="0"/>
              </a:rPr>
              <a:t>7.1 Lernen mit Multimedia</a:t>
            </a:r>
          </a:p>
          <a:p>
            <a:pPr lvl="1" eaLnBrk="1" hangingPunct="1">
              <a:buFontTx/>
              <a:buChar char="•"/>
            </a:pP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7.1.1 Grundlagen:</a:t>
            </a:r>
            <a:b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Theorie der dualen Codierung </a:t>
            </a:r>
            <a:r>
              <a:rPr lang="de-DE" altLang="de-DE" sz="14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(Mayer, 2001)</a:t>
            </a:r>
          </a:p>
          <a:p>
            <a:pPr lvl="1" eaLnBrk="1" hangingPunct="1">
              <a:buFontTx/>
              <a:buChar char="•"/>
            </a:pPr>
            <a:endParaRPr lang="de-DE" altLang="de-DE" dirty="0" smtClean="0">
              <a:solidFill>
                <a:schemeClr val="tx1"/>
              </a:solidFill>
            </a:endParaRPr>
          </a:p>
        </p:txBody>
      </p:sp>
      <p:sp>
        <p:nvSpPr>
          <p:cNvPr id="5124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6400805" y="4838700"/>
            <a:ext cx="17716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000" dirty="0"/>
              <a:t>(</a:t>
            </a:r>
            <a:r>
              <a:rPr lang="de-DE" altLang="de-DE" sz="1000" dirty="0" err="1"/>
              <a:t>veränd</a:t>
            </a:r>
            <a:r>
              <a:rPr lang="de-DE" altLang="de-DE" sz="1000" dirty="0"/>
              <a:t>. </a:t>
            </a:r>
            <a:r>
              <a:rPr lang="de-DE" altLang="de-DE" sz="1000" dirty="0" smtClean="0"/>
              <a:t>nach </a:t>
            </a:r>
            <a:r>
              <a:rPr lang="de-DE" altLang="de-DE" sz="1000" dirty="0" err="1"/>
              <a:t>Nerdel</a:t>
            </a:r>
            <a:r>
              <a:rPr lang="de-DE" altLang="de-DE" sz="1000" dirty="0"/>
              <a:t>, 2002)</a:t>
            </a:r>
          </a:p>
        </p:txBody>
      </p:sp>
      <p:grpSp>
        <p:nvGrpSpPr>
          <p:cNvPr id="5126" name="Group 7"/>
          <p:cNvGrpSpPr>
            <a:grpSpLocks/>
          </p:cNvGrpSpPr>
          <p:nvPr/>
        </p:nvGrpSpPr>
        <p:grpSpPr bwMode="auto">
          <a:xfrm>
            <a:off x="100012" y="2255843"/>
            <a:ext cx="8942383" cy="2392369"/>
            <a:chOff x="68" y="2014"/>
            <a:chExt cx="5633" cy="1507"/>
          </a:xfrm>
        </p:grpSpPr>
        <p:sp>
          <p:nvSpPr>
            <p:cNvPr id="5127" name="AutoShape 8"/>
            <p:cNvSpPr>
              <a:spLocks noChangeArrowheads="1"/>
            </p:cNvSpPr>
            <p:nvPr/>
          </p:nvSpPr>
          <p:spPr bwMode="auto">
            <a:xfrm>
              <a:off x="113" y="2387"/>
              <a:ext cx="771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28" name="AutoShape 9"/>
            <p:cNvSpPr>
              <a:spLocks noChangeArrowheads="1"/>
            </p:cNvSpPr>
            <p:nvPr/>
          </p:nvSpPr>
          <p:spPr bwMode="auto">
            <a:xfrm>
              <a:off x="1066" y="2387"/>
              <a:ext cx="771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29" name="AutoShape 10"/>
            <p:cNvSpPr>
              <a:spLocks noChangeArrowheads="1"/>
            </p:cNvSpPr>
            <p:nvPr/>
          </p:nvSpPr>
          <p:spPr bwMode="auto">
            <a:xfrm>
              <a:off x="2245" y="2387"/>
              <a:ext cx="2335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30" name="AutoShape 11"/>
            <p:cNvSpPr>
              <a:spLocks noChangeArrowheads="1"/>
            </p:cNvSpPr>
            <p:nvPr/>
          </p:nvSpPr>
          <p:spPr bwMode="auto">
            <a:xfrm>
              <a:off x="4886" y="2387"/>
              <a:ext cx="771" cy="11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 sz="1800"/>
            </a:p>
          </p:txBody>
        </p:sp>
        <p:sp>
          <p:nvSpPr>
            <p:cNvPr id="5131" name="Rectangle 12"/>
            <p:cNvSpPr>
              <a:spLocks noChangeArrowheads="1"/>
            </p:cNvSpPr>
            <p:nvPr/>
          </p:nvSpPr>
          <p:spPr bwMode="auto">
            <a:xfrm>
              <a:off x="4921" y="2840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de-DE" altLang="de-DE" sz="1800"/>
                <a:t>Vorwissen</a:t>
              </a:r>
            </a:p>
          </p:txBody>
        </p:sp>
        <p:sp>
          <p:nvSpPr>
            <p:cNvPr id="5132" name="AutoShape 13"/>
            <p:cNvSpPr>
              <a:spLocks noChangeArrowheads="1"/>
            </p:cNvSpPr>
            <p:nvPr/>
          </p:nvSpPr>
          <p:spPr bwMode="auto">
            <a:xfrm>
              <a:off x="975" y="2014"/>
              <a:ext cx="953" cy="36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22225">
              <a:noFill/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 dirty="0"/>
                <a:t>Sensorisches </a:t>
              </a:r>
            </a:p>
            <a:p>
              <a:pPr eaLnBrk="1" hangingPunct="1"/>
              <a:r>
                <a:rPr lang="de-DE" altLang="de-DE" sz="1800" dirty="0"/>
                <a:t>Gedächtnis</a:t>
              </a:r>
            </a:p>
          </p:txBody>
        </p:sp>
        <p:sp>
          <p:nvSpPr>
            <p:cNvPr id="5133" name="AutoShape 14"/>
            <p:cNvSpPr>
              <a:spLocks noChangeArrowheads="1"/>
            </p:cNvSpPr>
            <p:nvPr/>
          </p:nvSpPr>
          <p:spPr bwMode="auto">
            <a:xfrm>
              <a:off x="68" y="2014"/>
              <a:ext cx="862" cy="36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22225">
              <a:noFill/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Multimedia-</a:t>
              </a:r>
            </a:p>
            <a:p>
              <a:pPr eaLnBrk="1" hangingPunct="1"/>
              <a:r>
                <a:rPr lang="de-DE" altLang="de-DE" sz="1800"/>
                <a:t>Präsentation</a:t>
              </a:r>
            </a:p>
          </p:txBody>
        </p:sp>
        <p:sp>
          <p:nvSpPr>
            <p:cNvPr id="5134" name="AutoShape 15"/>
            <p:cNvSpPr>
              <a:spLocks noChangeArrowheads="1"/>
            </p:cNvSpPr>
            <p:nvPr/>
          </p:nvSpPr>
          <p:spPr bwMode="auto">
            <a:xfrm>
              <a:off x="4830" y="2019"/>
              <a:ext cx="862" cy="36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22225">
              <a:noFill/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 dirty="0"/>
                <a:t>Langzeit-</a:t>
              </a:r>
            </a:p>
            <a:p>
              <a:pPr eaLnBrk="1" hangingPunct="1"/>
              <a:r>
                <a:rPr lang="de-DE" altLang="de-DE" sz="1800" dirty="0" err="1"/>
                <a:t>gedächtnis</a:t>
              </a:r>
              <a:endParaRPr lang="de-DE" altLang="de-DE" sz="1800" dirty="0"/>
            </a:p>
          </p:txBody>
        </p:sp>
        <p:sp>
          <p:nvSpPr>
            <p:cNvPr id="5135" name="AutoShape 16"/>
            <p:cNvSpPr>
              <a:spLocks noChangeArrowheads="1"/>
            </p:cNvSpPr>
            <p:nvPr/>
          </p:nvSpPr>
          <p:spPr bwMode="auto">
            <a:xfrm>
              <a:off x="2773" y="2065"/>
              <a:ext cx="1361" cy="317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22225">
              <a:noFill/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 dirty="0"/>
                <a:t>Arbeitsgedächtnis</a:t>
              </a:r>
            </a:p>
          </p:txBody>
        </p:sp>
        <p:sp>
          <p:nvSpPr>
            <p:cNvPr id="5136" name="Oval 17"/>
            <p:cNvSpPr>
              <a:spLocks noChangeArrowheads="1"/>
            </p:cNvSpPr>
            <p:nvPr/>
          </p:nvSpPr>
          <p:spPr bwMode="auto">
            <a:xfrm>
              <a:off x="158" y="2523"/>
              <a:ext cx="680" cy="363"/>
            </a:xfrm>
            <a:prstGeom prst="ellipse">
              <a:avLst/>
            </a:prstGeom>
            <a:solidFill>
              <a:srgbClr val="003399">
                <a:alpha val="5098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Worte</a:t>
              </a:r>
            </a:p>
          </p:txBody>
        </p:sp>
        <p:sp>
          <p:nvSpPr>
            <p:cNvPr id="5137" name="Oval 18"/>
            <p:cNvSpPr>
              <a:spLocks noChangeArrowheads="1"/>
            </p:cNvSpPr>
            <p:nvPr/>
          </p:nvSpPr>
          <p:spPr bwMode="auto">
            <a:xfrm>
              <a:off x="158" y="3067"/>
              <a:ext cx="680" cy="363"/>
            </a:xfrm>
            <a:prstGeom prst="ellipse">
              <a:avLst/>
            </a:prstGeom>
            <a:solidFill>
              <a:srgbClr val="FFCC00">
                <a:alpha val="25098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 dirty="0" err="1" smtClean="0"/>
                <a:t>Abbil</a:t>
              </a:r>
              <a:r>
                <a:rPr lang="de-DE" altLang="de-DE" sz="1800" dirty="0" smtClean="0"/>
                <a:t>-</a:t>
              </a:r>
              <a:br>
                <a:rPr lang="de-DE" altLang="de-DE" sz="1800" dirty="0" smtClean="0"/>
              </a:br>
              <a:r>
                <a:rPr lang="de-DE" altLang="de-DE" sz="1800" dirty="0" err="1" smtClean="0"/>
                <a:t>dungen</a:t>
              </a:r>
              <a:endParaRPr lang="de-DE" altLang="de-DE" sz="1800" dirty="0"/>
            </a:p>
          </p:txBody>
        </p:sp>
        <p:sp>
          <p:nvSpPr>
            <p:cNvPr id="5138" name="Oval 19"/>
            <p:cNvSpPr>
              <a:spLocks noChangeArrowheads="1"/>
            </p:cNvSpPr>
            <p:nvPr/>
          </p:nvSpPr>
          <p:spPr bwMode="auto">
            <a:xfrm>
              <a:off x="1111" y="3067"/>
              <a:ext cx="680" cy="363"/>
            </a:xfrm>
            <a:prstGeom prst="ellipse">
              <a:avLst/>
            </a:prstGeom>
            <a:solidFill>
              <a:srgbClr val="FFCC00">
                <a:alpha val="39999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Augen</a:t>
              </a:r>
            </a:p>
          </p:txBody>
        </p:sp>
        <p:sp>
          <p:nvSpPr>
            <p:cNvPr id="5139" name="Oval 20"/>
            <p:cNvSpPr>
              <a:spLocks noChangeArrowheads="1"/>
            </p:cNvSpPr>
            <p:nvPr/>
          </p:nvSpPr>
          <p:spPr bwMode="auto">
            <a:xfrm>
              <a:off x="1111" y="2523"/>
              <a:ext cx="680" cy="363"/>
            </a:xfrm>
            <a:prstGeom prst="ellipse">
              <a:avLst/>
            </a:prstGeom>
            <a:solidFill>
              <a:srgbClr val="003399">
                <a:alpha val="14902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Ohren</a:t>
              </a:r>
            </a:p>
          </p:txBody>
        </p:sp>
        <p:sp>
          <p:nvSpPr>
            <p:cNvPr id="5140" name="Oval 21"/>
            <p:cNvSpPr>
              <a:spLocks noChangeArrowheads="1"/>
            </p:cNvSpPr>
            <p:nvPr/>
          </p:nvSpPr>
          <p:spPr bwMode="auto">
            <a:xfrm>
              <a:off x="2336" y="3067"/>
              <a:ext cx="657" cy="363"/>
            </a:xfrm>
            <a:prstGeom prst="ellipse">
              <a:avLst/>
            </a:prstGeom>
            <a:solidFill>
              <a:srgbClr val="FFCC00">
                <a:alpha val="50195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Bilder</a:t>
              </a:r>
            </a:p>
          </p:txBody>
        </p:sp>
        <p:sp>
          <p:nvSpPr>
            <p:cNvPr id="5141" name="Oval 22"/>
            <p:cNvSpPr>
              <a:spLocks noChangeArrowheads="1"/>
            </p:cNvSpPr>
            <p:nvPr/>
          </p:nvSpPr>
          <p:spPr bwMode="auto">
            <a:xfrm>
              <a:off x="3515" y="3022"/>
              <a:ext cx="793" cy="408"/>
            </a:xfrm>
            <a:prstGeom prst="ellipse">
              <a:avLst/>
            </a:prstGeom>
            <a:solidFill>
              <a:srgbClr val="FFCC00">
                <a:alpha val="70195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bildhaftes</a:t>
              </a:r>
            </a:p>
            <a:p>
              <a:pPr eaLnBrk="1" hangingPunct="1"/>
              <a:r>
                <a:rPr lang="de-DE" altLang="de-DE" sz="1800"/>
                <a:t>Modell</a:t>
              </a:r>
            </a:p>
          </p:txBody>
        </p:sp>
        <p:sp>
          <p:nvSpPr>
            <p:cNvPr id="5142" name="Oval 23"/>
            <p:cNvSpPr>
              <a:spLocks noChangeArrowheads="1"/>
            </p:cNvSpPr>
            <p:nvPr/>
          </p:nvSpPr>
          <p:spPr bwMode="auto">
            <a:xfrm>
              <a:off x="3493" y="2523"/>
              <a:ext cx="793" cy="408"/>
            </a:xfrm>
            <a:prstGeom prst="ellipse">
              <a:avLst/>
            </a:prstGeom>
            <a:solidFill>
              <a:srgbClr val="003399">
                <a:alpha val="39999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verbales</a:t>
              </a:r>
            </a:p>
            <a:p>
              <a:pPr eaLnBrk="1" hangingPunct="1"/>
              <a:r>
                <a:rPr lang="de-DE" altLang="de-DE" sz="1800"/>
                <a:t>Modell</a:t>
              </a:r>
            </a:p>
          </p:txBody>
        </p:sp>
        <p:sp>
          <p:nvSpPr>
            <p:cNvPr id="5143" name="Oval 24"/>
            <p:cNvSpPr>
              <a:spLocks noChangeArrowheads="1"/>
            </p:cNvSpPr>
            <p:nvPr/>
          </p:nvSpPr>
          <p:spPr bwMode="auto">
            <a:xfrm>
              <a:off x="2336" y="2523"/>
              <a:ext cx="657" cy="363"/>
            </a:xfrm>
            <a:prstGeom prst="ellipse">
              <a:avLst/>
            </a:prstGeom>
            <a:solidFill>
              <a:srgbClr val="003399">
                <a:alpha val="25098"/>
              </a:srgbClr>
            </a:solidFill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800"/>
                <a:t>„sounds“</a:t>
              </a:r>
            </a:p>
          </p:txBody>
        </p:sp>
        <p:sp>
          <p:nvSpPr>
            <p:cNvPr id="5144" name="Line 25"/>
            <p:cNvSpPr>
              <a:spLocks noChangeShapeType="1"/>
            </p:cNvSpPr>
            <p:nvPr/>
          </p:nvSpPr>
          <p:spPr bwMode="auto">
            <a:xfrm>
              <a:off x="839" y="270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5" name="Line 26"/>
            <p:cNvSpPr>
              <a:spLocks noChangeShapeType="1"/>
            </p:cNvSpPr>
            <p:nvPr/>
          </p:nvSpPr>
          <p:spPr bwMode="auto">
            <a:xfrm>
              <a:off x="839" y="2704"/>
              <a:ext cx="363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6" name="Line 27"/>
            <p:cNvSpPr>
              <a:spLocks noChangeShapeType="1"/>
            </p:cNvSpPr>
            <p:nvPr/>
          </p:nvSpPr>
          <p:spPr bwMode="auto">
            <a:xfrm>
              <a:off x="839" y="324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7" name="Line 28"/>
            <p:cNvSpPr>
              <a:spLocks noChangeShapeType="1"/>
            </p:cNvSpPr>
            <p:nvPr/>
          </p:nvSpPr>
          <p:spPr bwMode="auto">
            <a:xfrm>
              <a:off x="1791" y="2704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8" name="Line 29"/>
            <p:cNvSpPr>
              <a:spLocks noChangeShapeType="1"/>
            </p:cNvSpPr>
            <p:nvPr/>
          </p:nvSpPr>
          <p:spPr bwMode="auto">
            <a:xfrm>
              <a:off x="1791" y="3249"/>
              <a:ext cx="5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49" name="Line 30"/>
            <p:cNvSpPr>
              <a:spLocks noChangeShapeType="1"/>
            </p:cNvSpPr>
            <p:nvPr/>
          </p:nvSpPr>
          <p:spPr bwMode="auto">
            <a:xfrm>
              <a:off x="2608" y="28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0" name="Line 31"/>
            <p:cNvSpPr>
              <a:spLocks noChangeShapeType="1"/>
            </p:cNvSpPr>
            <p:nvPr/>
          </p:nvSpPr>
          <p:spPr bwMode="auto">
            <a:xfrm flipV="1">
              <a:off x="2744" y="288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1" name="Line 32"/>
            <p:cNvSpPr>
              <a:spLocks noChangeShapeType="1"/>
            </p:cNvSpPr>
            <p:nvPr/>
          </p:nvSpPr>
          <p:spPr bwMode="auto">
            <a:xfrm>
              <a:off x="3016" y="2704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2" name="Line 33"/>
            <p:cNvSpPr>
              <a:spLocks noChangeShapeType="1"/>
            </p:cNvSpPr>
            <p:nvPr/>
          </p:nvSpPr>
          <p:spPr bwMode="auto">
            <a:xfrm>
              <a:off x="3016" y="3249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3" name="Line 34"/>
            <p:cNvSpPr>
              <a:spLocks noChangeShapeType="1"/>
            </p:cNvSpPr>
            <p:nvPr/>
          </p:nvSpPr>
          <p:spPr bwMode="auto">
            <a:xfrm>
              <a:off x="4309" y="2704"/>
              <a:ext cx="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4" name="Line 35"/>
            <p:cNvSpPr>
              <a:spLocks noChangeShapeType="1"/>
            </p:cNvSpPr>
            <p:nvPr/>
          </p:nvSpPr>
          <p:spPr bwMode="auto">
            <a:xfrm>
              <a:off x="4309" y="3249"/>
              <a:ext cx="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5" name="Line 36"/>
            <p:cNvSpPr>
              <a:spLocks noChangeShapeType="1"/>
            </p:cNvSpPr>
            <p:nvPr/>
          </p:nvSpPr>
          <p:spPr bwMode="auto">
            <a:xfrm>
              <a:off x="4422" y="2704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6" name="Line 37"/>
            <p:cNvSpPr>
              <a:spLocks noChangeShapeType="1"/>
            </p:cNvSpPr>
            <p:nvPr/>
          </p:nvSpPr>
          <p:spPr bwMode="auto">
            <a:xfrm flipV="1">
              <a:off x="4422" y="306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7" name="Line 38"/>
            <p:cNvSpPr>
              <a:spLocks noChangeShapeType="1"/>
            </p:cNvSpPr>
            <p:nvPr/>
          </p:nvSpPr>
          <p:spPr bwMode="auto">
            <a:xfrm flipH="1">
              <a:off x="4582" y="2976"/>
              <a:ext cx="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58" name="AutoShape 39"/>
            <p:cNvSpPr>
              <a:spLocks noChangeArrowheads="1"/>
            </p:cNvSpPr>
            <p:nvPr/>
          </p:nvSpPr>
          <p:spPr bwMode="auto">
            <a:xfrm>
              <a:off x="4332" y="2886"/>
              <a:ext cx="182" cy="181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003399">
                    <a:alpha val="92000"/>
                  </a:srgbClr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5159" name="Rectangle 40"/>
            <p:cNvSpPr>
              <a:spLocks noChangeArrowheads="1"/>
            </p:cNvSpPr>
            <p:nvPr/>
          </p:nvSpPr>
          <p:spPr bwMode="auto">
            <a:xfrm>
              <a:off x="4550" y="2704"/>
              <a:ext cx="36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000" dirty="0" err="1"/>
                <a:t>Inte</a:t>
              </a:r>
              <a:r>
                <a:rPr lang="de-DE" altLang="de-DE" sz="1000" dirty="0"/>
                <a:t>-</a:t>
              </a:r>
            </a:p>
            <a:p>
              <a:pPr eaLnBrk="1" hangingPunct="1"/>
              <a:r>
                <a:rPr lang="de-DE" altLang="de-DE" sz="1000" dirty="0" err="1"/>
                <a:t>grieren</a:t>
              </a:r>
              <a:endParaRPr lang="de-DE" altLang="de-DE" sz="1000" dirty="0"/>
            </a:p>
          </p:txBody>
        </p:sp>
        <p:sp>
          <p:nvSpPr>
            <p:cNvPr id="5160" name="Rectangle 41"/>
            <p:cNvSpPr>
              <a:spLocks noChangeArrowheads="1"/>
            </p:cNvSpPr>
            <p:nvPr/>
          </p:nvSpPr>
          <p:spPr bwMode="auto">
            <a:xfrm>
              <a:off x="2960" y="2416"/>
              <a:ext cx="55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000" dirty="0"/>
                <a:t>Worte</a:t>
              </a:r>
            </a:p>
            <a:p>
              <a:pPr eaLnBrk="1" hangingPunct="1"/>
              <a:r>
                <a:rPr lang="de-DE" altLang="de-DE" sz="1000" dirty="0"/>
                <a:t>organisieren</a:t>
              </a:r>
            </a:p>
          </p:txBody>
        </p:sp>
        <p:sp>
          <p:nvSpPr>
            <p:cNvPr id="5161" name="Rectangle 42"/>
            <p:cNvSpPr>
              <a:spLocks noChangeArrowheads="1"/>
            </p:cNvSpPr>
            <p:nvPr/>
          </p:nvSpPr>
          <p:spPr bwMode="auto">
            <a:xfrm>
              <a:off x="1782" y="2976"/>
              <a:ext cx="50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000" dirty="0"/>
                <a:t>Bilder</a:t>
              </a:r>
            </a:p>
            <a:p>
              <a:pPr eaLnBrk="1" hangingPunct="1"/>
              <a:r>
                <a:rPr lang="de-DE" altLang="de-DE" sz="1000" dirty="0"/>
                <a:t>selektieren</a:t>
              </a:r>
            </a:p>
          </p:txBody>
        </p:sp>
        <p:sp>
          <p:nvSpPr>
            <p:cNvPr id="5162" name="Rectangle 43"/>
            <p:cNvSpPr>
              <a:spLocks noChangeArrowheads="1"/>
            </p:cNvSpPr>
            <p:nvPr/>
          </p:nvSpPr>
          <p:spPr bwMode="auto">
            <a:xfrm>
              <a:off x="1782" y="2432"/>
              <a:ext cx="50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000" dirty="0"/>
                <a:t>Worte</a:t>
              </a:r>
            </a:p>
            <a:p>
              <a:pPr eaLnBrk="1" hangingPunct="1"/>
              <a:r>
                <a:rPr lang="de-DE" altLang="de-DE" sz="1000" dirty="0"/>
                <a:t>selektieren</a:t>
              </a:r>
            </a:p>
          </p:txBody>
        </p:sp>
        <p:sp>
          <p:nvSpPr>
            <p:cNvPr id="5163" name="Rectangle 44"/>
            <p:cNvSpPr>
              <a:spLocks noChangeArrowheads="1"/>
            </p:cNvSpPr>
            <p:nvPr/>
          </p:nvSpPr>
          <p:spPr bwMode="auto">
            <a:xfrm>
              <a:off x="2960" y="2976"/>
              <a:ext cx="55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1000" dirty="0"/>
                <a:t>Bilder</a:t>
              </a:r>
            </a:p>
            <a:p>
              <a:pPr eaLnBrk="1" hangingPunct="1"/>
              <a:r>
                <a:rPr lang="de-DE" altLang="de-DE" sz="1000" dirty="0"/>
                <a:t>organisieren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7.1 Lernen mit Multimedia</a:t>
            </a:r>
          </a:p>
          <a:p>
            <a:pPr lvl="1" eaLnBrk="1" hangingPunct="1">
              <a:buFontTx/>
              <a:buChar char="•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7.1.2 Merkmale </a:t>
            </a:r>
            <a:r>
              <a:rPr lang="de-DE" altLang="de-DE" sz="14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(Killermann et al., 2009)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Interaktivität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Individualisierung</a:t>
            </a:r>
          </a:p>
          <a:p>
            <a:pPr marL="1143000" lvl="2" indent="-228600" eaLnBrk="1" hangingPunct="1"/>
            <a:r>
              <a:rPr lang="de-DE" altLang="de-DE" sz="2000" smtClean="0">
                <a:solidFill>
                  <a:schemeClr val="tx1"/>
                </a:solidFill>
                <a:cs typeface="Times New Roman" panose="02020603050405020304" pitchFamily="18" charset="0"/>
              </a:rPr>
              <a:t>Multimedialität</a:t>
            </a:r>
          </a:p>
        </p:txBody>
      </p:sp>
      <p:sp>
        <p:nvSpPr>
          <p:cNvPr id="6148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19" r="21289" b="16971"/>
          <a:stretch>
            <a:fillRect/>
          </a:stretch>
        </p:blipFill>
        <p:spPr bwMode="auto">
          <a:xfrm>
            <a:off x="272248" y="3040063"/>
            <a:ext cx="7677150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7877430" y="6080193"/>
            <a:ext cx="98616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000" dirty="0"/>
              <a:t>(</a:t>
            </a:r>
            <a:r>
              <a:rPr lang="de-DE" altLang="de-DE" sz="1000" dirty="0" err="1"/>
              <a:t>Mallig</a:t>
            </a:r>
            <a:r>
              <a:rPr lang="de-DE" altLang="de-DE" sz="1000" dirty="0"/>
              <a:t>, 2013)</a:t>
            </a:r>
          </a:p>
        </p:txBody>
      </p:sp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83" r="89763" b="27019"/>
          <a:stretch>
            <a:fillRect/>
          </a:stretch>
        </p:blipFill>
        <p:spPr bwMode="auto">
          <a:xfrm>
            <a:off x="7955575" y="2976576"/>
            <a:ext cx="998537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555625"/>
          </a:xfrm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85800" y="5973763"/>
            <a:ext cx="777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/>
              <a:t>Quelle: Konkrete Fachdidaktik Chemie, Oldenbourg, München 2002.</a:t>
            </a: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685800" y="1348253"/>
            <a:ext cx="2698750" cy="360363"/>
          </a:xfrm>
          <a:prstGeom prst="rect">
            <a:avLst/>
          </a:prstGeom>
          <a:solidFill>
            <a:schemeClr val="tx1"/>
          </a:solidFill>
          <a:ln w="28575">
            <a:solidFill>
              <a:srgbClr val="020000"/>
            </a:solidFill>
            <a:miter lim="800000"/>
            <a:headEnd/>
            <a:tailEnd/>
          </a:ln>
        </p:spPr>
        <p:txBody>
          <a:bodyPr tIns="10800" bIns="10800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altLang="de-DE" sz="1800" b="1">
                <a:solidFill>
                  <a:schemeClr val="bg1"/>
                </a:solidFill>
              </a:rPr>
              <a:t>Anwenderprogramme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2035176" y="1746714"/>
            <a:ext cx="3025776" cy="612775"/>
            <a:chOff x="1282" y="897"/>
            <a:chExt cx="1906" cy="386"/>
          </a:xfrm>
        </p:grpSpPr>
        <p:sp>
          <p:nvSpPr>
            <p:cNvPr id="8218" name="Text Box 17"/>
            <p:cNvSpPr txBox="1">
              <a:spLocks noChangeArrowheads="1"/>
            </p:cNvSpPr>
            <p:nvPr/>
          </p:nvSpPr>
          <p:spPr bwMode="auto">
            <a:xfrm>
              <a:off x="1488" y="1056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Texteditoren</a:t>
              </a:r>
            </a:p>
          </p:txBody>
        </p:sp>
        <p:cxnSp>
          <p:nvCxnSpPr>
            <p:cNvPr id="8219" name="AutoShape 20"/>
            <p:cNvCxnSpPr>
              <a:cxnSpLocks noChangeShapeType="1"/>
              <a:stCxn id="8196" idx="2"/>
              <a:endCxn id="8218" idx="1"/>
            </p:cNvCxnSpPr>
            <p:nvPr/>
          </p:nvCxnSpPr>
          <p:spPr bwMode="auto">
            <a:xfrm rot="16200000" flipH="1">
              <a:off x="1249" y="930"/>
              <a:ext cx="272" cy="20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035176" y="1746715"/>
            <a:ext cx="3025776" cy="1069975"/>
            <a:chOff x="1282" y="897"/>
            <a:chExt cx="1906" cy="674"/>
          </a:xfrm>
        </p:grpSpPr>
        <p:sp>
          <p:nvSpPr>
            <p:cNvPr id="8216" name="Text Box 18"/>
            <p:cNvSpPr txBox="1">
              <a:spLocks noChangeArrowheads="1"/>
            </p:cNvSpPr>
            <p:nvPr/>
          </p:nvSpPr>
          <p:spPr bwMode="auto">
            <a:xfrm>
              <a:off x="1488" y="1344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Formel-/Bildeditoren</a:t>
              </a:r>
            </a:p>
          </p:txBody>
        </p:sp>
        <p:cxnSp>
          <p:nvCxnSpPr>
            <p:cNvPr id="8217" name="AutoShape 21"/>
            <p:cNvCxnSpPr>
              <a:cxnSpLocks noChangeShapeType="1"/>
              <a:stCxn id="8196" idx="2"/>
              <a:endCxn id="8216" idx="1"/>
            </p:cNvCxnSpPr>
            <p:nvPr/>
          </p:nvCxnSpPr>
          <p:spPr bwMode="auto">
            <a:xfrm rot="16200000" flipH="1">
              <a:off x="1105" y="1074"/>
              <a:ext cx="560" cy="20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035176" y="1746715"/>
            <a:ext cx="3025776" cy="1527175"/>
            <a:chOff x="1282" y="897"/>
            <a:chExt cx="1906" cy="962"/>
          </a:xfrm>
        </p:grpSpPr>
        <p:sp>
          <p:nvSpPr>
            <p:cNvPr id="8214" name="Text Box 19"/>
            <p:cNvSpPr txBox="1">
              <a:spLocks noChangeArrowheads="1"/>
            </p:cNvSpPr>
            <p:nvPr/>
          </p:nvSpPr>
          <p:spPr bwMode="auto">
            <a:xfrm>
              <a:off x="1488" y="1632"/>
              <a:ext cx="1700" cy="227"/>
            </a:xfrm>
            <a:prstGeom prst="rect">
              <a:avLst/>
            </a:prstGeom>
            <a:solidFill>
              <a:schemeClr val="folHlink"/>
            </a:solidFill>
            <a:ln w="28575">
              <a:solidFill>
                <a:srgbClr val="020000"/>
              </a:solidFill>
              <a:miter lim="800000"/>
              <a:headEnd/>
              <a:tailEnd/>
            </a:ln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Lernprogramme</a:t>
              </a:r>
            </a:p>
          </p:txBody>
        </p:sp>
        <p:cxnSp>
          <p:nvCxnSpPr>
            <p:cNvPr id="8215" name="AutoShape 22"/>
            <p:cNvCxnSpPr>
              <a:cxnSpLocks noChangeShapeType="1"/>
              <a:stCxn id="8196" idx="2"/>
              <a:endCxn id="8214" idx="1"/>
            </p:cNvCxnSpPr>
            <p:nvPr/>
          </p:nvCxnSpPr>
          <p:spPr bwMode="auto">
            <a:xfrm rot="16200000" flipH="1">
              <a:off x="961" y="1218"/>
              <a:ext cx="848" cy="20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3711576" y="3311993"/>
            <a:ext cx="3101976" cy="592138"/>
            <a:chOff x="2338" y="1883"/>
            <a:chExt cx="1954" cy="373"/>
          </a:xfrm>
        </p:grpSpPr>
        <p:sp>
          <p:nvSpPr>
            <p:cNvPr id="8212" name="Text Box 23"/>
            <p:cNvSpPr txBox="1">
              <a:spLocks noChangeArrowheads="1"/>
            </p:cNvSpPr>
            <p:nvPr/>
          </p:nvSpPr>
          <p:spPr bwMode="auto">
            <a:xfrm>
              <a:off x="2592" y="2029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Elektronische Bücher</a:t>
              </a:r>
            </a:p>
          </p:txBody>
        </p:sp>
        <p:cxnSp>
          <p:nvCxnSpPr>
            <p:cNvPr id="8213" name="AutoShape 33"/>
            <p:cNvCxnSpPr>
              <a:cxnSpLocks noChangeShapeType="1"/>
              <a:stCxn id="8214" idx="2"/>
              <a:endCxn id="8212" idx="1"/>
            </p:cNvCxnSpPr>
            <p:nvPr/>
          </p:nvCxnSpPr>
          <p:spPr bwMode="auto">
            <a:xfrm rot="16200000" flipH="1">
              <a:off x="2335" y="1886"/>
              <a:ext cx="259" cy="254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3711576" y="3311989"/>
            <a:ext cx="3101976" cy="1028700"/>
            <a:chOff x="2338" y="1883"/>
            <a:chExt cx="1954" cy="648"/>
          </a:xfrm>
        </p:grpSpPr>
        <p:sp>
          <p:nvSpPr>
            <p:cNvPr id="8210" name="Text Box 24"/>
            <p:cNvSpPr txBox="1">
              <a:spLocks noChangeArrowheads="1"/>
            </p:cNvSpPr>
            <p:nvPr/>
          </p:nvSpPr>
          <p:spPr bwMode="auto">
            <a:xfrm>
              <a:off x="2592" y="2304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Tools</a:t>
              </a:r>
            </a:p>
          </p:txBody>
        </p:sp>
        <p:cxnSp>
          <p:nvCxnSpPr>
            <p:cNvPr id="8211" name="AutoShape 34"/>
            <p:cNvCxnSpPr>
              <a:cxnSpLocks noChangeShapeType="1"/>
              <a:stCxn id="8214" idx="2"/>
              <a:endCxn id="8210" idx="1"/>
            </p:cNvCxnSpPr>
            <p:nvPr/>
          </p:nvCxnSpPr>
          <p:spPr bwMode="auto">
            <a:xfrm rot="16200000" flipH="1">
              <a:off x="2198" y="2023"/>
              <a:ext cx="534" cy="254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3711576" y="3311990"/>
            <a:ext cx="3101976" cy="1485900"/>
            <a:chOff x="2338" y="1883"/>
            <a:chExt cx="1954" cy="936"/>
          </a:xfrm>
        </p:grpSpPr>
        <p:sp>
          <p:nvSpPr>
            <p:cNvPr id="8208" name="Text Box 26"/>
            <p:cNvSpPr txBox="1">
              <a:spLocks noChangeArrowheads="1"/>
            </p:cNvSpPr>
            <p:nvPr/>
          </p:nvSpPr>
          <p:spPr bwMode="auto">
            <a:xfrm>
              <a:off x="2592" y="2592"/>
              <a:ext cx="1700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Übungsprogramme</a:t>
              </a:r>
            </a:p>
          </p:txBody>
        </p:sp>
        <p:cxnSp>
          <p:nvCxnSpPr>
            <p:cNvPr id="8209" name="AutoShape 35"/>
            <p:cNvCxnSpPr>
              <a:cxnSpLocks noChangeShapeType="1"/>
              <a:stCxn id="8214" idx="2"/>
              <a:endCxn id="8208" idx="1"/>
            </p:cNvCxnSpPr>
            <p:nvPr/>
          </p:nvCxnSpPr>
          <p:spPr bwMode="auto">
            <a:xfrm rot="16200000" flipH="1">
              <a:off x="2054" y="2167"/>
              <a:ext cx="822" cy="254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3711576" y="3311990"/>
            <a:ext cx="3101976" cy="1943100"/>
            <a:chOff x="2338" y="1883"/>
            <a:chExt cx="1954" cy="1224"/>
          </a:xfrm>
        </p:grpSpPr>
        <p:sp>
          <p:nvSpPr>
            <p:cNvPr id="14361" name="Text Box 25"/>
            <p:cNvSpPr txBox="1">
              <a:spLocks noChangeArrowheads="1"/>
            </p:cNvSpPr>
            <p:nvPr/>
          </p:nvSpPr>
          <p:spPr bwMode="auto">
            <a:xfrm>
              <a:off x="2592" y="2880"/>
              <a:ext cx="1700" cy="2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rgbClr val="020000"/>
              </a:solidFill>
              <a:miter lim="800000"/>
              <a:headEnd/>
              <a:tailEnd/>
            </a:ln>
            <a:effectLst/>
          </p:spPr>
          <p:txBody>
            <a:bodyPr tIns="10800" bIns="10800"/>
            <a:lstStyle/>
            <a:p>
              <a:pPr algn="l">
                <a:spcBef>
                  <a:spcPct val="50000"/>
                </a:spcBef>
                <a:defRPr/>
              </a:pPr>
              <a:r>
                <a:rPr lang="de-DE" sz="1800" b="1" dirty="0">
                  <a:latin typeface="Arial" charset="0"/>
                </a:rPr>
                <a:t>Lehrprogramme</a:t>
              </a:r>
            </a:p>
          </p:txBody>
        </p:sp>
        <p:cxnSp>
          <p:nvCxnSpPr>
            <p:cNvPr id="8207" name="AutoShape 36"/>
            <p:cNvCxnSpPr>
              <a:cxnSpLocks noChangeShapeType="1"/>
              <a:stCxn id="8214" idx="2"/>
              <a:endCxn id="14361" idx="1"/>
            </p:cNvCxnSpPr>
            <p:nvPr/>
          </p:nvCxnSpPr>
          <p:spPr bwMode="auto">
            <a:xfrm rot="16200000" flipH="1">
              <a:off x="1910" y="2311"/>
              <a:ext cx="1110" cy="254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204" name="Rectangle 43"/>
          <p:cNvSpPr>
            <a:spLocks noChangeArrowheads="1"/>
          </p:cNvSpPr>
          <p:nvPr/>
        </p:nvSpPr>
        <p:spPr bwMode="auto">
          <a:xfrm>
            <a:off x="5791200" y="5732928"/>
            <a:ext cx="167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cxnSp>
        <p:nvCxnSpPr>
          <p:cNvPr id="14380" name="AutoShape 44"/>
          <p:cNvCxnSpPr>
            <a:cxnSpLocks noChangeShapeType="1"/>
            <a:stCxn id="14361" idx="2"/>
            <a:endCxn id="8204" idx="1"/>
          </p:cNvCxnSpPr>
          <p:nvPr/>
        </p:nvCxnSpPr>
        <p:spPr bwMode="auto">
          <a:xfrm rot="16200000" flipH="1">
            <a:off x="5319713" y="5413840"/>
            <a:ext cx="615950" cy="327025"/>
          </a:xfrm>
          <a:prstGeom prst="bentConnector2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673100"/>
            <a:ext cx="8642350" cy="49417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dirty="0" smtClean="0">
                <a:cs typeface="Times New Roman" panose="02020603050405020304" pitchFamily="18" charset="0"/>
              </a:rPr>
              <a:t>7.2 </a:t>
            </a:r>
            <a:r>
              <a:rPr lang="de-DE" altLang="de-DE" sz="2800" b="1" dirty="0" smtClean="0">
                <a:cs typeface="Times New Roman" panose="02020603050405020304" pitchFamily="18" charset="0"/>
              </a:rPr>
              <a:t>Softwaretypen a</a:t>
            </a:r>
            <a:endParaRPr lang="de-DE" altLang="de-DE" sz="2800" b="1" dirty="0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45095" name="Text Box 39"/>
          <p:cNvSpPr txBox="1">
            <a:spLocks noChangeArrowheads="1"/>
          </p:cNvSpPr>
          <p:nvPr/>
        </p:nvSpPr>
        <p:spPr bwMode="auto">
          <a:xfrm>
            <a:off x="685800" y="1219200"/>
            <a:ext cx="2698750" cy="36036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20000"/>
            </a:solidFill>
            <a:miter lim="800000"/>
            <a:headEnd/>
            <a:tailEnd/>
          </a:ln>
          <a:effectLst/>
        </p:spPr>
        <p:txBody>
          <a:bodyPr tIns="10800" bIns="10800"/>
          <a:lstStyle/>
          <a:p>
            <a:pPr algn="l">
              <a:spcBef>
                <a:spcPct val="50000"/>
              </a:spcBef>
              <a:defRPr/>
            </a:pPr>
            <a:r>
              <a:rPr lang="de-DE" sz="1800" b="1" dirty="0">
                <a:latin typeface="Arial" charset="0"/>
              </a:rPr>
              <a:t>Lehrprogramme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2035175" y="1593850"/>
            <a:ext cx="3327400" cy="615950"/>
            <a:chOff x="1282" y="1004"/>
            <a:chExt cx="2096" cy="388"/>
          </a:xfrm>
        </p:grpSpPr>
        <p:sp>
          <p:nvSpPr>
            <p:cNvPr id="9237" name="Text Box 41"/>
            <p:cNvSpPr txBox="1">
              <a:spLocks noChangeArrowheads="1"/>
            </p:cNvSpPr>
            <p:nvPr/>
          </p:nvSpPr>
          <p:spPr bwMode="auto">
            <a:xfrm>
              <a:off x="1564" y="1165"/>
              <a:ext cx="1814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Simulationen</a:t>
              </a:r>
            </a:p>
          </p:txBody>
        </p:sp>
        <p:cxnSp>
          <p:nvCxnSpPr>
            <p:cNvPr id="9238" name="AutoShape 51"/>
            <p:cNvCxnSpPr>
              <a:cxnSpLocks noChangeShapeType="1"/>
              <a:stCxn id="45095" idx="2"/>
              <a:endCxn id="9237" idx="1"/>
            </p:cNvCxnSpPr>
            <p:nvPr/>
          </p:nvCxnSpPr>
          <p:spPr bwMode="auto">
            <a:xfrm rot="16200000" flipH="1">
              <a:off x="1281" y="1005"/>
              <a:ext cx="275" cy="273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2035175" y="1593850"/>
            <a:ext cx="3327400" cy="1073150"/>
            <a:chOff x="1282" y="1004"/>
            <a:chExt cx="2096" cy="676"/>
          </a:xfrm>
        </p:grpSpPr>
        <p:sp>
          <p:nvSpPr>
            <p:cNvPr id="9235" name="Text Box 42"/>
            <p:cNvSpPr txBox="1">
              <a:spLocks noChangeArrowheads="1"/>
            </p:cNvSpPr>
            <p:nvPr/>
          </p:nvSpPr>
          <p:spPr bwMode="auto">
            <a:xfrm>
              <a:off x="1564" y="1453"/>
              <a:ext cx="1814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Modellbildungssysteme</a:t>
              </a:r>
            </a:p>
          </p:txBody>
        </p:sp>
        <p:cxnSp>
          <p:nvCxnSpPr>
            <p:cNvPr id="9236" name="AutoShape 52"/>
            <p:cNvCxnSpPr>
              <a:cxnSpLocks noChangeShapeType="1"/>
              <a:stCxn id="45095" idx="2"/>
              <a:endCxn id="9235" idx="1"/>
            </p:cNvCxnSpPr>
            <p:nvPr/>
          </p:nvCxnSpPr>
          <p:spPr bwMode="auto">
            <a:xfrm rot="16200000" flipH="1">
              <a:off x="1137" y="1149"/>
              <a:ext cx="563" cy="273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59"/>
          <p:cNvGrpSpPr>
            <a:grpSpLocks/>
          </p:cNvGrpSpPr>
          <p:nvPr/>
        </p:nvGrpSpPr>
        <p:grpSpPr bwMode="auto">
          <a:xfrm>
            <a:off x="2035175" y="1593850"/>
            <a:ext cx="3327400" cy="1530350"/>
            <a:chOff x="1282" y="1004"/>
            <a:chExt cx="2096" cy="964"/>
          </a:xfrm>
        </p:grpSpPr>
        <p:sp>
          <p:nvSpPr>
            <p:cNvPr id="9233" name="Text Box 43"/>
            <p:cNvSpPr txBox="1">
              <a:spLocks noChangeArrowheads="1"/>
            </p:cNvSpPr>
            <p:nvPr/>
          </p:nvSpPr>
          <p:spPr bwMode="auto">
            <a:xfrm>
              <a:off x="1564" y="1741"/>
              <a:ext cx="1814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Tutorien</a:t>
              </a:r>
            </a:p>
          </p:txBody>
        </p:sp>
        <p:cxnSp>
          <p:nvCxnSpPr>
            <p:cNvPr id="9234" name="AutoShape 53"/>
            <p:cNvCxnSpPr>
              <a:cxnSpLocks noChangeShapeType="1"/>
              <a:stCxn id="45095" idx="2"/>
              <a:endCxn id="9233" idx="1"/>
            </p:cNvCxnSpPr>
            <p:nvPr/>
          </p:nvCxnSpPr>
          <p:spPr bwMode="auto">
            <a:xfrm rot="16200000" flipH="1">
              <a:off x="993" y="1293"/>
              <a:ext cx="851" cy="273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3922713" y="3138488"/>
            <a:ext cx="4535487" cy="671512"/>
            <a:chOff x="2471" y="1977"/>
            <a:chExt cx="2857" cy="423"/>
          </a:xfrm>
        </p:grpSpPr>
        <p:sp>
          <p:nvSpPr>
            <p:cNvPr id="9231" name="Text Box 44"/>
            <p:cNvSpPr txBox="1">
              <a:spLocks noChangeArrowheads="1"/>
            </p:cNvSpPr>
            <p:nvPr/>
          </p:nvSpPr>
          <p:spPr bwMode="auto">
            <a:xfrm>
              <a:off x="2736" y="2173"/>
              <a:ext cx="2592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Einfache Tutorien</a:t>
              </a:r>
            </a:p>
          </p:txBody>
        </p:sp>
        <p:cxnSp>
          <p:nvCxnSpPr>
            <p:cNvPr id="9232" name="AutoShape 54"/>
            <p:cNvCxnSpPr>
              <a:cxnSpLocks noChangeShapeType="1"/>
              <a:stCxn id="9233" idx="2"/>
              <a:endCxn id="9231" idx="1"/>
            </p:cNvCxnSpPr>
            <p:nvPr/>
          </p:nvCxnSpPr>
          <p:spPr bwMode="auto">
            <a:xfrm rot="16200000" flipH="1">
              <a:off x="2444" y="2004"/>
              <a:ext cx="310" cy="25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922713" y="3138488"/>
            <a:ext cx="4535487" cy="1128712"/>
            <a:chOff x="2471" y="1977"/>
            <a:chExt cx="2857" cy="711"/>
          </a:xfrm>
        </p:grpSpPr>
        <p:sp>
          <p:nvSpPr>
            <p:cNvPr id="9229" name="Text Box 45"/>
            <p:cNvSpPr txBox="1">
              <a:spLocks noChangeArrowheads="1"/>
            </p:cNvSpPr>
            <p:nvPr/>
          </p:nvSpPr>
          <p:spPr bwMode="auto">
            <a:xfrm>
              <a:off x="2736" y="2461"/>
              <a:ext cx="2592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Adaptive Tutorien</a:t>
              </a:r>
            </a:p>
          </p:txBody>
        </p:sp>
        <p:cxnSp>
          <p:nvCxnSpPr>
            <p:cNvPr id="9230" name="AutoShape 55"/>
            <p:cNvCxnSpPr>
              <a:cxnSpLocks noChangeShapeType="1"/>
              <a:stCxn id="9233" idx="2"/>
              <a:endCxn id="9229" idx="1"/>
            </p:cNvCxnSpPr>
            <p:nvPr/>
          </p:nvCxnSpPr>
          <p:spPr bwMode="auto">
            <a:xfrm rot="16200000" flipH="1">
              <a:off x="2300" y="2148"/>
              <a:ext cx="598" cy="25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3922713" y="3138488"/>
            <a:ext cx="4535487" cy="1585912"/>
            <a:chOff x="2471" y="1977"/>
            <a:chExt cx="2857" cy="999"/>
          </a:xfrm>
        </p:grpSpPr>
        <p:sp>
          <p:nvSpPr>
            <p:cNvPr id="9227" name="Text Box 46"/>
            <p:cNvSpPr txBox="1">
              <a:spLocks noChangeArrowheads="1"/>
            </p:cNvSpPr>
            <p:nvPr/>
          </p:nvSpPr>
          <p:spPr bwMode="auto">
            <a:xfrm>
              <a:off x="2736" y="2749"/>
              <a:ext cx="2592" cy="2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de-DE" altLang="de-DE" sz="1800" b="1"/>
                <a:t>Intelligente Tutorielle Systeme</a:t>
              </a:r>
            </a:p>
          </p:txBody>
        </p:sp>
        <p:cxnSp>
          <p:nvCxnSpPr>
            <p:cNvPr id="9228" name="AutoShape 56"/>
            <p:cNvCxnSpPr>
              <a:cxnSpLocks noChangeShapeType="1"/>
              <a:stCxn id="9233" idx="2"/>
              <a:endCxn id="9227" idx="1"/>
            </p:cNvCxnSpPr>
            <p:nvPr/>
          </p:nvCxnSpPr>
          <p:spPr bwMode="auto">
            <a:xfrm rot="16200000" flipH="1">
              <a:off x="2156" y="2292"/>
              <a:ext cx="886" cy="256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226" name="Text Box 64"/>
          <p:cNvSpPr txBox="1">
            <a:spLocks noChangeArrowheads="1"/>
          </p:cNvSpPr>
          <p:nvPr/>
        </p:nvSpPr>
        <p:spPr bwMode="auto">
          <a:xfrm>
            <a:off x="684213" y="6021388"/>
            <a:ext cx="777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/>
              <a:t>Quelle: Konkrete Fachdidaktik Chemie, Oldenbourg, München 2002.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0243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grpSp>
        <p:nvGrpSpPr>
          <p:cNvPr id="10244" name="Organization Chart 9"/>
          <p:cNvGrpSpPr>
            <a:grpSpLocks noChangeAspect="1"/>
          </p:cNvGrpSpPr>
          <p:nvPr/>
        </p:nvGrpSpPr>
        <p:grpSpPr bwMode="auto">
          <a:xfrm>
            <a:off x="300038" y="1912938"/>
            <a:ext cx="8521700" cy="3587750"/>
            <a:chOff x="1642" y="5090"/>
            <a:chExt cx="19796" cy="2880"/>
          </a:xfrm>
        </p:grpSpPr>
        <p:cxnSp>
          <p:nvCxnSpPr>
            <p:cNvPr id="10246" name="_s1028"/>
            <p:cNvCxnSpPr>
              <a:cxnSpLocks noChangeShapeType="1"/>
              <a:stCxn id="32" idx="0"/>
              <a:endCxn id="20" idx="2"/>
            </p:cNvCxnSpPr>
            <p:nvPr/>
          </p:nvCxnSpPr>
          <p:spPr bwMode="auto">
            <a:xfrm rot="5400000" flipH="1">
              <a:off x="15769" y="1581"/>
              <a:ext cx="360" cy="8818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47" name="_s1029"/>
            <p:cNvCxnSpPr>
              <a:cxnSpLocks noChangeShapeType="1"/>
              <a:stCxn id="31" idx="0"/>
              <a:endCxn id="23" idx="2"/>
            </p:cNvCxnSpPr>
            <p:nvPr/>
          </p:nvCxnSpPr>
          <p:spPr bwMode="auto">
            <a:xfrm rot="5400000" flipH="1">
              <a:off x="13880" y="5810"/>
              <a:ext cx="360" cy="251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48" name="_s1030"/>
            <p:cNvCxnSpPr>
              <a:cxnSpLocks noChangeShapeType="1"/>
              <a:stCxn id="30" idx="0"/>
              <a:endCxn id="23" idx="2"/>
            </p:cNvCxnSpPr>
            <p:nvPr/>
          </p:nvCxnSpPr>
          <p:spPr bwMode="auto">
            <a:xfrm rot="-5400000">
              <a:off x="12621" y="7069"/>
              <a:ext cx="36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49" name="_s1031"/>
            <p:cNvCxnSpPr>
              <a:cxnSpLocks noChangeShapeType="1"/>
              <a:stCxn id="29" idx="0"/>
              <a:endCxn id="23" idx="2"/>
            </p:cNvCxnSpPr>
            <p:nvPr/>
          </p:nvCxnSpPr>
          <p:spPr bwMode="auto">
            <a:xfrm rot="-5400000">
              <a:off x="11360" y="5810"/>
              <a:ext cx="360" cy="2520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0" name="_s1032"/>
            <p:cNvCxnSpPr>
              <a:cxnSpLocks noChangeShapeType="1"/>
              <a:stCxn id="28" idx="0"/>
              <a:endCxn id="22" idx="2"/>
            </p:cNvCxnSpPr>
            <p:nvPr/>
          </p:nvCxnSpPr>
          <p:spPr bwMode="auto">
            <a:xfrm rot="5400000" flipH="1">
              <a:off x="6322" y="5809"/>
              <a:ext cx="360" cy="2522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1" name="_s1033"/>
            <p:cNvCxnSpPr>
              <a:cxnSpLocks noChangeShapeType="1"/>
              <a:stCxn id="27" idx="0"/>
              <a:endCxn id="20" idx="2"/>
            </p:cNvCxnSpPr>
            <p:nvPr/>
          </p:nvCxnSpPr>
          <p:spPr bwMode="auto">
            <a:xfrm rot="5400000" flipH="1">
              <a:off x="14510" y="2840"/>
              <a:ext cx="360" cy="629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2" name="_s1034"/>
            <p:cNvCxnSpPr>
              <a:cxnSpLocks noChangeShapeType="1"/>
              <a:stCxn id="26" idx="0"/>
              <a:endCxn id="20" idx="2"/>
            </p:cNvCxnSpPr>
            <p:nvPr/>
          </p:nvCxnSpPr>
          <p:spPr bwMode="auto">
            <a:xfrm rot="5400000" flipH="1">
              <a:off x="13250" y="4100"/>
              <a:ext cx="360" cy="377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3" name="_s1035"/>
            <p:cNvCxnSpPr>
              <a:cxnSpLocks noChangeShapeType="1"/>
              <a:stCxn id="25" idx="0"/>
              <a:endCxn id="22" idx="2"/>
            </p:cNvCxnSpPr>
            <p:nvPr/>
          </p:nvCxnSpPr>
          <p:spPr bwMode="auto">
            <a:xfrm rot="5400000" flipH="1">
              <a:off x="5062" y="7069"/>
              <a:ext cx="360" cy="2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4" name="_s1036"/>
            <p:cNvCxnSpPr>
              <a:cxnSpLocks noChangeShapeType="1"/>
              <a:stCxn id="24" idx="0"/>
              <a:endCxn id="22" idx="2"/>
            </p:cNvCxnSpPr>
            <p:nvPr/>
          </p:nvCxnSpPr>
          <p:spPr bwMode="auto">
            <a:xfrm rot="-5400000">
              <a:off x="3803" y="5811"/>
              <a:ext cx="360" cy="2517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5" name="_s1037"/>
            <p:cNvCxnSpPr>
              <a:cxnSpLocks noChangeShapeType="1"/>
              <a:stCxn id="23" idx="0"/>
              <a:endCxn id="20" idx="2"/>
            </p:cNvCxnSpPr>
            <p:nvPr/>
          </p:nvCxnSpPr>
          <p:spPr bwMode="auto">
            <a:xfrm rot="5400000" flipH="1">
              <a:off x="11990" y="5360"/>
              <a:ext cx="360" cy="1260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6" name="_s1038"/>
            <p:cNvCxnSpPr>
              <a:cxnSpLocks noChangeShapeType="1"/>
              <a:stCxn id="22" idx="0"/>
              <a:endCxn id="20" idx="2"/>
            </p:cNvCxnSpPr>
            <p:nvPr/>
          </p:nvCxnSpPr>
          <p:spPr bwMode="auto">
            <a:xfrm rot="-5400000">
              <a:off x="8211" y="2840"/>
              <a:ext cx="360" cy="629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57" name="_s1039"/>
            <p:cNvCxnSpPr>
              <a:cxnSpLocks noChangeShapeType="1"/>
              <a:stCxn id="21" idx="0"/>
              <a:endCxn id="20" idx="2"/>
            </p:cNvCxnSpPr>
            <p:nvPr/>
          </p:nvCxnSpPr>
          <p:spPr bwMode="auto">
            <a:xfrm rot="-5400000">
              <a:off x="6951" y="1581"/>
              <a:ext cx="360" cy="8818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_s1040"/>
            <p:cNvSpPr>
              <a:spLocks noChangeArrowheads="1"/>
            </p:cNvSpPr>
            <p:nvPr/>
          </p:nvSpPr>
          <p:spPr bwMode="auto">
            <a:xfrm>
              <a:off x="10459" y="509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b="1" dirty="0">
                  <a:solidFill>
                    <a:schemeClr val="bg1"/>
                  </a:solidFill>
                  <a:latin typeface="+mn-lt"/>
                </a:rPr>
                <a:t>Programm-typen</a:t>
              </a:r>
            </a:p>
          </p:txBody>
        </p:sp>
        <p:sp>
          <p:nvSpPr>
            <p:cNvPr id="21" name="_s1041"/>
            <p:cNvSpPr>
              <a:spLocks noChangeArrowheads="1"/>
            </p:cNvSpPr>
            <p:nvPr/>
          </p:nvSpPr>
          <p:spPr bwMode="auto">
            <a:xfrm>
              <a:off x="1642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Informations-programme</a:t>
              </a:r>
            </a:p>
          </p:txBody>
        </p:sp>
        <p:sp>
          <p:nvSpPr>
            <p:cNvPr id="22" name="_s1042"/>
            <p:cNvSpPr>
              <a:spLocks noChangeArrowheads="1"/>
            </p:cNvSpPr>
            <p:nvPr/>
          </p:nvSpPr>
          <p:spPr bwMode="auto">
            <a:xfrm>
              <a:off x="4161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b="1" dirty="0">
                  <a:solidFill>
                    <a:schemeClr val="bg1"/>
                  </a:solidFill>
                  <a:latin typeface="+mn-lt"/>
                </a:rPr>
                <a:t>Lern-</a:t>
              </a:r>
              <a:r>
                <a:rPr lang="de-DE" sz="1000" b="1" dirty="0" err="1">
                  <a:solidFill>
                    <a:schemeClr val="bg1"/>
                  </a:solidFill>
                  <a:latin typeface="+mn-lt"/>
                </a:rPr>
                <a:t>programme</a:t>
              </a:r>
              <a:endParaRPr lang="de-DE" sz="10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3" name="_s1043"/>
            <p:cNvSpPr>
              <a:spLocks noChangeArrowheads="1"/>
            </p:cNvSpPr>
            <p:nvPr/>
          </p:nvSpPr>
          <p:spPr bwMode="auto">
            <a:xfrm>
              <a:off x="11721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Simulationen</a:t>
              </a:r>
            </a:p>
          </p:txBody>
        </p:sp>
        <p:sp>
          <p:nvSpPr>
            <p:cNvPr id="24" name="_s1044"/>
            <p:cNvSpPr>
              <a:spLocks noChangeArrowheads="1"/>
            </p:cNvSpPr>
            <p:nvPr/>
          </p:nvSpPr>
          <p:spPr bwMode="auto">
            <a:xfrm>
              <a:off x="1646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Übungs-</a:t>
              </a:r>
              <a:r>
                <a:rPr lang="de-DE" sz="1000" dirty="0" err="1">
                  <a:solidFill>
                    <a:schemeClr val="bg1"/>
                  </a:solidFill>
                  <a:latin typeface="+mn-lt"/>
                </a:rPr>
                <a:t>programme</a:t>
              </a: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: drill &amp; </a:t>
              </a:r>
              <a:r>
                <a:rPr lang="de-DE" sz="1000" dirty="0" err="1">
                  <a:solidFill>
                    <a:schemeClr val="bg1"/>
                  </a:solidFill>
                  <a:latin typeface="+mn-lt"/>
                </a:rPr>
                <a:t>practice</a:t>
              </a: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“</a:t>
              </a:r>
            </a:p>
          </p:txBody>
        </p:sp>
        <p:sp>
          <p:nvSpPr>
            <p:cNvPr id="25" name="_s1045"/>
            <p:cNvSpPr>
              <a:spLocks noChangeArrowheads="1"/>
            </p:cNvSpPr>
            <p:nvPr/>
          </p:nvSpPr>
          <p:spPr bwMode="auto">
            <a:xfrm>
              <a:off x="4164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Tutorielle</a:t>
              </a:r>
              <a:r>
                <a:rPr lang="de-DE" sz="1000" dirty="0">
                  <a:latin typeface="+mn-lt"/>
                </a:rPr>
                <a:t> </a:t>
              </a:r>
              <a:r>
                <a:rPr lang="de-DE" sz="1000" dirty="0">
                  <a:solidFill>
                    <a:schemeClr val="bg1"/>
                  </a:solidFill>
                  <a:latin typeface="+mn-lt"/>
                </a:rPr>
                <a:t>Programme</a:t>
              </a:r>
            </a:p>
          </p:txBody>
        </p:sp>
        <p:sp>
          <p:nvSpPr>
            <p:cNvPr id="26" name="_s1046"/>
            <p:cNvSpPr>
              <a:spLocks noChangeArrowheads="1"/>
            </p:cNvSpPr>
            <p:nvPr/>
          </p:nvSpPr>
          <p:spPr bwMode="auto">
            <a:xfrm>
              <a:off x="14239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 err="1">
                  <a:latin typeface="+mn-lt"/>
                </a:rPr>
                <a:t>Kommu-nikations-programme</a:t>
              </a:r>
              <a:endParaRPr lang="de-DE" sz="1000" dirty="0">
                <a:latin typeface="+mn-lt"/>
              </a:endParaRPr>
            </a:p>
          </p:txBody>
        </p:sp>
        <p:sp>
          <p:nvSpPr>
            <p:cNvPr id="27" name="_s1047"/>
            <p:cNvSpPr>
              <a:spLocks noChangeArrowheads="1"/>
            </p:cNvSpPr>
            <p:nvPr/>
          </p:nvSpPr>
          <p:spPr bwMode="auto">
            <a:xfrm>
              <a:off x="16758" y="6171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latin typeface="+mn-lt"/>
                </a:rPr>
                <a:t>Messdaten-</a:t>
              </a:r>
              <a:r>
                <a:rPr lang="de-DE" sz="1000" dirty="0" err="1">
                  <a:latin typeface="+mn-lt"/>
                </a:rPr>
                <a:t>erfassung</a:t>
              </a:r>
              <a:r>
                <a:rPr lang="de-DE" sz="1000" dirty="0">
                  <a:latin typeface="+mn-lt"/>
                </a:rPr>
                <a:t> und -verarbeitung</a:t>
              </a:r>
            </a:p>
          </p:txBody>
        </p:sp>
        <p:sp>
          <p:nvSpPr>
            <p:cNvPr id="28" name="_s1048"/>
            <p:cNvSpPr>
              <a:spLocks noChangeArrowheads="1"/>
            </p:cNvSpPr>
            <p:nvPr/>
          </p:nvSpPr>
          <p:spPr bwMode="auto">
            <a:xfrm>
              <a:off x="6683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solidFill>
                    <a:schemeClr val="bg1"/>
                  </a:solidFill>
                  <a:latin typeface="+mn-lt"/>
                </a:rPr>
                <a:t>Edutainment-Programme</a:t>
              </a:r>
            </a:p>
          </p:txBody>
        </p:sp>
        <p:sp>
          <p:nvSpPr>
            <p:cNvPr id="29" name="_s1049"/>
            <p:cNvSpPr>
              <a:spLocks noChangeArrowheads="1"/>
            </p:cNvSpPr>
            <p:nvPr/>
          </p:nvSpPr>
          <p:spPr bwMode="auto">
            <a:xfrm>
              <a:off x="9202" y="7250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Virtuelle Experimente</a:t>
              </a:r>
            </a:p>
          </p:txBody>
        </p:sp>
        <p:sp>
          <p:nvSpPr>
            <p:cNvPr id="30" name="_s1050"/>
            <p:cNvSpPr>
              <a:spLocks noChangeArrowheads="1"/>
            </p:cNvSpPr>
            <p:nvPr/>
          </p:nvSpPr>
          <p:spPr bwMode="auto">
            <a:xfrm>
              <a:off x="11721" y="725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>
                  <a:latin typeface="+mn-lt"/>
                </a:rPr>
                <a:t>Modell-bildungs-systeme</a:t>
              </a:r>
            </a:p>
            <a:p>
              <a:pPr>
                <a:defRPr/>
              </a:pPr>
              <a:endParaRPr lang="de-DE" sz="1000">
                <a:latin typeface="+mn-lt"/>
              </a:endParaRPr>
            </a:p>
          </p:txBody>
        </p:sp>
        <p:sp>
          <p:nvSpPr>
            <p:cNvPr id="31" name="_s1051"/>
            <p:cNvSpPr>
              <a:spLocks noChangeArrowheads="1"/>
            </p:cNvSpPr>
            <p:nvPr/>
          </p:nvSpPr>
          <p:spPr bwMode="auto">
            <a:xfrm>
              <a:off x="14239" y="725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latin typeface="+mn-lt"/>
                </a:rPr>
                <a:t>Trainings-</a:t>
              </a:r>
              <a:r>
                <a:rPr lang="de-DE" sz="1000" dirty="0" err="1">
                  <a:latin typeface="+mn-lt"/>
                </a:rPr>
                <a:t>programme</a:t>
              </a:r>
              <a:endParaRPr lang="de-DE" sz="1000" dirty="0">
                <a:latin typeface="+mn-lt"/>
              </a:endParaRPr>
            </a:p>
            <a:p>
              <a:pPr>
                <a:defRPr/>
              </a:pPr>
              <a:r>
                <a:rPr lang="de-DE" sz="1000" dirty="0">
                  <a:latin typeface="+mn-lt"/>
                </a:rPr>
                <a:t>(</a:t>
              </a:r>
              <a:r>
                <a:rPr lang="de-DE" sz="1000" dirty="0" err="1">
                  <a:latin typeface="+mn-lt"/>
                </a:rPr>
                <a:t>psychom</a:t>
              </a:r>
              <a:r>
                <a:rPr lang="de-DE" sz="1000" dirty="0">
                  <a:latin typeface="+mn-lt"/>
                </a:rPr>
                <a:t>.)</a:t>
              </a:r>
            </a:p>
          </p:txBody>
        </p:sp>
        <p:sp>
          <p:nvSpPr>
            <p:cNvPr id="32" name="_s1052"/>
            <p:cNvSpPr>
              <a:spLocks noChangeArrowheads="1"/>
            </p:cNvSpPr>
            <p:nvPr/>
          </p:nvSpPr>
          <p:spPr bwMode="auto">
            <a:xfrm>
              <a:off x="19281" y="6171"/>
              <a:ext cx="2157" cy="72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000" dirty="0">
                  <a:latin typeface="+mn-lt"/>
                </a:rPr>
                <a:t>Werkzeuge: Datenbanken, Text-, Bildeditoren </a:t>
              </a:r>
              <a:r>
                <a:rPr lang="de-DE" sz="1000" dirty="0" err="1">
                  <a:latin typeface="+mn-lt"/>
                </a:rPr>
                <a:t>ect</a:t>
              </a:r>
              <a:r>
                <a:rPr lang="de-DE" sz="1000" dirty="0">
                  <a:latin typeface="+mn-lt"/>
                </a:rPr>
                <a:t>.</a:t>
              </a:r>
            </a:p>
          </p:txBody>
        </p:sp>
      </p:grpSp>
      <p:sp>
        <p:nvSpPr>
          <p:cNvPr id="10245" name="Rechteck 32"/>
          <p:cNvSpPr>
            <a:spLocks noChangeArrowheads="1"/>
          </p:cNvSpPr>
          <p:nvPr/>
        </p:nvSpPr>
        <p:spPr bwMode="auto">
          <a:xfrm>
            <a:off x="250825" y="730250"/>
            <a:ext cx="8642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800" b="1" dirty="0">
                <a:cs typeface="Times New Roman" panose="02020603050405020304" pitchFamily="18" charset="0"/>
              </a:rPr>
              <a:t>7.2 </a:t>
            </a:r>
            <a:r>
              <a:rPr lang="de-DE" altLang="de-DE" sz="2800" b="1" dirty="0" smtClean="0">
                <a:cs typeface="Times New Roman" panose="02020603050405020304" pitchFamily="18" charset="0"/>
              </a:rPr>
              <a:t>Softwaretypen b: </a:t>
            </a:r>
            <a:r>
              <a:rPr lang="de-DE" altLang="de-DE" sz="2000" dirty="0">
                <a:cs typeface="Times New Roman" panose="02020603050405020304" pitchFamily="18" charset="0"/>
              </a:rPr>
              <a:t>Übersicht </a:t>
            </a:r>
            <a:r>
              <a:rPr lang="de-DE" altLang="de-DE" b="1" dirty="0">
                <a:cs typeface="Times New Roman" panose="02020603050405020304" pitchFamily="18" charset="0"/>
              </a:rPr>
              <a:t>(verändert nach </a:t>
            </a:r>
            <a:r>
              <a:rPr lang="de-DE" altLang="de-DE" b="1" dirty="0" err="1">
                <a:cs typeface="Times New Roman" panose="02020603050405020304" pitchFamily="18" charset="0"/>
              </a:rPr>
              <a:t>Gropengießer</a:t>
            </a:r>
            <a:r>
              <a:rPr lang="de-DE" altLang="de-DE" b="1" dirty="0">
                <a:cs typeface="Times New Roman" panose="02020603050405020304" pitchFamily="18" charset="0"/>
              </a:rPr>
              <a:t> &amp; </a:t>
            </a:r>
            <a:r>
              <a:rPr lang="de-DE" altLang="de-DE" b="1" dirty="0" err="1">
                <a:cs typeface="Times New Roman" panose="02020603050405020304" pitchFamily="18" charset="0"/>
              </a:rPr>
              <a:t>Kattmann</a:t>
            </a:r>
            <a:r>
              <a:rPr lang="de-DE" altLang="de-DE" b="1" dirty="0">
                <a:cs typeface="Times New Roman" panose="02020603050405020304" pitchFamily="18" charset="0"/>
              </a:rPr>
              <a:t>,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3315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  <p:grpSp>
        <p:nvGrpSpPr>
          <p:cNvPr id="13316" name="Organization Chart 32"/>
          <p:cNvGrpSpPr>
            <a:grpSpLocks noChangeAspect="1"/>
          </p:cNvGrpSpPr>
          <p:nvPr/>
        </p:nvGrpSpPr>
        <p:grpSpPr bwMode="auto">
          <a:xfrm>
            <a:off x="1006475" y="1487488"/>
            <a:ext cx="6515100" cy="4000500"/>
            <a:chOff x="1642" y="5090"/>
            <a:chExt cx="7197" cy="2880"/>
          </a:xfrm>
        </p:grpSpPr>
        <p:cxnSp>
          <p:nvCxnSpPr>
            <p:cNvPr id="13318" name="_s2052"/>
            <p:cNvCxnSpPr>
              <a:cxnSpLocks noChangeShapeType="1"/>
              <a:stCxn id="15" idx="0"/>
              <a:endCxn id="12" idx="2"/>
            </p:cNvCxnSpPr>
            <p:nvPr/>
          </p:nvCxnSpPr>
          <p:spPr bwMode="auto">
            <a:xfrm rot="5400000" flipH="1">
              <a:off x="6320" y="5811"/>
              <a:ext cx="360" cy="2518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19" name="_s2053"/>
            <p:cNvCxnSpPr>
              <a:cxnSpLocks noChangeShapeType="1"/>
              <a:stCxn id="14" idx="0"/>
              <a:endCxn id="12" idx="2"/>
            </p:cNvCxnSpPr>
            <p:nvPr/>
          </p:nvCxnSpPr>
          <p:spPr bwMode="auto">
            <a:xfrm rot="-5400000">
              <a:off x="5062" y="7069"/>
              <a:ext cx="36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0" name="_s2054"/>
            <p:cNvCxnSpPr>
              <a:cxnSpLocks noChangeShapeType="1"/>
              <a:stCxn id="13" idx="0"/>
              <a:endCxn id="12" idx="2"/>
            </p:cNvCxnSpPr>
            <p:nvPr/>
          </p:nvCxnSpPr>
          <p:spPr bwMode="auto">
            <a:xfrm rot="-5400000">
              <a:off x="3802" y="5810"/>
              <a:ext cx="360" cy="2519"/>
            </a:xfrm>
            <a:prstGeom prst="bentConnector3">
              <a:avLst>
                <a:gd name="adj1" fmla="val 33333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1" name="_s2055"/>
            <p:cNvCxnSpPr>
              <a:cxnSpLocks noChangeShapeType="1"/>
              <a:stCxn id="12" idx="0"/>
              <a:endCxn id="11" idx="2"/>
            </p:cNvCxnSpPr>
            <p:nvPr/>
          </p:nvCxnSpPr>
          <p:spPr bwMode="auto">
            <a:xfrm rot="-5400000">
              <a:off x="5062" y="5989"/>
              <a:ext cx="36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_s2056"/>
            <p:cNvSpPr>
              <a:spLocks noChangeArrowheads="1"/>
            </p:cNvSpPr>
            <p:nvPr/>
          </p:nvSpPr>
          <p:spPr bwMode="auto">
            <a:xfrm>
              <a:off x="4160" y="509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Programm-</a:t>
              </a:r>
            </a:p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typen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" name="_s2057"/>
            <p:cNvSpPr>
              <a:spLocks noChangeArrowheads="1"/>
            </p:cNvSpPr>
            <p:nvPr/>
          </p:nvSpPr>
          <p:spPr bwMode="auto">
            <a:xfrm>
              <a:off x="4160" y="617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Lernprogramme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3" name="_s2058"/>
            <p:cNvSpPr>
              <a:spLocks noChangeArrowheads="1"/>
            </p:cNvSpPr>
            <p:nvPr/>
          </p:nvSpPr>
          <p:spPr bwMode="auto">
            <a:xfrm>
              <a:off x="1642" y="7250"/>
              <a:ext cx="2159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Übungsprogramme: drill &amp; </a:t>
              </a:r>
              <a:r>
                <a:rPr lang="de-DE" sz="1600" dirty="0" err="1">
                  <a:solidFill>
                    <a:schemeClr val="bg1"/>
                  </a:solidFill>
                  <a:latin typeface="+mn-lt"/>
                </a:rPr>
                <a:t>practice</a:t>
              </a: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“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" name="_s2059"/>
            <p:cNvSpPr>
              <a:spLocks noChangeArrowheads="1"/>
            </p:cNvSpPr>
            <p:nvPr/>
          </p:nvSpPr>
          <p:spPr bwMode="auto">
            <a:xfrm>
              <a:off x="4160" y="7250"/>
              <a:ext cx="2161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Tutorielle Programme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" name="_s2060"/>
            <p:cNvSpPr>
              <a:spLocks noChangeArrowheads="1"/>
            </p:cNvSpPr>
            <p:nvPr/>
          </p:nvSpPr>
          <p:spPr bwMode="auto">
            <a:xfrm>
              <a:off x="6680" y="7250"/>
              <a:ext cx="2159" cy="72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de-DE" sz="1600" dirty="0" err="1">
                  <a:solidFill>
                    <a:schemeClr val="bg1"/>
                  </a:solidFill>
                  <a:latin typeface="+mn-lt"/>
                </a:rPr>
                <a:t>Edutainment</a:t>
              </a:r>
              <a:r>
                <a:rPr lang="de-DE" sz="1600" dirty="0">
                  <a:solidFill>
                    <a:schemeClr val="bg1"/>
                  </a:solidFill>
                  <a:latin typeface="+mn-lt"/>
                </a:rPr>
                <a:t>-Programme</a:t>
              </a:r>
              <a:endParaRPr lang="de-DE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317" name="Rechteck 15"/>
          <p:cNvSpPr>
            <a:spLocks noChangeArrowheads="1"/>
          </p:cNvSpPr>
          <p:nvPr/>
        </p:nvSpPr>
        <p:spPr bwMode="auto">
          <a:xfrm>
            <a:off x="250825" y="722313"/>
            <a:ext cx="8642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de-DE" altLang="de-DE" sz="2800" b="1">
                <a:cs typeface="Times New Roman" panose="02020603050405020304" pitchFamily="18" charset="0"/>
              </a:rPr>
              <a:t>7.2 Softwaretypen: </a:t>
            </a:r>
            <a:r>
              <a:rPr lang="de-DE" altLang="de-DE" sz="2000">
                <a:cs typeface="Times New Roman" panose="02020603050405020304" pitchFamily="18" charset="0"/>
              </a:rPr>
              <a:t>Übersicht </a:t>
            </a:r>
            <a:r>
              <a:rPr lang="de-DE" altLang="de-DE" b="1">
                <a:cs typeface="Times New Roman" panose="02020603050405020304" pitchFamily="18" charset="0"/>
              </a:rPr>
              <a:t>(verändert nach Gropengießer &amp; Kattmann,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4302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smtClean="0">
                <a:cs typeface="Times New Roman" panose="02020603050405020304" pitchFamily="18" charset="0"/>
              </a:rPr>
              <a:t>7.2 Softwaretypen:</a:t>
            </a:r>
          </a:p>
          <a:p>
            <a:pPr eaLnBrk="1" hangingPunct="1">
              <a:buFontTx/>
              <a:buChar char="•"/>
            </a:pPr>
            <a:r>
              <a:rPr lang="de-DE" altLang="de-DE" smtClean="0">
                <a:cs typeface="Times New Roman" panose="02020603050405020304" pitchFamily="18" charset="0"/>
              </a:rPr>
              <a:t>Lernprogramme </a:t>
            </a:r>
            <a:r>
              <a:rPr lang="de-DE" altLang="de-DE" sz="1200" b="1" smtClean="0">
                <a:cs typeface="Times New Roman" panose="02020603050405020304" pitchFamily="18" charset="0"/>
              </a:rPr>
              <a:t>(nach Gropengießer &amp; Kattmann, 2008)</a:t>
            </a:r>
          </a:p>
          <a:p>
            <a:pPr lvl="1" eaLnBrk="1" hangingPunct="1">
              <a:buFontTx/>
              <a:buNone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Kontinuum zwischen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„Primat der Instruktion“ </a:t>
            </a:r>
            <a:r>
              <a:rPr lang="de-DE" altLang="de-DE" sz="1200" b="1" smtClean="0">
                <a:solidFill>
                  <a:schemeClr val="tx1"/>
                </a:solidFill>
                <a:cs typeface="Times New Roman" panose="02020603050405020304" pitchFamily="18" charset="0"/>
              </a:rPr>
              <a:t>(Reinmann-Rothmeier &amp; Mandl, 2001, S. 606)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klare Strukturierung, Schritt-für-Schritt, multimedial</a:t>
            </a:r>
            <a:endParaRPr lang="de-DE" altLang="de-DE" sz="240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Konstruktivismus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instruktionale Hilfen: inhaltlich u./o. lernstrategisch</a:t>
            </a:r>
            <a:b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problemorientiert: Wissenskonstruktion </a:t>
            </a:r>
            <a:endParaRPr lang="de-DE" altLang="de-DE" sz="240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eaLnBrk="1" hangingPunct="1">
              <a:buFontTx/>
              <a:buNone/>
            </a:pPr>
            <a:r>
              <a:rPr lang="de-DE" altLang="de-DE" sz="2400" smtClean="0">
                <a:solidFill>
                  <a:schemeClr val="tx1"/>
                </a:solidFill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1268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mtClean="0"/>
              <a:t>Multimediakompetenz B/C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250825" y="935038"/>
            <a:ext cx="8642350" cy="3695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de-DE" sz="2800" b="1" dirty="0" smtClean="0">
                <a:cs typeface="Times New Roman" panose="02020603050405020304" pitchFamily="18" charset="0"/>
              </a:rPr>
              <a:t>7.2 Softwaretypen:</a:t>
            </a:r>
          </a:p>
          <a:p>
            <a:pPr eaLnBrk="1" hangingPunct="1">
              <a:buFontTx/>
              <a:buChar char="•"/>
            </a:pPr>
            <a:r>
              <a:rPr lang="de-DE" altLang="de-DE" dirty="0" smtClean="0">
                <a:cs typeface="Times New Roman" panose="02020603050405020304" pitchFamily="18" charset="0"/>
              </a:rPr>
              <a:t>Lernprogramme: empirische fachdidaktische Ergebnisse</a:t>
            </a:r>
            <a:endParaRPr lang="de-DE" altLang="de-DE" sz="1200" b="1" dirty="0" smtClean="0">
              <a:cs typeface="Times New Roman" panose="02020603050405020304" pitchFamily="18" charset="0"/>
            </a:endParaRPr>
          </a:p>
          <a:p>
            <a:pPr lvl="1" eaLnBrk="1" hangingPunct="1">
              <a:buFontTx/>
              <a:buNone/>
            </a:pP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widersprüchlich und nicht generalisierbar</a:t>
            </a:r>
            <a:b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(vgl. </a:t>
            </a:r>
            <a:r>
              <a:rPr lang="de-DE" altLang="de-DE" sz="12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Gropengießer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&amp; </a:t>
            </a:r>
            <a:r>
              <a:rPr lang="de-DE" altLang="de-DE" sz="12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Kattmann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, 2008)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Positive Effekte von Hypertext vs. Linear-Struktur</a:t>
            </a:r>
            <a:b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de-DE" altLang="de-DE" sz="12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Urhahne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&amp; Schanze, 2003)</a:t>
            </a: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b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aber </a:t>
            </a:r>
            <a:r>
              <a:rPr lang="de-DE" altLang="de-DE" sz="24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abh.</a:t>
            </a: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vom Vorwissen 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de-DE" altLang="de-DE" sz="12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Blömeke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, 2003)</a:t>
            </a: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U.U. Reduktion der Lernzeit (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Hasebrook, 1995</a:t>
            </a: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endParaRPr lang="de-DE" altLang="de-DE" sz="2400" dirty="0" smtClean="0">
              <a:solidFill>
                <a:schemeClr val="tx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buFont typeface="Courier New" panose="02070309020205020404" pitchFamily="49" charset="0"/>
              <a:buChar char="o"/>
            </a:pP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Unverzichtbar </a:t>
            </a:r>
            <a:r>
              <a:rPr lang="de-DE" altLang="de-DE" sz="24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instruktionale</a:t>
            </a: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Unterstützung 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de-DE" altLang="de-DE" sz="12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Blömeke</a:t>
            </a:r>
            <a:r>
              <a:rPr lang="de-DE" altLang="de-DE" sz="1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, 2003)</a:t>
            </a:r>
            <a:r>
              <a:rPr lang="de-DE" altLang="de-DE" sz="24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2" name="Fußzeilenplatzhalter 5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/>
              <a:t>F.-J. Scharfenberg, Didaktik Biologie; W. Wagner, Didaktik Chemie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1_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391</Words>
  <Application>Microsoft Office PowerPoint</Application>
  <PresentationFormat>Bildschirmpräsentation (4:3)</PresentationFormat>
  <Paragraphs>119</Paragraphs>
  <Slides>10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Courier New</vt:lpstr>
      <vt:lpstr>Times New Roman</vt:lpstr>
      <vt:lpstr>Wingdings</vt:lpstr>
      <vt:lpstr>1_Leere Präsentation</vt:lpstr>
      <vt:lpstr>Benutzerdefiniertes Design</vt:lpstr>
      <vt:lpstr>7 Lehrprogramme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  <vt:lpstr>Multimediakompetenz B/C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128</cp:revision>
  <dcterms:created xsi:type="dcterms:W3CDTF">2000-07-31T09:48:46Z</dcterms:created>
  <dcterms:modified xsi:type="dcterms:W3CDTF">2021-06-17T07:33:51Z</dcterms:modified>
</cp:coreProperties>
</file>