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67" r:id="rId2"/>
    <p:sldId id="268" r:id="rId3"/>
  </p:sldIdLst>
  <p:sldSz cx="9144000" cy="6858000" type="screen4x3"/>
  <p:notesSz cx="6858000" cy="97742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>
          <p15:clr>
            <a:srgbClr val="A4A3A4"/>
          </p15:clr>
        </p15:guide>
        <p15:guide id="2" orient="horz" pos="3936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99"/>
    <a:srgbClr val="CCFFCC"/>
    <a:srgbClr val="FF00FF"/>
    <a:srgbClr val="0000FF"/>
    <a:srgbClr val="FF0000"/>
    <a:srgbClr val="FFCC66"/>
    <a:srgbClr val="FDF19B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 showGuides="1">
      <p:cViewPr varScale="1">
        <p:scale>
          <a:sx n="65" d="100"/>
          <a:sy n="65" d="100"/>
        </p:scale>
        <p:origin x="1758" y="72"/>
      </p:cViewPr>
      <p:guideLst>
        <p:guide orient="horz" pos="391"/>
        <p:guide orient="horz" pos="3936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89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DE74EA-491D-407A-9EFC-A37F889FC043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83F884A-603A-4D43-B1E2-73C360A2ECD3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AkadDir W. Wagner, Didaktik der Chemie, Universität Bayreuth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AkadDir W. Wagner, Didaktik der Chemie, Universität Bayreuth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AkadDir W. Wagner, Didaktik der Chemie, Universität Bayreuth</a:t>
            </a: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175"/>
            <a:ext cx="9144000" cy="61753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AkadOR W. Wagner, Didaktik der Chemie, Universität Bayreuth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175"/>
            <a:ext cx="9144000" cy="6175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Zahl der zu erwartenden Dateien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Waren aktuelle Missionen (zum Mars, Jupiter oder Saturn) Thema im Unterricht? Wenn ja, in welchem Fach?</a:t>
            </a:r>
          </a:p>
          <a:p>
            <a:pPr lvl="0"/>
            <a:r>
              <a:rPr lang="de-DE" dirty="0" err="1" smtClean="0"/>
              <a:t>dhdfgh</a:t>
            </a:r>
            <a:endParaRPr lang="de-DE" dirty="0" smtClean="0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284913"/>
            <a:ext cx="4903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AkadDir W. Wagner, Didaktik der Chemie, Universität Bayreuth</a:t>
            </a:r>
            <a:endParaRPr lang="de-DE" dirty="0"/>
          </a:p>
        </p:txBody>
      </p:sp>
      <p:grpSp>
        <p:nvGrpSpPr>
          <p:cNvPr id="40965" name="Group 5"/>
          <p:cNvGrpSpPr>
            <a:grpSpLocks noChangeAspect="1"/>
          </p:cNvGrpSpPr>
          <p:nvPr userDrawn="1"/>
        </p:nvGrpSpPr>
        <p:grpSpPr bwMode="auto">
          <a:xfrm>
            <a:off x="8316416" y="6319733"/>
            <a:ext cx="504056" cy="349627"/>
            <a:chOff x="7727" y="1983"/>
            <a:chExt cx="1536" cy="1065"/>
          </a:xfrm>
        </p:grpSpPr>
        <p:sp>
          <p:nvSpPr>
            <p:cNvPr id="40966" name="Arc 6"/>
            <p:cNvSpPr>
              <a:spLocks noChangeAspect="1"/>
            </p:cNvSpPr>
            <p:nvPr/>
          </p:nvSpPr>
          <p:spPr bwMode="auto">
            <a:xfrm flipV="1">
              <a:off x="7727" y="2167"/>
              <a:ext cx="1536" cy="447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67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  </a:t>
              </a:r>
              <a:r>
                <a:rPr lang="de-DE" sz="3600" kern="10" spc="72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daktik</a:t>
              </a:r>
              <a:endParaRPr lang="de-DE" sz="3600" kern="10" spc="72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Arial Black"/>
              </a:endParaRPr>
            </a:p>
          </p:txBody>
        </p:sp>
        <p:sp>
          <p:nvSpPr>
            <p:cNvPr id="40968" name="Oval 8"/>
            <p:cNvSpPr>
              <a:spLocks noChangeAspect="1" noChangeArrowheads="1"/>
            </p:cNvSpPr>
            <p:nvPr/>
          </p:nvSpPr>
          <p:spPr bwMode="auto">
            <a:xfrm>
              <a:off x="8659" y="1983"/>
              <a:ext cx="104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69" name="Rectangle 9"/>
            <p:cNvSpPr>
              <a:spLocks noChangeAspect="1" noChangeArrowheads="1"/>
            </p:cNvSpPr>
            <p:nvPr/>
          </p:nvSpPr>
          <p:spPr bwMode="auto">
            <a:xfrm>
              <a:off x="8639" y="2128"/>
              <a:ext cx="139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0" name="Oval 10"/>
            <p:cNvSpPr>
              <a:spLocks noChangeAspect="1" noChangeArrowheads="1"/>
            </p:cNvSpPr>
            <p:nvPr/>
          </p:nvSpPr>
          <p:spPr bwMode="auto">
            <a:xfrm>
              <a:off x="8528" y="2010"/>
              <a:ext cx="105" cy="11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1" name="Rectangle 11"/>
            <p:cNvSpPr>
              <a:spLocks noChangeAspect="1" noChangeArrowheads="1"/>
            </p:cNvSpPr>
            <p:nvPr/>
          </p:nvSpPr>
          <p:spPr bwMode="auto">
            <a:xfrm>
              <a:off x="8508" y="2155"/>
              <a:ext cx="140" cy="24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2" name="Oval 12"/>
            <p:cNvSpPr>
              <a:spLocks noChangeAspect="1" noChangeArrowheads="1"/>
            </p:cNvSpPr>
            <p:nvPr/>
          </p:nvSpPr>
          <p:spPr bwMode="auto">
            <a:xfrm>
              <a:off x="8774" y="2118"/>
              <a:ext cx="10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3" name="Rectangle 13"/>
            <p:cNvSpPr>
              <a:spLocks noChangeAspect="1" noChangeArrowheads="1"/>
            </p:cNvSpPr>
            <p:nvPr/>
          </p:nvSpPr>
          <p:spPr bwMode="auto">
            <a:xfrm>
              <a:off x="8754" y="2263"/>
              <a:ext cx="140" cy="24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4" name="Oval 14"/>
            <p:cNvSpPr>
              <a:spLocks noChangeAspect="1" noChangeArrowheads="1"/>
            </p:cNvSpPr>
            <p:nvPr/>
          </p:nvSpPr>
          <p:spPr bwMode="auto">
            <a:xfrm>
              <a:off x="8317" y="2053"/>
              <a:ext cx="105" cy="11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5" name="Rectangle 15"/>
            <p:cNvSpPr>
              <a:spLocks noChangeAspect="1" noChangeArrowheads="1"/>
            </p:cNvSpPr>
            <p:nvPr/>
          </p:nvSpPr>
          <p:spPr bwMode="auto">
            <a:xfrm>
              <a:off x="8297" y="2198"/>
              <a:ext cx="140" cy="246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6" name="Oval 16"/>
            <p:cNvSpPr>
              <a:spLocks noChangeAspect="1" noChangeArrowheads="1"/>
            </p:cNvSpPr>
            <p:nvPr/>
          </p:nvSpPr>
          <p:spPr bwMode="auto">
            <a:xfrm>
              <a:off x="8239" y="2112"/>
              <a:ext cx="105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7" name="Rectangle 17"/>
            <p:cNvSpPr>
              <a:spLocks noChangeAspect="1" noChangeArrowheads="1"/>
            </p:cNvSpPr>
            <p:nvPr/>
          </p:nvSpPr>
          <p:spPr bwMode="auto">
            <a:xfrm>
              <a:off x="8219" y="2257"/>
              <a:ext cx="140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40978" name="Group 18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40979" name="Oval 19"/>
              <p:cNvSpPr>
                <a:spLocks noChangeAspect="1" noChangeArrowheads="1"/>
              </p:cNvSpPr>
              <p:nvPr/>
            </p:nvSpPr>
            <p:spPr bwMode="auto">
              <a:xfrm>
                <a:off x="1654" y="3161"/>
                <a:ext cx="325" cy="359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0980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595" y="3640"/>
                <a:ext cx="439" cy="1088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</p:grpSp>
      <p:pic>
        <p:nvPicPr>
          <p:cNvPr id="40981" name="Picture 21" descr="compman_k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94" y="6381005"/>
            <a:ext cx="1011238" cy="3603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5" r:id="rId2"/>
    <p:sldLayoutId id="2147483656" r:id="rId3"/>
    <p:sldLayoutId id="2147483657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AD </a:t>
            </a:r>
            <a:r>
              <a:rPr lang="de-DE" dirty="0"/>
              <a:t>W. Wagner, Didaktik der Chemie, Universität Bayreuth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Formeleditoren </a:t>
            </a:r>
            <a:r>
              <a:rPr lang="de-DE" sz="1200" b="0" dirty="0" smtClean="0"/>
              <a:t>Stand </a:t>
            </a:r>
            <a:r>
              <a:rPr lang="de-DE" sz="1200" b="0" dirty="0" smtClean="0"/>
              <a:t>06/19</a:t>
            </a:r>
            <a:endParaRPr lang="de-DE" sz="1200" b="0" dirty="0"/>
          </a:p>
        </p:txBody>
      </p:sp>
      <p:graphicFrame>
        <p:nvGraphicFramePr>
          <p:cNvPr id="62604" name="Group 14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344229"/>
              </p:ext>
            </p:extLst>
          </p:nvPr>
        </p:nvGraphicFramePr>
        <p:xfrm>
          <a:off x="250825" y="736600"/>
          <a:ext cx="8642350" cy="3862706"/>
        </p:xfrm>
        <a:graphic>
          <a:graphicData uri="http://schemas.openxmlformats.org/drawingml/2006/table">
            <a:tbl>
              <a:tblPr/>
              <a:tblGrid>
                <a:gridCol w="2398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4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Bemerkungen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ChemSketch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(ACD </a:t>
                      </a: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labs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1.1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Engl.; 3D, Glasgeräte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Freew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Accelrys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Draw</a:t>
                      </a:r>
                      <a:b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(ISIS, BIOVIA)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Engl.;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Freew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KnowItAll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BioRad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3D, Glasgeräte, Spektren, IUPAC-Nomenklatur, </a:t>
                      </a: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gif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Freew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Ac.Ed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ChemOffice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pro</a:t>
                      </a:r>
                      <a:b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Cambridgesoft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18.1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Engl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., </a:t>
                      </a: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gif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academic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 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831/a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456668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ChemDraw</a:t>
                      </a: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prime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18.1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Engl.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$ 182/a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244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Formelarten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Elementarformel: CH</a:t>
            </a:r>
            <a:r>
              <a:rPr lang="de-DE" baseline="-25000" dirty="0" smtClean="0"/>
              <a:t>2</a:t>
            </a:r>
            <a:r>
              <a:rPr lang="de-DE" dirty="0" smtClean="0"/>
              <a:t>O = Glucose</a:t>
            </a:r>
          </a:p>
          <a:p>
            <a:r>
              <a:rPr lang="de-DE" dirty="0" smtClean="0"/>
              <a:t>= Verhältnisformel (Ionenverbindungen): CaCl</a:t>
            </a:r>
            <a:r>
              <a:rPr lang="de-DE" baseline="-25000" dirty="0" smtClean="0"/>
              <a:t>2</a:t>
            </a:r>
            <a:endParaRPr lang="de-DE" dirty="0" smtClean="0"/>
          </a:p>
          <a:p>
            <a:r>
              <a:rPr lang="de-DE" dirty="0" smtClean="0"/>
              <a:t>Molekülformel: C</a:t>
            </a:r>
            <a:r>
              <a:rPr lang="de-DE" baseline="-25000" dirty="0" smtClean="0"/>
              <a:t>6</a:t>
            </a:r>
            <a:r>
              <a:rPr lang="de-DE" dirty="0" smtClean="0"/>
              <a:t>H</a:t>
            </a:r>
            <a:r>
              <a:rPr lang="de-DE" baseline="-25000" dirty="0" smtClean="0"/>
              <a:t>12</a:t>
            </a:r>
            <a:r>
              <a:rPr lang="de-DE" dirty="0" smtClean="0"/>
              <a:t>O</a:t>
            </a:r>
            <a:r>
              <a:rPr lang="de-DE" baseline="-25000" dirty="0" smtClean="0"/>
              <a:t>6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solidFill>
                  <a:srgbClr val="FF0000"/>
                </a:solidFill>
              </a:rPr>
              <a:t>NIE Summenformel!</a:t>
            </a:r>
          </a:p>
          <a:p>
            <a:r>
              <a:rPr lang="de-DE" dirty="0" smtClean="0"/>
              <a:t>Rationelle Formel: H</a:t>
            </a:r>
            <a:r>
              <a:rPr lang="de-DE" baseline="-25000" dirty="0" smtClean="0"/>
              <a:t>3</a:t>
            </a:r>
            <a:r>
              <a:rPr lang="de-DE" dirty="0" smtClean="0"/>
              <a:t>C-COOH</a:t>
            </a:r>
          </a:p>
          <a:p>
            <a:r>
              <a:rPr lang="de-DE" dirty="0" smtClean="0"/>
              <a:t>Konstitutionsformel = „Strukturformel“</a:t>
            </a:r>
          </a:p>
          <a:p>
            <a:r>
              <a:rPr lang="de-DE" dirty="0" smtClean="0"/>
              <a:t>Strukturformel: mit 3D-Anteil (Bindungswinkel, Stereochemie…)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AD </a:t>
            </a:r>
            <a:r>
              <a:rPr lang="de-DE" dirty="0" smtClean="0"/>
              <a:t>W. Wagner, Didaktik der Chemie, Universität Bayreuth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059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1_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</Words>
  <Application>Microsoft Office PowerPoint</Application>
  <PresentationFormat>Bildschirmpräsentation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Arial Black</vt:lpstr>
      <vt:lpstr>Times New Roman</vt:lpstr>
      <vt:lpstr>1_Leere Präsentation</vt:lpstr>
      <vt:lpstr>Formeleditoren Stand 06/19</vt:lpstr>
      <vt:lpstr>Formelarten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76</cp:revision>
  <dcterms:created xsi:type="dcterms:W3CDTF">2000-07-31T09:48:46Z</dcterms:created>
  <dcterms:modified xsi:type="dcterms:W3CDTF">2019-06-13T07:00:01Z</dcterms:modified>
</cp:coreProperties>
</file>