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64" r:id="rId2"/>
    <p:sldId id="265" r:id="rId3"/>
  </p:sldIdLst>
  <p:sldSz cx="9144000" cy="6858000" type="screen4x3"/>
  <p:notesSz cx="6858000" cy="97742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>
          <p15:clr>
            <a:srgbClr val="A4A3A4"/>
          </p15:clr>
        </p15:guide>
        <p15:guide id="2" orient="horz" pos="3936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8000"/>
    <a:srgbClr val="0000FF"/>
    <a:srgbClr val="8585E0"/>
    <a:srgbClr val="FF0000"/>
    <a:srgbClr val="FF00FF"/>
    <a:srgbClr val="FFCC66"/>
    <a:srgbClr val="FDF19B"/>
    <a:srgbClr val="FFFF99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93" autoAdjust="0"/>
  </p:normalViewPr>
  <p:slideViewPr>
    <p:cSldViewPr showGuides="1">
      <p:cViewPr varScale="1">
        <p:scale>
          <a:sx n="69" d="100"/>
          <a:sy n="69" d="100"/>
        </p:scale>
        <p:origin x="42" y="441"/>
      </p:cViewPr>
      <p:guideLst>
        <p:guide orient="horz" pos="391"/>
        <p:guide orient="horz" pos="3936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DE74EA-491D-407A-9EFC-A37F889FC04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4250" y="733425"/>
            <a:ext cx="4889500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83F884A-603A-4D43-B1E2-73C360A2ECD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175"/>
            <a:ext cx="9144000" cy="6175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Zahl der zu erwartenden Dateien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Waren aktuelle Missionen (zum Mars, Jupiter oder Saturn) Thema im Unterricht? Wenn ja, in welchem Fach?</a:t>
            </a:r>
          </a:p>
          <a:p>
            <a:pPr lvl="0"/>
            <a:r>
              <a:rPr lang="de-DE" dirty="0" err="1"/>
              <a:t>dhdfgh</a:t>
            </a:r>
            <a:endParaRPr lang="de-DE" dirty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68538" y="6284913"/>
            <a:ext cx="4903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AkadDir W. Wagner, Didaktik der Chemie, Universität Bayreuth</a:t>
            </a:r>
          </a:p>
        </p:txBody>
      </p:sp>
      <p:grpSp>
        <p:nvGrpSpPr>
          <p:cNvPr id="40965" name="Group 5"/>
          <p:cNvGrpSpPr>
            <a:grpSpLocks noChangeAspect="1"/>
          </p:cNvGrpSpPr>
          <p:nvPr userDrawn="1"/>
        </p:nvGrpSpPr>
        <p:grpSpPr bwMode="auto">
          <a:xfrm>
            <a:off x="8316416" y="6319733"/>
            <a:ext cx="504056" cy="349627"/>
            <a:chOff x="7727" y="1983"/>
            <a:chExt cx="1536" cy="1065"/>
          </a:xfrm>
        </p:grpSpPr>
        <p:sp>
          <p:nvSpPr>
            <p:cNvPr id="40966" name="Arc 6"/>
            <p:cNvSpPr>
              <a:spLocks noChangeAspect="1"/>
            </p:cNvSpPr>
            <p:nvPr/>
          </p:nvSpPr>
          <p:spPr bwMode="auto">
            <a:xfrm flipV="1">
              <a:off x="7727" y="2167"/>
              <a:ext cx="1536" cy="447"/>
            </a:xfrm>
            <a:custGeom>
              <a:avLst/>
              <a:gdLst>
                <a:gd name="G0" fmla="+- 20876 0 0"/>
                <a:gd name="G1" fmla="+- 6768 0 0"/>
                <a:gd name="G2" fmla="+- 21600 0 0"/>
                <a:gd name="T0" fmla="*/ 41388 w 42476"/>
                <a:gd name="T1" fmla="*/ 0 h 28368"/>
                <a:gd name="T2" fmla="*/ 0 w 42476"/>
                <a:gd name="T3" fmla="*/ 12312 h 28368"/>
                <a:gd name="T4" fmla="*/ 20876 w 42476"/>
                <a:gd name="T5" fmla="*/ 6768 h 28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76" h="28368" fill="none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</a:path>
                <a:path w="42476" h="28368" stroke="0" extrusionOk="0">
                  <a:moveTo>
                    <a:pt x="41388" y="-1"/>
                  </a:moveTo>
                  <a:cubicBezTo>
                    <a:pt x="42108" y="2183"/>
                    <a:pt x="42476" y="4468"/>
                    <a:pt x="42476" y="6768"/>
                  </a:cubicBezTo>
                  <a:cubicBezTo>
                    <a:pt x="42476" y="18697"/>
                    <a:pt x="32805" y="28368"/>
                    <a:pt x="20876" y="28368"/>
                  </a:cubicBezTo>
                  <a:cubicBezTo>
                    <a:pt x="11081" y="28368"/>
                    <a:pt x="2513" y="21778"/>
                    <a:pt x="-1" y="12312"/>
                  </a:cubicBezTo>
                  <a:lnTo>
                    <a:pt x="20876" y="6768"/>
                  </a:lnTo>
                  <a:close/>
                </a:path>
              </a:pathLst>
            </a:custGeom>
            <a:noFill/>
            <a:ln w="38100">
              <a:solidFill>
                <a:srgbClr val="808080"/>
              </a:solidFill>
              <a:round/>
              <a:headEnd/>
              <a:tailEnd type="stealth" w="med" len="med"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67" name="WordArt 7"/>
            <p:cNvSpPr>
              <a:spLocks noChangeAspect="1" noChangeArrowheads="1" noChangeShapeType="1" noTextEdit="1"/>
            </p:cNvSpPr>
            <p:nvPr/>
          </p:nvSpPr>
          <p:spPr bwMode="auto">
            <a:xfrm>
              <a:off x="7736" y="2427"/>
              <a:ext cx="1457" cy="621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r>
                <a:rPr lang="de-DE" sz="3600" kern="10" spc="72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  </a:t>
              </a:r>
              <a:r>
                <a:rPr lang="de-DE" sz="3600" kern="10" spc="720" dirty="0" err="1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C0C0C0"/>
                  </a:solidFill>
                  <a:latin typeface="Arial Black"/>
                </a:rPr>
                <a:t>daktik</a:t>
              </a:r>
              <a:endParaRPr lang="de-DE" sz="3600" kern="10" spc="72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Arial Black"/>
              </a:endParaRPr>
            </a:p>
          </p:txBody>
        </p:sp>
        <p:sp>
          <p:nvSpPr>
            <p:cNvPr id="40968" name="Oval 8"/>
            <p:cNvSpPr>
              <a:spLocks noChangeAspect="1" noChangeArrowheads="1"/>
            </p:cNvSpPr>
            <p:nvPr/>
          </p:nvSpPr>
          <p:spPr bwMode="auto">
            <a:xfrm>
              <a:off x="8659" y="1983"/>
              <a:ext cx="104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69" name="Rectangle 9"/>
            <p:cNvSpPr>
              <a:spLocks noChangeAspect="1" noChangeArrowheads="1"/>
            </p:cNvSpPr>
            <p:nvPr/>
          </p:nvSpPr>
          <p:spPr bwMode="auto">
            <a:xfrm>
              <a:off x="8639" y="2128"/>
              <a:ext cx="139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0" name="Oval 10"/>
            <p:cNvSpPr>
              <a:spLocks noChangeAspect="1" noChangeArrowheads="1"/>
            </p:cNvSpPr>
            <p:nvPr/>
          </p:nvSpPr>
          <p:spPr bwMode="auto">
            <a:xfrm>
              <a:off x="8528" y="2010"/>
              <a:ext cx="105" cy="115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1" name="Rectangle 11"/>
            <p:cNvSpPr>
              <a:spLocks noChangeAspect="1" noChangeArrowheads="1"/>
            </p:cNvSpPr>
            <p:nvPr/>
          </p:nvSpPr>
          <p:spPr bwMode="auto">
            <a:xfrm>
              <a:off x="8508" y="2155"/>
              <a:ext cx="140" cy="24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2" name="Oval 12"/>
            <p:cNvSpPr>
              <a:spLocks noChangeAspect="1" noChangeArrowheads="1"/>
            </p:cNvSpPr>
            <p:nvPr/>
          </p:nvSpPr>
          <p:spPr bwMode="auto">
            <a:xfrm>
              <a:off x="8774" y="2118"/>
              <a:ext cx="105" cy="11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3" name="Rectangle 13"/>
            <p:cNvSpPr>
              <a:spLocks noChangeAspect="1" noChangeArrowheads="1"/>
            </p:cNvSpPr>
            <p:nvPr/>
          </p:nvSpPr>
          <p:spPr bwMode="auto">
            <a:xfrm>
              <a:off x="8754" y="2263"/>
              <a:ext cx="140" cy="24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4" name="Oval 14"/>
            <p:cNvSpPr>
              <a:spLocks noChangeAspect="1" noChangeArrowheads="1"/>
            </p:cNvSpPr>
            <p:nvPr/>
          </p:nvSpPr>
          <p:spPr bwMode="auto">
            <a:xfrm>
              <a:off x="8317" y="2053"/>
              <a:ext cx="105" cy="115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5" name="Rectangle 15"/>
            <p:cNvSpPr>
              <a:spLocks noChangeAspect="1" noChangeArrowheads="1"/>
            </p:cNvSpPr>
            <p:nvPr/>
          </p:nvSpPr>
          <p:spPr bwMode="auto">
            <a:xfrm>
              <a:off x="8297" y="2198"/>
              <a:ext cx="140" cy="246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0976" name="Oval 16"/>
            <p:cNvSpPr>
              <a:spLocks noChangeAspect="1" noChangeArrowheads="1"/>
            </p:cNvSpPr>
            <p:nvPr/>
          </p:nvSpPr>
          <p:spPr bwMode="auto">
            <a:xfrm>
              <a:off x="8239" y="2112"/>
              <a:ext cx="105" cy="115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de-DE"/>
            </a:p>
          </p:txBody>
        </p:sp>
        <p:sp>
          <p:nvSpPr>
            <p:cNvPr id="40977" name="Rectangle 17"/>
            <p:cNvSpPr>
              <a:spLocks noChangeAspect="1" noChangeArrowheads="1"/>
            </p:cNvSpPr>
            <p:nvPr/>
          </p:nvSpPr>
          <p:spPr bwMode="auto">
            <a:xfrm>
              <a:off x="8219" y="2257"/>
              <a:ext cx="140" cy="24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grpSp>
          <p:nvGrpSpPr>
            <p:cNvPr id="40978" name="Group 18"/>
            <p:cNvGrpSpPr>
              <a:grpSpLocks noChangeAspect="1"/>
            </p:cNvGrpSpPr>
            <p:nvPr/>
          </p:nvGrpSpPr>
          <p:grpSpPr bwMode="auto">
            <a:xfrm>
              <a:off x="7928" y="2493"/>
              <a:ext cx="141" cy="504"/>
              <a:chOff x="1595" y="3161"/>
              <a:chExt cx="439" cy="1567"/>
            </a:xfrm>
          </p:grpSpPr>
          <p:sp>
            <p:nvSpPr>
              <p:cNvPr id="40979" name="Oval 19"/>
              <p:cNvSpPr>
                <a:spLocks noChangeAspect="1" noChangeArrowheads="1"/>
              </p:cNvSpPr>
              <p:nvPr/>
            </p:nvSpPr>
            <p:spPr bwMode="auto">
              <a:xfrm>
                <a:off x="1654" y="3161"/>
                <a:ext cx="325" cy="359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de-DE"/>
              </a:p>
            </p:txBody>
          </p:sp>
          <p:sp>
            <p:nvSpPr>
              <p:cNvPr id="40980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1595" y="3640"/>
                <a:ext cx="439" cy="108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de-DE"/>
              </a:p>
            </p:txBody>
          </p:sp>
        </p:grpSp>
      </p:grpSp>
      <p:pic>
        <p:nvPicPr>
          <p:cNvPr id="40981" name="Picture 21" descr="compman_k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94" y="6381005"/>
            <a:ext cx="1011238" cy="3603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5" r:id="rId2"/>
    <p:sldLayoutId id="2147483656" r:id="rId3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AutoNum type="arabicPeriod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AkadDir W. Wagner, Didaktik der Chemie, Universität Bayreuth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Bild</a:t>
            </a:r>
          </a:p>
        </p:txBody>
      </p:sp>
      <p:pic>
        <p:nvPicPr>
          <p:cNvPr id="10" name="Grafik 9" descr="4_Muster1.jpg"/>
          <p:cNvPicPr>
            <a:picLocks noChangeAspect="1"/>
          </p:cNvPicPr>
          <p:nvPr/>
        </p:nvPicPr>
        <p:blipFill>
          <a:blip r:embed="rId2" cstate="print">
            <a:lum bright="10000"/>
          </a:blip>
          <a:srcRect/>
          <a:stretch>
            <a:fillRect/>
          </a:stretch>
        </p:blipFill>
        <p:spPr>
          <a:xfrm>
            <a:off x="2771800" y="620688"/>
            <a:ext cx="3600400" cy="5589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AkadDir W. Wagner, Didaktik der Chemie, Universität Bayreuth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Grafik</a:t>
            </a:r>
          </a:p>
        </p:txBody>
      </p:sp>
      <p:cxnSp>
        <p:nvCxnSpPr>
          <p:cNvPr id="5" name="Gerade Verbindung mit Pfeil 4"/>
          <p:cNvCxnSpPr/>
          <p:nvPr/>
        </p:nvCxnSpPr>
        <p:spPr bwMode="auto">
          <a:xfrm>
            <a:off x="2411760" y="980728"/>
            <a:ext cx="0" cy="4896544"/>
          </a:xfrm>
          <a:prstGeom prst="straightConnector1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6" name="Gerade Verbindung mit Pfeil 5"/>
          <p:cNvCxnSpPr/>
          <p:nvPr/>
        </p:nvCxnSpPr>
        <p:spPr bwMode="auto">
          <a:xfrm flipH="1">
            <a:off x="2123728" y="5589240"/>
            <a:ext cx="4896544" cy="0"/>
          </a:xfrm>
          <a:prstGeom prst="straightConnector1">
            <a:avLst/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8" name="Freihandform 7"/>
          <p:cNvSpPr/>
          <p:nvPr/>
        </p:nvSpPr>
        <p:spPr bwMode="auto">
          <a:xfrm>
            <a:off x="2987824" y="1916832"/>
            <a:ext cx="3705727" cy="3296653"/>
          </a:xfrm>
          <a:custGeom>
            <a:avLst/>
            <a:gdLst>
              <a:gd name="connsiteX0" fmla="*/ 1167064 w 3705727"/>
              <a:gd name="connsiteY0" fmla="*/ 445169 h 3296653"/>
              <a:gd name="connsiteX1" fmla="*/ 1046748 w 3705727"/>
              <a:gd name="connsiteY1" fmla="*/ 1467853 h 3296653"/>
              <a:gd name="connsiteX2" fmla="*/ 0 w 3705727"/>
              <a:gd name="connsiteY2" fmla="*/ 2298032 h 3296653"/>
              <a:gd name="connsiteX3" fmla="*/ 276727 w 3705727"/>
              <a:gd name="connsiteY3" fmla="*/ 3296653 h 3296653"/>
              <a:gd name="connsiteX4" fmla="*/ 2731169 w 3705727"/>
              <a:gd name="connsiteY4" fmla="*/ 3031958 h 3296653"/>
              <a:gd name="connsiteX5" fmla="*/ 2935706 w 3705727"/>
              <a:gd name="connsiteY5" fmla="*/ 1780674 h 3296653"/>
              <a:gd name="connsiteX6" fmla="*/ 3705727 w 3705727"/>
              <a:gd name="connsiteY6" fmla="*/ 48127 h 3296653"/>
              <a:gd name="connsiteX7" fmla="*/ 2538664 w 3705727"/>
              <a:gd name="connsiteY7" fmla="*/ 0 h 3296653"/>
              <a:gd name="connsiteX8" fmla="*/ 2165685 w 3705727"/>
              <a:gd name="connsiteY8" fmla="*/ 1612232 h 3296653"/>
              <a:gd name="connsiteX9" fmla="*/ 1167064 w 3705727"/>
              <a:gd name="connsiteY9" fmla="*/ 445169 h 329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05727" h="3296653">
                <a:moveTo>
                  <a:pt x="1167064" y="445169"/>
                </a:moveTo>
                <a:lnTo>
                  <a:pt x="1046748" y="1467853"/>
                </a:lnTo>
                <a:lnTo>
                  <a:pt x="0" y="2298032"/>
                </a:lnTo>
                <a:lnTo>
                  <a:pt x="276727" y="3296653"/>
                </a:lnTo>
                <a:lnTo>
                  <a:pt x="2731169" y="3031958"/>
                </a:lnTo>
                <a:lnTo>
                  <a:pt x="2935706" y="1780674"/>
                </a:lnTo>
                <a:lnTo>
                  <a:pt x="3705727" y="48127"/>
                </a:lnTo>
                <a:lnTo>
                  <a:pt x="2538664" y="0"/>
                </a:lnTo>
                <a:lnTo>
                  <a:pt x="2165685" y="1612232"/>
                </a:lnTo>
                <a:lnTo>
                  <a:pt x="1167064" y="445169"/>
                </a:lnTo>
                <a:close/>
              </a:path>
            </a:pathLst>
          </a:custGeom>
          <a:solidFill>
            <a:srgbClr val="8585E0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Gleichschenkliges Dreieck 9"/>
          <p:cNvSpPr/>
          <p:nvPr/>
        </p:nvSpPr>
        <p:spPr bwMode="auto">
          <a:xfrm>
            <a:off x="2843808" y="2636912"/>
            <a:ext cx="1872208" cy="1584176"/>
          </a:xfrm>
          <a:prstGeom prst="triangle">
            <a:avLst/>
          </a:prstGeom>
          <a:solidFill>
            <a:srgbClr val="00FF00"/>
          </a:solidFill>
          <a:ln w="762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Grund-</a:t>
            </a:r>
            <a:br>
              <a: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de-DE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farbe</a:t>
            </a: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5004048" y="2060848"/>
            <a:ext cx="20882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Keine Grundfarbe</a:t>
            </a:r>
          </a:p>
        </p:txBody>
      </p:sp>
      <p:sp>
        <p:nvSpPr>
          <p:cNvPr id="7" name="Ellipse 6"/>
          <p:cNvSpPr/>
          <p:nvPr/>
        </p:nvSpPr>
        <p:spPr bwMode="auto">
          <a:xfrm>
            <a:off x="4211960" y="3356992"/>
            <a:ext cx="2664296" cy="1656184"/>
          </a:xfrm>
          <a:prstGeom prst="ellipse">
            <a:avLst/>
          </a:prstGeom>
          <a:solidFill>
            <a:srgbClr val="00FF00">
              <a:alpha val="49804"/>
            </a:srgbClr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Grundfarbe +</a:t>
            </a:r>
            <a:br>
              <a: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r>
              <a:rPr kumimoji="0" lang="de-D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Transparenz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7" grpId="0" animBg="1"/>
    </p:bldLst>
  </p:timing>
</p:sld>
</file>

<file path=ppt/theme/theme1.xml><?xml version="1.0" encoding="utf-8"?>
<a:theme xmlns:a="http://schemas.openxmlformats.org/drawingml/2006/main" name="1_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1_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</Words>
  <Application>Microsoft Office PowerPoint</Application>
  <PresentationFormat>Bildschirmpräsentation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Arial Black</vt:lpstr>
      <vt:lpstr>Times New Roman</vt:lpstr>
      <vt:lpstr>1_Leere Präsentation</vt:lpstr>
      <vt:lpstr>Bild</vt:lpstr>
      <vt:lpstr>Grafik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76</cp:revision>
  <dcterms:created xsi:type="dcterms:W3CDTF">2000-07-31T09:48:46Z</dcterms:created>
  <dcterms:modified xsi:type="dcterms:W3CDTF">2020-04-01T09:19:07Z</dcterms:modified>
</cp:coreProperties>
</file>