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6"/>
  </p:notesMasterIdLst>
  <p:handoutMasterIdLst>
    <p:handoutMasterId r:id="rId7"/>
  </p:handoutMasterIdLst>
  <p:sldIdLst>
    <p:sldId id="268" r:id="rId2"/>
    <p:sldId id="264" r:id="rId3"/>
    <p:sldId id="271" r:id="rId4"/>
    <p:sldId id="270" r:id="rId5"/>
  </p:sldIdLst>
  <p:sldSz cx="9144000" cy="6858000" type="screen4x3"/>
  <p:notesSz cx="6858000" cy="97742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>
          <p15:clr>
            <a:srgbClr val="A4A3A4"/>
          </p15:clr>
        </p15:guide>
        <p15:guide id="2" orient="horz" pos="3936">
          <p15:clr>
            <a:srgbClr val="A4A3A4"/>
          </p15:clr>
        </p15:guide>
        <p15:guide id="3" pos="158">
          <p15:clr>
            <a:srgbClr val="A4A3A4"/>
          </p15:clr>
        </p15:guide>
        <p15:guide id="4" pos="5602">
          <p15:clr>
            <a:srgbClr val="A4A3A4"/>
          </p15:clr>
        </p15:guide>
        <p15:guide id="5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FF"/>
    <a:srgbClr val="0000FF"/>
    <a:srgbClr val="FF0000"/>
    <a:srgbClr val="FFCC66"/>
    <a:srgbClr val="FDF19B"/>
    <a:srgbClr val="FFFF99"/>
    <a:srgbClr val="80000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93" autoAdjust="0"/>
  </p:normalViewPr>
  <p:slideViewPr>
    <p:cSldViewPr showGuides="1">
      <p:cViewPr varScale="1">
        <p:scale>
          <a:sx n="105" d="100"/>
          <a:sy n="105" d="100"/>
        </p:scale>
        <p:origin x="240" y="120"/>
      </p:cViewPr>
      <p:guideLst>
        <p:guide orient="horz" pos="391"/>
        <p:guide orient="horz" pos="3936"/>
        <p:guide pos="158"/>
        <p:guide pos="560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891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891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BDE74EA-491D-407A-9EFC-A37F889FC04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5517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4250" y="733425"/>
            <a:ext cx="4889500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3438"/>
            <a:ext cx="5029200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die Formate des Vorlagentextes zu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83F884A-603A-4D43-B1E2-73C360A2ECD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14117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AkadDir W. Wagner, Didaktik der Chemie, Universität Bayreuth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AkadDir W. Wagner, Didaktik der Chemie, Universität Bayreuth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AkadDir W. Wagner, Didaktik der Chemie, Universität Bayreuth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1" y="2130426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1" cy="365126"/>
          </a:xfrm>
          <a:prstGeom prst="rect">
            <a:avLst/>
          </a:prstGeom>
        </p:spPr>
        <p:txBody>
          <a:bodyPr lIns="162553" tIns="81276" rIns="162553" bIns="81276"/>
          <a:lstStyle/>
          <a:p>
            <a:fld id="{E5384FE7-11E3-4453-A00D-CFE9292AD6B4}" type="datetimeFigureOut">
              <a:rPr lang="de-DE" smtClean="0"/>
              <a:pPr/>
              <a:t>20.05.2021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1" cy="365126"/>
          </a:xfrm>
          <a:prstGeom prst="rect">
            <a:avLst/>
          </a:prstGeom>
        </p:spPr>
        <p:txBody>
          <a:bodyPr lIns="162553" tIns="81276" rIns="162553" bIns="81276"/>
          <a:lstStyle/>
          <a:p>
            <a:fld id="{C1E0125E-FD9B-40CE-A9B2-3CF80FD3FEAF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3175"/>
            <a:ext cx="9144000" cy="617538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Zahl der zu erwartenden Dateien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Waren aktuelle Missionen (zum Mars, Jupiter oder Saturn) Thema im Unterricht? Wenn ja, in welchem Fach?</a:t>
            </a:r>
          </a:p>
          <a:p>
            <a:pPr lvl="0"/>
            <a:r>
              <a:rPr lang="de-DE" dirty="0" err="1"/>
              <a:t>dhdfgh</a:t>
            </a:r>
            <a:endParaRPr lang="de-DE" dirty="0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68538" y="6284913"/>
            <a:ext cx="4903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AkadDir W. Wagner, Didaktik der Chemie, Universität Bayreuth</a:t>
            </a:r>
          </a:p>
        </p:txBody>
      </p:sp>
      <p:grpSp>
        <p:nvGrpSpPr>
          <p:cNvPr id="40965" name="Group 5"/>
          <p:cNvGrpSpPr>
            <a:grpSpLocks noChangeAspect="1"/>
          </p:cNvGrpSpPr>
          <p:nvPr userDrawn="1"/>
        </p:nvGrpSpPr>
        <p:grpSpPr bwMode="auto">
          <a:xfrm>
            <a:off x="8316416" y="6319733"/>
            <a:ext cx="504056" cy="349627"/>
            <a:chOff x="7727" y="1983"/>
            <a:chExt cx="1536" cy="1065"/>
          </a:xfrm>
        </p:grpSpPr>
        <p:sp>
          <p:nvSpPr>
            <p:cNvPr id="40966" name="Arc 6"/>
            <p:cNvSpPr>
              <a:spLocks noChangeAspect="1"/>
            </p:cNvSpPr>
            <p:nvPr/>
          </p:nvSpPr>
          <p:spPr bwMode="auto">
            <a:xfrm flipV="1">
              <a:off x="7727" y="2167"/>
              <a:ext cx="1536" cy="447"/>
            </a:xfrm>
            <a:custGeom>
              <a:avLst/>
              <a:gdLst>
                <a:gd name="G0" fmla="+- 20876 0 0"/>
                <a:gd name="G1" fmla="+- 6768 0 0"/>
                <a:gd name="G2" fmla="+- 21600 0 0"/>
                <a:gd name="T0" fmla="*/ 41388 w 42476"/>
                <a:gd name="T1" fmla="*/ 0 h 28368"/>
                <a:gd name="T2" fmla="*/ 0 w 42476"/>
                <a:gd name="T3" fmla="*/ 12312 h 28368"/>
                <a:gd name="T4" fmla="*/ 20876 w 42476"/>
                <a:gd name="T5" fmla="*/ 6768 h 28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476" h="28368" fill="none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</a:path>
                <a:path w="42476" h="28368" stroke="0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  <a:lnTo>
                    <a:pt x="20876" y="6768"/>
                  </a:lnTo>
                  <a:close/>
                </a:path>
              </a:pathLst>
            </a:custGeom>
            <a:noFill/>
            <a:ln w="38100">
              <a:solidFill>
                <a:srgbClr val="808080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0967" name="WordArt 7"/>
            <p:cNvSpPr>
              <a:spLocks noChangeAspect="1" noChangeArrowheads="1" noChangeShapeType="1" noTextEdit="1"/>
            </p:cNvSpPr>
            <p:nvPr/>
          </p:nvSpPr>
          <p:spPr bwMode="auto">
            <a:xfrm>
              <a:off x="7736" y="2427"/>
              <a:ext cx="1457" cy="621"/>
            </a:xfrm>
            <a:prstGeom prst="rect">
              <a:avLst/>
            </a:prstGeom>
          </p:spPr>
          <p:txBody>
            <a:bodyPr wrap="none" fromWordArt="1">
              <a:prstTxWarp prst="textCanDown">
                <a:avLst>
                  <a:gd name="adj" fmla="val 33333"/>
                </a:avLst>
              </a:prstTxWarp>
            </a:bodyPr>
            <a:lstStyle/>
            <a:p>
              <a:r>
                <a:rPr lang="de-DE" sz="3600" kern="10" spc="72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C0C0C0"/>
                  </a:solidFill>
                  <a:latin typeface="Arial Black"/>
                </a:rPr>
                <a:t>D  </a:t>
              </a:r>
              <a:r>
                <a:rPr lang="de-DE" sz="3600" kern="10" spc="72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C0C0C0"/>
                  </a:solidFill>
                  <a:latin typeface="Arial Black"/>
                </a:rPr>
                <a:t>daktik</a:t>
              </a:r>
              <a:endParaRPr lang="de-DE" sz="3600" kern="10" spc="72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C0C0"/>
                </a:solidFill>
                <a:latin typeface="Arial Black"/>
              </a:endParaRPr>
            </a:p>
          </p:txBody>
        </p:sp>
        <p:sp>
          <p:nvSpPr>
            <p:cNvPr id="40968" name="Oval 8"/>
            <p:cNvSpPr>
              <a:spLocks noChangeAspect="1" noChangeArrowheads="1"/>
            </p:cNvSpPr>
            <p:nvPr/>
          </p:nvSpPr>
          <p:spPr bwMode="auto">
            <a:xfrm>
              <a:off x="8659" y="1983"/>
              <a:ext cx="104" cy="11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40969" name="Rectangle 9"/>
            <p:cNvSpPr>
              <a:spLocks noChangeAspect="1" noChangeArrowheads="1"/>
            </p:cNvSpPr>
            <p:nvPr/>
          </p:nvSpPr>
          <p:spPr bwMode="auto">
            <a:xfrm>
              <a:off x="8639" y="2128"/>
              <a:ext cx="139" cy="24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0970" name="Oval 10"/>
            <p:cNvSpPr>
              <a:spLocks noChangeAspect="1" noChangeArrowheads="1"/>
            </p:cNvSpPr>
            <p:nvPr/>
          </p:nvSpPr>
          <p:spPr bwMode="auto">
            <a:xfrm>
              <a:off x="8528" y="2010"/>
              <a:ext cx="105" cy="115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40971" name="Rectangle 11"/>
            <p:cNvSpPr>
              <a:spLocks noChangeAspect="1" noChangeArrowheads="1"/>
            </p:cNvSpPr>
            <p:nvPr/>
          </p:nvSpPr>
          <p:spPr bwMode="auto">
            <a:xfrm>
              <a:off x="8508" y="2155"/>
              <a:ext cx="140" cy="24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0972" name="Oval 12"/>
            <p:cNvSpPr>
              <a:spLocks noChangeAspect="1" noChangeArrowheads="1"/>
            </p:cNvSpPr>
            <p:nvPr/>
          </p:nvSpPr>
          <p:spPr bwMode="auto">
            <a:xfrm>
              <a:off x="8774" y="2118"/>
              <a:ext cx="10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40973" name="Rectangle 13"/>
            <p:cNvSpPr>
              <a:spLocks noChangeAspect="1" noChangeArrowheads="1"/>
            </p:cNvSpPr>
            <p:nvPr/>
          </p:nvSpPr>
          <p:spPr bwMode="auto">
            <a:xfrm>
              <a:off x="8754" y="2263"/>
              <a:ext cx="140" cy="24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0974" name="Oval 14"/>
            <p:cNvSpPr>
              <a:spLocks noChangeAspect="1" noChangeArrowheads="1"/>
            </p:cNvSpPr>
            <p:nvPr/>
          </p:nvSpPr>
          <p:spPr bwMode="auto">
            <a:xfrm>
              <a:off x="8317" y="2053"/>
              <a:ext cx="105" cy="11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40975" name="Rectangle 15"/>
            <p:cNvSpPr>
              <a:spLocks noChangeAspect="1" noChangeArrowheads="1"/>
            </p:cNvSpPr>
            <p:nvPr/>
          </p:nvSpPr>
          <p:spPr bwMode="auto">
            <a:xfrm>
              <a:off x="8297" y="2198"/>
              <a:ext cx="140" cy="246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0976" name="Oval 16"/>
            <p:cNvSpPr>
              <a:spLocks noChangeAspect="1" noChangeArrowheads="1"/>
            </p:cNvSpPr>
            <p:nvPr/>
          </p:nvSpPr>
          <p:spPr bwMode="auto">
            <a:xfrm>
              <a:off x="8239" y="2112"/>
              <a:ext cx="105" cy="11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40977" name="Rectangle 17"/>
            <p:cNvSpPr>
              <a:spLocks noChangeAspect="1" noChangeArrowheads="1"/>
            </p:cNvSpPr>
            <p:nvPr/>
          </p:nvSpPr>
          <p:spPr bwMode="auto">
            <a:xfrm>
              <a:off x="8219" y="2257"/>
              <a:ext cx="140" cy="24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40978" name="Group 18"/>
            <p:cNvGrpSpPr>
              <a:grpSpLocks noChangeAspect="1"/>
            </p:cNvGrpSpPr>
            <p:nvPr/>
          </p:nvGrpSpPr>
          <p:grpSpPr bwMode="auto">
            <a:xfrm>
              <a:off x="7928" y="2493"/>
              <a:ext cx="141" cy="504"/>
              <a:chOff x="1595" y="3161"/>
              <a:chExt cx="439" cy="1567"/>
            </a:xfrm>
          </p:grpSpPr>
          <p:sp>
            <p:nvSpPr>
              <p:cNvPr id="40979" name="Oval 19"/>
              <p:cNvSpPr>
                <a:spLocks noChangeAspect="1" noChangeArrowheads="1"/>
              </p:cNvSpPr>
              <p:nvPr/>
            </p:nvSpPr>
            <p:spPr bwMode="auto">
              <a:xfrm>
                <a:off x="1654" y="3161"/>
                <a:ext cx="325" cy="359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0980" name="Rectangle 20"/>
              <p:cNvSpPr>
                <a:spLocks noChangeAspect="1" noChangeArrowheads="1"/>
              </p:cNvSpPr>
              <p:nvPr/>
            </p:nvSpPr>
            <p:spPr bwMode="auto">
              <a:xfrm>
                <a:off x="1595" y="3640"/>
                <a:ext cx="439" cy="1088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</p:grpSp>
      </p:grpSp>
      <p:pic>
        <p:nvPicPr>
          <p:cNvPr id="40981" name="Picture 21" descr="compman_k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8394" y="6381005"/>
            <a:ext cx="1011238" cy="36036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5" r:id="rId2"/>
    <p:sldLayoutId id="2147483656" r:id="rId3"/>
    <p:sldLayoutId id="2147483657" r:id="rId4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0"/>
        </a:spcAft>
        <a:buAutoNum type="arabicPeriod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800000"/>
          </a:solidFill>
          <a:latin typeface="+mn-lt"/>
        </a:defRPr>
      </a:lvl2pPr>
      <a:lvl3pPr marL="1371600" indent="-4572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800000"/>
          </a:solidFill>
          <a:latin typeface="+mn-lt"/>
        </a:defRPr>
      </a:lvl3pPr>
      <a:lvl4pPr marL="17526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800000"/>
          </a:solidFill>
          <a:latin typeface="+mn-lt"/>
        </a:defRPr>
      </a:lvl4pPr>
      <a:lvl5pPr marL="22098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ieren 3"/>
          <p:cNvGrpSpPr/>
          <p:nvPr/>
        </p:nvGrpSpPr>
        <p:grpSpPr>
          <a:xfrm>
            <a:off x="27112" y="651793"/>
            <a:ext cx="9116888" cy="3497287"/>
            <a:chOff x="27112" y="651793"/>
            <a:chExt cx="9116888" cy="3497287"/>
          </a:xfrm>
        </p:grpSpPr>
        <p:pic>
          <p:nvPicPr>
            <p:cNvPr id="3" name="Grafik 2" descr="D_Notenverwaltung_u2.xlsx - Excel"/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5496" y="651793"/>
              <a:ext cx="9108504" cy="2921223"/>
            </a:xfrm>
            <a:prstGeom prst="rect">
              <a:avLst/>
            </a:prstGeom>
          </p:spPr>
        </p:pic>
        <p:pic>
          <p:nvPicPr>
            <p:cNvPr id="15" name="Grafik 14" descr="D_Notenverwaltung_u2.xlsx - Excel"/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27112" y="3573016"/>
              <a:ext cx="9116888" cy="576064"/>
            </a:xfrm>
            <a:prstGeom prst="rect">
              <a:avLst/>
            </a:prstGeom>
          </p:spPr>
        </p:pic>
      </p:grpSp>
      <p:sp>
        <p:nvSpPr>
          <p:cNvPr id="16" name="Titel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Der Excel 2016-Bildschirm</a:t>
            </a:r>
          </a:p>
        </p:txBody>
      </p:sp>
      <p:sp>
        <p:nvSpPr>
          <p:cNvPr id="20" name="Legende mit Linie 2 19"/>
          <p:cNvSpPr/>
          <p:nvPr/>
        </p:nvSpPr>
        <p:spPr>
          <a:xfrm>
            <a:off x="2555777" y="4725144"/>
            <a:ext cx="3142230" cy="216024"/>
          </a:xfrm>
          <a:prstGeom prst="borderCallout2">
            <a:avLst>
              <a:gd name="adj1" fmla="val 49969"/>
              <a:gd name="adj2" fmla="val 103016"/>
              <a:gd name="adj3" fmla="val 49970"/>
              <a:gd name="adj4" fmla="val 111332"/>
              <a:gd name="adj5" fmla="val -1598308"/>
              <a:gd name="adj6" fmla="val 7952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Menü-Band</a:t>
            </a:r>
          </a:p>
        </p:txBody>
      </p:sp>
      <p:sp>
        <p:nvSpPr>
          <p:cNvPr id="21" name="Legende mit Linie 2 20"/>
          <p:cNvSpPr/>
          <p:nvPr/>
        </p:nvSpPr>
        <p:spPr>
          <a:xfrm>
            <a:off x="2555777" y="3861048"/>
            <a:ext cx="3142230" cy="21602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442769"/>
              <a:gd name="adj6" fmla="val 4674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Titel-Leiste</a:t>
            </a:r>
          </a:p>
        </p:txBody>
      </p:sp>
      <p:sp>
        <p:nvSpPr>
          <p:cNvPr id="23" name="Legende mit Linie 2 22"/>
          <p:cNvSpPr/>
          <p:nvPr/>
        </p:nvSpPr>
        <p:spPr>
          <a:xfrm>
            <a:off x="2555777" y="4149080"/>
            <a:ext cx="3142230" cy="21602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547416"/>
              <a:gd name="adj6" fmla="val -5870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Symbol-Leiste Schnellzugriff</a:t>
            </a:r>
          </a:p>
        </p:txBody>
      </p:sp>
      <p:sp>
        <p:nvSpPr>
          <p:cNvPr id="25" name="Legende mit Linie 2 24"/>
          <p:cNvSpPr/>
          <p:nvPr/>
        </p:nvSpPr>
        <p:spPr>
          <a:xfrm>
            <a:off x="2555777" y="4437112"/>
            <a:ext cx="3142230" cy="216024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599513"/>
              <a:gd name="adj6" fmla="val -6535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Register</a:t>
            </a:r>
          </a:p>
        </p:txBody>
      </p:sp>
      <p:sp>
        <p:nvSpPr>
          <p:cNvPr id="27" name="Legende mit Linie 2 26"/>
          <p:cNvSpPr/>
          <p:nvPr/>
        </p:nvSpPr>
        <p:spPr>
          <a:xfrm>
            <a:off x="2555777" y="5301208"/>
            <a:ext cx="3142230" cy="216024"/>
          </a:xfrm>
          <a:prstGeom prst="borderCallout2">
            <a:avLst>
              <a:gd name="adj1" fmla="val 42795"/>
              <a:gd name="adj2" fmla="val -6973"/>
              <a:gd name="adj3" fmla="val 42796"/>
              <a:gd name="adj4" fmla="val -14194"/>
              <a:gd name="adj5" fmla="val -825031"/>
              <a:gd name="adj6" fmla="val -4427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Tabellenblatt</a:t>
            </a:r>
          </a:p>
        </p:txBody>
      </p:sp>
      <p:sp>
        <p:nvSpPr>
          <p:cNvPr id="28" name="Legende mit Linie 2 27"/>
          <p:cNvSpPr/>
          <p:nvPr/>
        </p:nvSpPr>
        <p:spPr>
          <a:xfrm>
            <a:off x="2555777" y="5589240"/>
            <a:ext cx="3142230" cy="216024"/>
          </a:xfrm>
          <a:prstGeom prst="borderCallout2">
            <a:avLst>
              <a:gd name="adj1" fmla="val 49969"/>
              <a:gd name="adj2" fmla="val 103016"/>
              <a:gd name="adj3" fmla="val 49970"/>
              <a:gd name="adj4" fmla="val 111332"/>
              <a:gd name="adj5" fmla="val -701704"/>
              <a:gd name="adj6" fmla="val 15339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Statuszeile</a:t>
            </a:r>
          </a:p>
        </p:txBody>
      </p:sp>
      <p:sp>
        <p:nvSpPr>
          <p:cNvPr id="29" name="Legende mit Linie 2 28"/>
          <p:cNvSpPr/>
          <p:nvPr/>
        </p:nvSpPr>
        <p:spPr>
          <a:xfrm>
            <a:off x="2555777" y="5877272"/>
            <a:ext cx="3142230" cy="216024"/>
          </a:xfrm>
          <a:prstGeom prst="borderCallout2">
            <a:avLst>
              <a:gd name="adj1" fmla="val 49969"/>
              <a:gd name="adj2" fmla="val 103016"/>
              <a:gd name="adj3" fmla="val 49970"/>
              <a:gd name="adj4" fmla="val 111332"/>
              <a:gd name="adj5" fmla="val -1240008"/>
              <a:gd name="adj6" fmla="val 20676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Bildlaufleiste</a:t>
            </a:r>
          </a:p>
        </p:txBody>
      </p:sp>
      <p:sp>
        <p:nvSpPr>
          <p:cNvPr id="30" name="Legende mit Linie 2 29"/>
          <p:cNvSpPr/>
          <p:nvPr/>
        </p:nvSpPr>
        <p:spPr>
          <a:xfrm>
            <a:off x="2555776" y="5013176"/>
            <a:ext cx="3143109" cy="216570"/>
          </a:xfrm>
          <a:prstGeom prst="borderCallout2">
            <a:avLst>
              <a:gd name="adj1" fmla="val 49969"/>
              <a:gd name="adj2" fmla="val 103016"/>
              <a:gd name="adj3" fmla="val 49970"/>
              <a:gd name="adj4" fmla="val 111332"/>
              <a:gd name="adj5" fmla="val -1296277"/>
              <a:gd name="adj6" fmla="val 16198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Formatierungsbereich (hier nicht aktiv)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3" grpId="0" animBg="1"/>
      <p:bldP spid="25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AkadDir W. Wagner, Didaktik der Chemie, Universität Bayreuth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1044575" y="990600"/>
            <a:ext cx="7199313" cy="5257800"/>
          </a:xfrm>
          <a:prstGeom prst="rect">
            <a:avLst/>
          </a:prstGeom>
          <a:solidFill>
            <a:srgbClr val="CCFFCC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/>
              <a:t>„Datenverwaltung“ mit Texteditoren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044575" y="1890713"/>
            <a:ext cx="7126288" cy="434657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de-DE" sz="1400" b="1" u="sng" dirty="0"/>
              <a:t>1. Des Volkes neue Kleider </a:t>
            </a:r>
            <a:r>
              <a:rPr lang="de-DE" sz="1400" u="sng" dirty="0"/>
              <a:t>(Jean Pütz)			</a:t>
            </a:r>
            <a:r>
              <a:rPr lang="de-DE" sz="1400" b="1" u="sng" dirty="0"/>
              <a:t>	28'45"</a:t>
            </a:r>
            <a:endParaRPr lang="de-DE" sz="1400" dirty="0"/>
          </a:p>
          <a:p>
            <a:pPr algn="l"/>
            <a:r>
              <a:rPr lang="de-DE" sz="1400" dirty="0"/>
              <a:t>Wolle						0222 - 0455</a:t>
            </a:r>
          </a:p>
          <a:p>
            <a:pPr algn="l"/>
            <a:r>
              <a:rPr lang="de-DE" sz="1400" dirty="0"/>
              <a:t>Seide						0455 - 0630</a:t>
            </a:r>
          </a:p>
          <a:p>
            <a:pPr algn="l"/>
            <a:r>
              <a:rPr lang="de-DE" sz="1400" dirty="0"/>
              <a:t>Baumwolle						0630 - 0940</a:t>
            </a:r>
          </a:p>
          <a:p>
            <a:pPr algn="l"/>
            <a:r>
              <a:rPr lang="de-DE" sz="1400" dirty="0"/>
              <a:t>"Veredelung" von Naturfasern				0940 - 1430</a:t>
            </a:r>
          </a:p>
          <a:p>
            <a:pPr algn="l"/>
            <a:r>
              <a:rPr lang="de-DE" sz="1400" dirty="0"/>
              <a:t>Tragekomfort					1430 - 2210</a:t>
            </a:r>
          </a:p>
          <a:p>
            <a:pPr algn="l"/>
            <a:r>
              <a:rPr lang="de-DE" sz="1400" dirty="0"/>
              <a:t>Neuere Entwicklungen					2210 - 2810</a:t>
            </a:r>
          </a:p>
          <a:p>
            <a:pPr algn="l"/>
            <a:r>
              <a:rPr lang="de-DE" sz="1400" dirty="0"/>
              <a:t>Ende						2845</a:t>
            </a:r>
            <a:endParaRPr lang="de-DE" sz="1400" b="1" u="sng" dirty="0"/>
          </a:p>
          <a:p>
            <a:pPr algn="l"/>
            <a:r>
              <a:rPr lang="de-DE" sz="1400" b="1" u="sng" dirty="0"/>
              <a:t>2. McDonalds-Werbung					07'30"</a:t>
            </a:r>
            <a:endParaRPr lang="de-DE" sz="1400" dirty="0"/>
          </a:p>
          <a:p>
            <a:pPr algn="l"/>
            <a:r>
              <a:rPr lang="de-DE" sz="1400" dirty="0"/>
              <a:t>						2850 - 3620</a:t>
            </a:r>
            <a:endParaRPr lang="de-DE" sz="1400" b="1" u="sng" dirty="0"/>
          </a:p>
          <a:p>
            <a:pPr algn="l"/>
            <a:r>
              <a:rPr lang="de-DE" sz="1400" b="1" u="sng" dirty="0"/>
              <a:t>3. Ratgeber Technik: Weichmacher in Verpackung			09'</a:t>
            </a:r>
            <a:endParaRPr lang="de-DE" sz="1400" dirty="0"/>
          </a:p>
          <a:p>
            <a:pPr algn="l"/>
            <a:r>
              <a:rPr lang="de-DE" sz="1400" dirty="0"/>
              <a:t>						3625 - 4525</a:t>
            </a:r>
            <a:endParaRPr lang="de-DE" sz="1400" b="1" u="sng" dirty="0"/>
          </a:p>
          <a:p>
            <a:pPr algn="l"/>
            <a:r>
              <a:rPr lang="de-DE" sz="1400" b="1" u="sng" dirty="0"/>
              <a:t>4. </a:t>
            </a:r>
            <a:r>
              <a:rPr lang="de-DE" sz="1400" b="1" u="sng" dirty="0" err="1"/>
              <a:t>Knoff</a:t>
            </a:r>
            <a:r>
              <a:rPr lang="de-DE" sz="1400" b="1" u="sng" dirty="0"/>
              <a:t>-Hoff-Show 2/91					17'14"</a:t>
            </a:r>
            <a:endParaRPr lang="de-DE" sz="1400" dirty="0"/>
          </a:p>
          <a:p>
            <a:pPr algn="l"/>
            <a:r>
              <a:rPr lang="de-DE" sz="1400" dirty="0"/>
              <a:t>Optische Täuschungen					05920 - 10823</a:t>
            </a:r>
          </a:p>
          <a:p>
            <a:pPr algn="l"/>
            <a:r>
              <a:rPr lang="de-DE" sz="1400" dirty="0"/>
              <a:t>						10930 - 11035</a:t>
            </a:r>
          </a:p>
          <a:p>
            <a:pPr algn="l"/>
            <a:r>
              <a:rPr lang="de-DE" sz="1400" dirty="0"/>
              <a:t>3D-Fernsehen					11035 - 11700</a:t>
            </a:r>
          </a:p>
          <a:p>
            <a:pPr algn="l"/>
            <a:r>
              <a:rPr lang="de-DE" sz="1400" dirty="0"/>
              <a:t>Fahrräder						04525 - 05920</a:t>
            </a:r>
            <a:endParaRPr lang="de-DE" sz="1400" b="1" u="sng" dirty="0"/>
          </a:p>
          <a:p>
            <a:pPr algn="l"/>
            <a:r>
              <a:rPr lang="de-DE" sz="1400" b="1" u="sng" dirty="0"/>
              <a:t>5. Die Sendung mit der Maus   	  	                                         08'38" + 05'49"</a:t>
            </a:r>
            <a:endParaRPr lang="de-DE" sz="1400" dirty="0"/>
          </a:p>
          <a:p>
            <a:pPr algn="l"/>
            <a:r>
              <a:rPr lang="de-DE" sz="1400" dirty="0"/>
              <a:t>Brauen-Kaimane, Schlüpfen, Füttern			12222 - 13100</a:t>
            </a:r>
          </a:p>
          <a:p>
            <a:pPr algn="l"/>
            <a:r>
              <a:rPr lang="de-DE" sz="1400" dirty="0"/>
              <a:t>Flaschen: Herstellung aus Altglas				13533 - 14122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044575" y="981075"/>
            <a:ext cx="7126288" cy="8223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de-DE" b="1" dirty="0"/>
              <a:t>C01							1</a:t>
            </a:r>
            <a:endParaRPr lang="de-DE" dirty="0"/>
          </a:p>
          <a:p>
            <a:pPr algn="l"/>
            <a:r>
              <a:rPr lang="de-DE" dirty="0"/>
              <a:t>Mix							195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2197100" y="990600"/>
            <a:ext cx="2374900" cy="6413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sz="1800">
                <a:solidFill>
                  <a:srgbClr val="FF00FF"/>
                </a:solidFill>
              </a:rPr>
              <a:t>Seitengröße: DIN A6 (Karteikarte)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4572000" y="1125538"/>
            <a:ext cx="2374900" cy="3667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800">
                <a:solidFill>
                  <a:srgbClr val="FF00FF"/>
                </a:solidFill>
              </a:rPr>
              <a:t>Kopf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4572000" y="2492375"/>
            <a:ext cx="2374900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800">
                <a:solidFill>
                  <a:srgbClr val="FF00FF"/>
                </a:solidFill>
              </a:rPr>
              <a:t>Einträge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6" grpId="0"/>
      <p:bldP spid="14347" grpId="0"/>
      <p:bldP spid="143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913" y="1082353"/>
            <a:ext cx="7129487" cy="5101523"/>
          </a:xfrm>
          <a:prstGeom prst="rect">
            <a:avLst/>
          </a:prstGeom>
        </p:spPr>
      </p:pic>
      <p:sp>
        <p:nvSpPr>
          <p:cNvPr id="9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AkadDir W. Wagner, Didaktik der Chemie, Universität Bayreuth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dirty="0"/>
              <a:t>Gefahrstoffverwaltung </a:t>
            </a:r>
            <a:r>
              <a:rPr lang="de-DE" sz="3200" dirty="0" smtClean="0"/>
              <a:t>DEGINTU (5/2021)</a:t>
            </a:r>
            <a:endParaRPr lang="de-DE" sz="2000" dirty="0">
              <a:solidFill>
                <a:srgbClr val="006600"/>
              </a:solidFill>
            </a:endParaRPr>
          </a:p>
        </p:txBody>
      </p:sp>
      <p:sp>
        <p:nvSpPr>
          <p:cNvPr id="11" name="Ellipse 10"/>
          <p:cNvSpPr/>
          <p:nvPr/>
        </p:nvSpPr>
        <p:spPr bwMode="auto">
          <a:xfrm>
            <a:off x="826889" y="3140968"/>
            <a:ext cx="2016919" cy="788690"/>
          </a:xfrm>
          <a:prstGeom prst="ellipse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>
                <a:ln>
                  <a:noFill/>
                </a:ln>
                <a:solidFill>
                  <a:srgbClr val="FF00FF"/>
                </a:solidFill>
                <a:effectLst/>
                <a:latin typeface="Arial" charset="0"/>
              </a:rPr>
              <a:t>Stoffdaten</a:t>
            </a:r>
          </a:p>
        </p:txBody>
      </p:sp>
      <p:sp>
        <p:nvSpPr>
          <p:cNvPr id="12" name="Ellipse 11"/>
          <p:cNvSpPr/>
          <p:nvPr/>
        </p:nvSpPr>
        <p:spPr bwMode="auto">
          <a:xfrm>
            <a:off x="1043608" y="2276872"/>
            <a:ext cx="1656184" cy="936104"/>
          </a:xfrm>
          <a:prstGeom prst="ellipse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Arial" charset="0"/>
              </a:rPr>
              <a:t>Versuche</a:t>
            </a:r>
            <a:endParaRPr kumimoji="0" lang="de-DE" sz="2400" b="0" i="0" u="none" strike="noStrike" cap="none" normalizeH="0" baseline="0" dirty="0">
              <a:ln>
                <a:noFill/>
              </a:ln>
              <a:solidFill>
                <a:srgbClr val="FF00FF"/>
              </a:solidFill>
              <a:effectLst/>
              <a:latin typeface="Arial" charset="0"/>
            </a:endParaRPr>
          </a:p>
        </p:txBody>
      </p:sp>
      <p:sp>
        <p:nvSpPr>
          <p:cNvPr id="14" name="Ellipse 13"/>
          <p:cNvSpPr/>
          <p:nvPr/>
        </p:nvSpPr>
        <p:spPr bwMode="auto">
          <a:xfrm>
            <a:off x="6205859" y="991616"/>
            <a:ext cx="1106835" cy="288032"/>
          </a:xfrm>
          <a:prstGeom prst="ellipse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55776" y="620688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Ansicht </a:t>
            </a:r>
            <a:r>
              <a:rPr lang="de-DE" dirty="0" smtClean="0"/>
              <a:t>Zugangsseite</a:t>
            </a:r>
            <a:endParaRPr lang="de-DE" dirty="0"/>
          </a:p>
        </p:txBody>
      </p:sp>
      <p:sp>
        <p:nvSpPr>
          <p:cNvPr id="16" name="Ellipse 15"/>
          <p:cNvSpPr/>
          <p:nvPr/>
        </p:nvSpPr>
        <p:spPr bwMode="auto">
          <a:xfrm>
            <a:off x="2699792" y="2363684"/>
            <a:ext cx="1872208" cy="929717"/>
          </a:xfrm>
          <a:prstGeom prst="ellipse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Arial" charset="0"/>
              </a:rPr>
              <a:t>Verwaltung</a:t>
            </a:r>
            <a:endParaRPr kumimoji="0" lang="de-DE" sz="2400" b="0" i="0" u="none" strike="noStrike" cap="none" normalizeH="0" baseline="0" dirty="0">
              <a:ln>
                <a:noFill/>
              </a:ln>
              <a:solidFill>
                <a:srgbClr val="FF00FF"/>
              </a:solidFill>
              <a:effectLst/>
              <a:latin typeface="Arial" charset="0"/>
            </a:endParaRPr>
          </a:p>
        </p:txBody>
      </p:sp>
      <p:sp>
        <p:nvSpPr>
          <p:cNvPr id="18" name="Ellipse 17"/>
          <p:cNvSpPr/>
          <p:nvPr/>
        </p:nvSpPr>
        <p:spPr bwMode="auto">
          <a:xfrm>
            <a:off x="4572000" y="4077072"/>
            <a:ext cx="1106835" cy="288032"/>
          </a:xfrm>
          <a:prstGeom prst="ellipse">
            <a:avLst/>
          </a:prstGeom>
          <a:noFill/>
          <a:ln w="28575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349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6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AkadDir W. Wagner, Didaktik der Chemie, Universität Bayreuth</a:t>
            </a:r>
          </a:p>
        </p:txBody>
      </p:sp>
      <p:sp>
        <p:nvSpPr>
          <p:cNvPr id="3" name="Rechteck 2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Leere Prä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B2B2B2"/>
      </a:folHlink>
    </a:clrScheme>
    <a:fontScheme name="1_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ere Prä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85</Words>
  <Application>Microsoft Office PowerPoint</Application>
  <PresentationFormat>Bildschirmpräsentation (4:3)</PresentationFormat>
  <Paragraphs>43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Arial Black</vt:lpstr>
      <vt:lpstr>Times New Roman</vt:lpstr>
      <vt:lpstr>1_Leere Präsentation</vt:lpstr>
      <vt:lpstr>Der Excel 2016-Bildschirm</vt:lpstr>
      <vt:lpstr>„Datenverwaltung“ mit Texteditoren</vt:lpstr>
      <vt:lpstr>Gefahrstoffverwaltung DEGINTU (5/2021)</vt:lpstr>
      <vt:lpstr>PowerPoint-Präsentation</vt:lpstr>
    </vt:vector>
  </TitlesOfParts>
  <Company>Universität Bayreuth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Walter Wagner</dc:creator>
  <cp:lastModifiedBy>Walter Wagner</cp:lastModifiedBy>
  <cp:revision>73</cp:revision>
  <dcterms:created xsi:type="dcterms:W3CDTF">2000-07-31T09:48:46Z</dcterms:created>
  <dcterms:modified xsi:type="dcterms:W3CDTF">2021-05-20T13:52:24Z</dcterms:modified>
</cp:coreProperties>
</file>